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73"/>
  </p:notesMasterIdLst>
  <p:sldIdLst>
    <p:sldId id="504" r:id="rId2"/>
    <p:sldId id="505" r:id="rId3"/>
    <p:sldId id="506" r:id="rId4"/>
    <p:sldId id="407" r:id="rId5"/>
    <p:sldId id="408" r:id="rId6"/>
    <p:sldId id="483" r:id="rId7"/>
    <p:sldId id="484" r:id="rId8"/>
    <p:sldId id="485" r:id="rId9"/>
    <p:sldId id="486" r:id="rId10"/>
    <p:sldId id="413" r:id="rId11"/>
    <p:sldId id="414" r:id="rId12"/>
    <p:sldId id="415" r:id="rId13"/>
    <p:sldId id="416" r:id="rId14"/>
    <p:sldId id="417" r:id="rId15"/>
    <p:sldId id="418" r:id="rId16"/>
    <p:sldId id="419" r:id="rId17"/>
    <p:sldId id="493" r:id="rId18"/>
    <p:sldId id="481" r:id="rId19"/>
    <p:sldId id="421" r:id="rId20"/>
    <p:sldId id="422" r:id="rId21"/>
    <p:sldId id="423" r:id="rId22"/>
    <p:sldId id="424" r:id="rId23"/>
    <p:sldId id="425" r:id="rId24"/>
    <p:sldId id="426" r:id="rId25"/>
    <p:sldId id="427" r:id="rId26"/>
    <p:sldId id="428" r:id="rId27"/>
    <p:sldId id="429" r:id="rId28"/>
    <p:sldId id="466" r:id="rId29"/>
    <p:sldId id="431" r:id="rId30"/>
    <p:sldId id="509" r:id="rId31"/>
    <p:sldId id="482" r:id="rId32"/>
    <p:sldId id="433" r:id="rId33"/>
    <p:sldId id="510" r:id="rId34"/>
    <p:sldId id="511" r:id="rId35"/>
    <p:sldId id="512" r:id="rId36"/>
    <p:sldId id="468" r:id="rId37"/>
    <p:sldId id="435" r:id="rId38"/>
    <p:sldId id="436" r:id="rId39"/>
    <p:sldId id="469" r:id="rId40"/>
    <p:sldId id="470" r:id="rId41"/>
    <p:sldId id="507" r:id="rId42"/>
    <p:sldId id="439" r:id="rId43"/>
    <p:sldId id="440" r:id="rId44"/>
    <p:sldId id="471" r:id="rId45"/>
    <p:sldId id="442" r:id="rId46"/>
    <p:sldId id="443" r:id="rId47"/>
    <p:sldId id="444" r:id="rId48"/>
    <p:sldId id="445" r:id="rId49"/>
    <p:sldId id="446" r:id="rId50"/>
    <p:sldId id="447" r:id="rId51"/>
    <p:sldId id="448" r:id="rId52"/>
    <p:sldId id="449" r:id="rId53"/>
    <p:sldId id="474" r:id="rId54"/>
    <p:sldId id="475" r:id="rId55"/>
    <p:sldId id="496" r:id="rId56"/>
    <p:sldId id="476" r:id="rId57"/>
    <p:sldId id="497" r:id="rId58"/>
    <p:sldId id="508" r:id="rId59"/>
    <p:sldId id="453" r:id="rId60"/>
    <p:sldId id="454" r:id="rId61"/>
    <p:sldId id="472" r:id="rId62"/>
    <p:sldId id="456" r:id="rId63"/>
    <p:sldId id="457" r:id="rId64"/>
    <p:sldId id="458" r:id="rId65"/>
    <p:sldId id="473" r:id="rId66"/>
    <p:sldId id="460" r:id="rId67"/>
    <p:sldId id="461" r:id="rId68"/>
    <p:sldId id="480" r:id="rId69"/>
    <p:sldId id="463" r:id="rId70"/>
    <p:sldId id="464" r:id="rId71"/>
    <p:sldId id="465" r:id="rId7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93" autoAdjust="0"/>
    <p:restoredTop sz="83033" autoAdjust="0"/>
  </p:normalViewPr>
  <p:slideViewPr>
    <p:cSldViewPr snapToGrid="0">
      <p:cViewPr>
        <p:scale>
          <a:sx n="100" d="100"/>
          <a:sy n="100" d="100"/>
        </p:scale>
        <p:origin x="72"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60F9CA-1A93-4D79-84D7-7CA1A1B56831}" type="datetimeFigureOut">
              <a:rPr lang="ko-KR" altLang="en-US" smtClean="0"/>
              <a:t>2026-03-19</a:t>
            </a:fld>
            <a:endParaRPr lang="ko-KR" altLang="en-US"/>
          </a:p>
        </p:txBody>
      </p:sp>
      <p:sp>
        <p:nvSpPr>
          <p:cNvPr id="4" name="슬라이드 이미지 개체 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6" name="바닥글 개체 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CB9699-E895-4047-86EF-009608022D02}" type="slidenum">
              <a:rPr lang="ko-KR" altLang="en-US" smtClean="0"/>
              <a:t>‹#›</a:t>
            </a:fld>
            <a:endParaRPr lang="ko-KR" altLang="en-US"/>
          </a:p>
        </p:txBody>
      </p:sp>
    </p:spTree>
    <p:extLst>
      <p:ext uri="{BB962C8B-B14F-4D97-AF65-F5344CB8AC3E}">
        <p14:creationId xmlns:p14="http://schemas.microsoft.com/office/powerpoint/2010/main" val="2917417131"/>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dirty="0"/>
              <a:t>안녕하세요. 오늘 발표 제목은 'Function Calling All-In'입니다. AutoBe가 어떻게 Qwen 모델 4종 모두에서 100% 컴파일 성공률을 달성했는지, 그 이면의 인프라와 방법론을 소개합니다.</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LLM이 채워야 할 양식이 얼마나 복잡한지 보겠습니다. API 설계 단계의 IJsonSchema입니다. 10가지 변형의 유니온이고 재귀적으로 중첩됩니다. 아까 말한 6.75%가 바로 이 타입의 성공률입니다.</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테스트 단계의 IExpression은 더 복잡합니다. 30개 이상의 변형이 재귀적으로 중첩됩니다. 사실상 프로그래밍 언어 수준의 복잡도를 LLM이 단일 function call로 생성해야 합니다.</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이렇게 복잡한 구조에서 첫 시도 성공률이 낮은 건 당연합니다. 진짜 질문은 어떻게 100%로 만드느냐입니다. 답은 검증 피드백 루프입니다.</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Typia가 LLM의 JSON 출력을 받아서, 에러가 있는 정확한 지점마다 // ❌ 인라인 주석을 삽입합니다. cardNumber는 string이어야 하는데 number를 줬다, price는 0 이상이어야 하는데 -100을 줬다. 경로와 기대 타입이 정확히 명시됩니다.</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이 피드백을 받으면 LLM은 처음부터 다시 생성할 필요가 없습니다. 표시된 필드만 정확히 수정하면 됩니다. 컴파일러 검증, 정밀 진단, LLM 수정, 재검증. 이 루프가 성공할 때까지 반복됩니다.</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ko-KR" dirty="0"/>
              <a:t>qwen3.5 시리즈는 더 극적인 사례입니다. LLM이 실제로 반환하는 출력을 보세요. 마크다운 래핑, 설명 접두사, 따옴표 없는 키, 트레일링 콤마, tru, 닫히지 않은 괄호. 그리고 payment가 anyOf라서 이중 JSON.stringify. 하나의 출력에 7가지 문제가 있습니다.</a:t>
            </a:r>
          </a:p>
        </p:txBody>
      </p:sp>
      <p:sp>
        <p:nvSpPr>
          <p:cNvPr id="4" name="슬라이드 번호 개체 틀 3"/>
          <p:cNvSpPr>
            <a:spLocks noGrp="1"/>
          </p:cNvSpPr>
          <p:nvPr>
            <p:ph type="sldNum" sz="quarter" idx="5"/>
          </p:nvPr>
        </p:nvSpPr>
        <p:spPr/>
        <p:txBody>
          <a:bodyPr/>
          <a:lstStyle/>
          <a:p>
            <a:fld id="{2CCB9699-E895-4047-86EF-009608022D02}" type="slidenum">
              <a:rPr lang="ko-KR" altLang="en-US" smtClean="0"/>
              <a:t>15</a:t>
            </a:fld>
            <a:endParaRPr lang="ko-KR" altLang="en-US"/>
          </a:p>
        </p:txBody>
      </p:sp>
    </p:spTree>
    <p:extLst>
      <p:ext uri="{BB962C8B-B14F-4D97-AF65-F5344CB8AC3E}">
        <p14:creationId xmlns:p14="http://schemas.microsoft.com/office/powerpoint/2010/main" val="5355650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7가지 문제 정리입니다. 마크다운 래핑, 설명 접두사, 따옴표 없는 키, 트레일링 콤마, 불완전 키워드, 닫히지 않은 괄호, double JSON.stringify. 이 중 성공률을 0%로 만드는 건 double stringify입니다.</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7가지 문제 정리입니다. 마크다운 래핑, 설명 접두사, 따옴표 없는 키, 트레일링 콤마, 불완전 키워드, 닫히지 않은 괄호, double JSON.stringify. 이 중 성공률을 0%로 만드는 건 double stringify입니다.</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double JSON.stringify 문제입니다. anyOf 타입인 IPayment을 LLM이 객체가 아닌 문자열로 반환합니다. 100% 일관적입니다. Qwen만의 문제가 아닙니다. Anthropic의 Claude도 oneOf에서 같은 현상을 보입니다.</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AutoBe가 테스트하는 Qwen 모델 4종입니다. 397B부터 35B까지. 활성 파라미터 3B짜리 소형 모델조차 완전한 쇼핑몰 백엔드를 생성합니다. 전부 100%.</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1"/>
          <p:cNvSpPr>
            <a:spLocks noGrp="1" noRot="1" noChangeAspect="1"/>
          </p:cNvSpPr>
          <p:nvPr>
            <p:ph type="sldImg"/>
          </p:nvPr>
        </p:nvSpPr>
        <p:spPr/>
      </p:sp>
      <p:sp>
        <p:nvSpPr>
          <p:cNvPr id="3" name="NP2"/>
          <p:cNvSpPr>
            <a:spLocks noGrp="1"/>
          </p:cNvSpPr>
          <p:nvPr>
            <p:ph type="body" idx="1"/>
          </p:nvPr>
        </p:nvSpPr>
        <p:spPr/>
        <p:txBody>
          <a:bodyPr/>
          <a:lstStyle/>
          <a:p>
            <a:r>
              <a:rPr lang="ko-KR" dirty="0"/>
              <a:t>먼저 전체 요약입니다. AutoBe는 function calling 기반의 백엔드 AI 에이전트이고, Typia는 그 전체 라이프사이클을 자동화하는 인프라입니다. qwen3-coder-next의 raw 성공률 6.75%를 100%로, qwen3.5 시리즈의 0%를 100%로 끌어올렸습니다.</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일화 하나. 시스템 프롬프트가 빠진 빌드를 배포한 적이 있습니다. 아무도 눈치채지 못했습니다. 타입이 최고의 프롬프트였고, 검증 피드백이 최고의 오케스트레이션이었습니다.</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챕터 2. Typia — 이 모든 것의 인프라입니다.</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1장에서 계속 등장했던 것들 — 스키마 변환, 깨진 JSON 복구, 타입 교정, 정밀 에러 피드백. Typia가 단일 라이브러리로 전부 처리합니다.</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Typia의 핵심 동작 원리입니다. TypeScript 코드가 컴파일 타임에 JavaScript 검증 로직으로 변환됩니다. 런타임 리플렉션이 아니라 컴파일러 수준에서 타입을 분석합니다.</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TypeScript 컴파일러는 소스 코드를 AST라는 트리 구조로 파싱합니다. Typia는 이 AST에서 타입 정보를 읽어서 컴파일 타임에 검증 코드를 자동 생성합니다.</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타입에서 JSON Schema 자동 생성. TypeScript 인터페이스를 정의하면 JSON Schema가 자동 생성됩니다. JSDoc 주석은 description이 되고, 타입 제약조건은 검증 규칙이 됩니다.</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JSDoc 주석이 중요합니다. '19세 이상 성인만 가입 가능합니다' — 이런 주석이 JSON Schema의 description에 포함되어 LLM에게 맥락을 제공합니다.</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기존 방식은 타입과 스키마를 별도 수동 작성합니다. Typia는 타입 하나면 스키마가 자동 생성됩니다. 타입이 곧 스키마입니다.</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관대한 JSON 파싱. LLM은 완벽한 JSON을 생성하지 않습니다. JSON.parse()는 모든 오류를 거부하지만, Typia의 parse()는 전부 처리합니다.</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실제 LLM 출력에서 8가지 문제가 동시에 발생합니다. parse() 한 번의 호출로 전부 처리합니다.</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function calling이 왜 정밀한 도메인에 적합한 방법론인지, 그리고 왜 Qwen인지에 대해서도 다룹니다. 핵심 메시지는 하나입니다 — LLM이 정확할 필요는 없다. 교정 가능하기만 하면 된다.</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dirty="0"/>
              <a:t>Typia의 parse()가 왜 다른지. 기존 JSON repair 도구들은 문자열 수준에서 동작합니다. Typia는 스키마를 참조하면서 파싱합니다. 문자열이 와야 할 자리에 객체가 기대되면, 그 문자열을 다시 파싱합니다.</a:t>
            </a:r>
          </a:p>
        </p:txBody>
      </p:sp>
      <p:sp>
        <p:nvSpPr>
          <p:cNvPr id="4" name="Slide Number Placeholder 3"/>
          <p:cNvSpPr>
            <a:spLocks noGrp="1"/>
          </p:cNvSpPr>
          <p:nvPr>
            <p:ph type="sldNum" sz="quarter" idx="5"/>
          </p:nvPr>
        </p:nvSpPr>
        <p:spPr/>
        <p:txBody>
          <a:bodyPr/>
          <a:lstStyle/>
          <a:p>
            <a:fld id="{B6F15528-0030-4107-2BE8-C8F16F1E707A}" type="slidenum">
              <a:rPr lang="en-US" altLang="ko-KR"/>
              <a:t>30</a:t>
            </a:fld>
            <a:endParaRPr lang="ko-K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스키마 기반 타입 교정. LLM은 타입도 자주 틀립니다. Typia의 coerce()가 스키마를 참조해서 올바른 타입으로 변환합니다.</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coerce() 실전입니다. payment 이중 stringify를 객체로, price 문자열을 숫자로, vip 문자열을 boolean으로. 이것이 Qwen 3.5의 0%에서 100%로의 메커니즘입니다.</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dirty="0"/>
              <a:t>핵심 메커니즘입니다. parse()와 coerce()는 분리된 단계가 아니라 재귀적 사이클입니다. 문자열이 객체여야 할 자리에 오면 다시 parse()를 호출하고, 그 결과가 coerce()로 가고, 또 불일치가 있으면 다시 돌아갑니다. 몇 겹이든 자연스럽게 풀립니다.</a:t>
            </a:r>
          </a:p>
        </p:txBody>
      </p:sp>
      <p:sp>
        <p:nvSpPr>
          <p:cNvPr id="4" name="Slide Number Placeholder 3"/>
          <p:cNvSpPr>
            <a:spLocks noGrp="1"/>
          </p:cNvSpPr>
          <p:nvPr>
            <p:ph type="sldNum" sz="quarter" idx="5"/>
          </p:nvPr>
        </p:nvSpPr>
        <p:spPr/>
        <p:txBody>
          <a:bodyPr/>
          <a:lstStyle/>
          <a:p>
            <a:fld id="{B6F15528-0033-4107-2BE8-C8F16F1E707A}" type="slidenum">
              <a:rPr lang="en-US" altLang="ko-KR"/>
              <a:t>33</a:t>
            </a:fld>
            <a:endParaRPr lang="ko-K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dirty="0"/>
              <a:t>union type에서의 타입 강제변환입니다. Typia는 데이터의 구조를 분석해서 variant를 식별하고, 해당 variant의 coercion 규칙을 적용합니다. discriminator 없이도 동작합니다. 이것이 Qwen 3.5의 0%를 100%로 만든 메커니즘입니다.</a:t>
            </a:r>
          </a:p>
        </p:txBody>
      </p:sp>
      <p:sp>
        <p:nvSpPr>
          <p:cNvPr id="4" name="Slide Number Placeholder 3"/>
          <p:cNvSpPr>
            <a:spLocks noGrp="1"/>
          </p:cNvSpPr>
          <p:nvPr>
            <p:ph type="sldNum" sz="quarter" idx="5"/>
          </p:nvPr>
        </p:nvSpPr>
        <p:spPr/>
        <p:txBody>
          <a:bodyPr/>
          <a:lstStyle/>
          <a:p>
            <a:fld id="{B6F15528-0034-4107-2BE8-C8F16F1E707A}" type="slidenum">
              <a:rPr lang="en-US" altLang="ko-KR"/>
              <a:t>34</a:t>
            </a:fld>
            <a:endParaRPr lang="ko-K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dirty="0"/>
              <a:t>parse()와 coerce()를 언제 쓰는가. LLM API에서 raw 문자열을 직접 받으면 parse(), SDK가 이미 파싱했으면 coerce()를 씁니다. Anthropic SDK, Vercel AI, LangChain, MCP 등이 coerce() 대상입니다.</a:t>
            </a:r>
          </a:p>
        </p:txBody>
      </p:sp>
      <p:sp>
        <p:nvSpPr>
          <p:cNvPr id="4" name="Slide Number Placeholder 3"/>
          <p:cNvSpPr>
            <a:spLocks noGrp="1"/>
          </p:cNvSpPr>
          <p:nvPr>
            <p:ph type="sldNum" sz="quarter" idx="5"/>
          </p:nvPr>
        </p:nvSpPr>
        <p:spPr/>
        <p:txBody>
          <a:bodyPr/>
          <a:lstStyle/>
          <a:p>
            <a:fld id="{B6F15528-0035-4107-2BE8-C8F16F1E707A}" type="slidenum">
              <a:rPr lang="en-US" altLang="ko-KR"/>
              <a:t>35</a:t>
            </a:fld>
            <a:endParaRPr lang="ko-K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검증과 정밀 피드백. 파싱과 타입 교정 후에도 값이 잘못될 수 있습니다. validate()가 스키마 위반을 감지하고 정확한 경로와 기대 타입을 알려줍니다.</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LlmJson.stringify()가 에러들을 // ❌ 인라인 주석으로 삽입합니다. LLM은 자기가 쓴 JSON 위에서 어디가 왜 틀렸는지 봅니다. 표시된 필드만 수정하면 됩니다.</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전체 루프입니다. callWithFeedback 함수. LLM에게 요청하고, parse()로 파싱하고, validate()로 검증하고, 실패하면 stringify()로 피드백 생성해서 다시 보냅니다.</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6.75%를 100%로 만드는 완전한 엔진입니다. parse()가 복구하고, validate()가 잡고, stringify()가 렌더링하고, LLM이 교정합니다.</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dirty="0"/>
              <a:t>6.75%. qwen3-coder-next가 쇼핑몰 백엔드의 API 데이터 타입을 생성할 때, 첫 시도에서 유효한 결과를 내놓을 확률입니다. 100번 시도하면 93번이 실패합니다.</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하나의 TypeScript 타입으로 Typia가 나머지를 전부 처리합니다. 스키마 생성, 파싱, 타입 교정, 검증, 피드백 생성.</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dirty="0"/>
              <a:t>왜 다른 도구에는 이게 없는가. JSON repair는 구문만 고치고, Pydantic은 검증만 하고, retry 프레임워크는 루프만 있습니다. parse와 coerce의 재귀적 사이클, 구조적 variant 식별, 인라인 피드백 — 이 조합은 Typia에만 있습니다.</a:t>
            </a:r>
          </a:p>
        </p:txBody>
      </p:sp>
      <p:sp>
        <p:nvSpPr>
          <p:cNvPr id="4" name="Slide Number Placeholder 3"/>
          <p:cNvSpPr>
            <a:spLocks noGrp="1"/>
          </p:cNvSpPr>
          <p:nvPr>
            <p:ph type="sldNum" sz="quarter" idx="5"/>
          </p:nvPr>
        </p:nvSpPr>
        <p:spPr/>
        <p:txBody>
          <a:bodyPr/>
          <a:lstStyle/>
          <a:p>
            <a:fld id="{B6F15528-0041-4107-2BE8-C8F16F1E707A}" type="slidenum">
              <a:rPr lang="en-US" altLang="ko-KR"/>
              <a:t>41</a:t>
            </a:fld>
            <a:endParaRPr lang="ko-K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타입이 곧 스키마이고, 검증기이고, 프롬프트입니다.</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챕터 3. Function Calling의 논거. how를 봤으니 이제 why입니다.</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자연어와 타입의 차이. 자연어는 모호성이 기능, 프로그래밍 언어는 모호성이 버그. 타입과 스키마로 소통하면 오해가 없습니다.</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프롬프트로 'age는 18보다 큰 양의 정수'라고 하면 모호합니다. 타입으로 ExclusiveMinimum&lt;18&gt;이라고 하면 명확하고 기계적으로 검증 가능합니다.</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분홍 코끼리 문제. LLM에게 '분홍 코끼리를 생각하지 마세요'라고 하면 분홍 코끼리가 어텐션 중심에 놓입니다. 금지할수록 생성 확률이 올라갑니다.</a:t>
            </a: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스키마에서는 부재로 해결합니다. 스키마에 없으면 물리적으로 생성 불가. 금지가 아니라 부재입니다. 이것이 프롬프트와 타입의 근본적 차이입니다.</a:t>
            </a: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모델 중립성. JSON Schema는 어떤 모델이 읽든 같은 의미입니다. 검증 피드백 루프가 모델 간 성능 차이를 흡수합니다.</a:t>
            </a: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모델 선택이 비용 최적화 문제로 바뀝니다. 소형 모델이 대형 모델과 동일한 결과를 내면, 비용은 수십 분의 1입니다.</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dirty="0"/>
              <a:t>그런데 AutoBe의 최종 컴파일 성공률은 100%입니다. Qwen 모델 4종 전부에서요. 6.75%에서 100%로. 오늘 그 여정을 이야기합니다.</a:t>
            </a: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LLM 출력을 소프트웨어 엔지니어링 영역으로 가져옵니다. 타입 시스템, 컴파일러, 테스트. 기존 방법론이 그대로 적용됩니다.</a:t>
            </a: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공식입니다. 타입 스키마 + 결정적 검증기 + 구조화된 에러 피드백 = 신뢰할 수 있는 LLM 출력. 이 공식이 AutoBe의 전부입니다.</a:t>
            </a: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LLM은 정확할 필요가 없습니다. 교정 가능하기만 하면 됩니다. 이것이 패러다임 전환입니다.</a:t>
            </a: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적용 범위. 검증 가능한 도메인이면 이 패턴이 적용됩니다. 구조화 가능한 출력이 존재하는 모든 영역.</a:t>
            </a: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하이브리드 도메인. 법률 계약서 — 구조(조항 번호, 당사자)는 검증 가능하고, 실제 조항 내용은 LLM이 생성합니다. 회계도 마찬가지입니다.</a:t>
            </a: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하이브리드 도메인. 법률 계약서 — 구조(조항 번호, 당사자)는 검증 가능하고, 실제 조항 내용은 LLM이 생성합니다. 회계도 마찬가지입니다.</a:t>
            </a: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반도체 설계 검증 — DRC 규칙은 스키마화 가능, 회로 설계는 생성. 의학 진단 — FHIR 표준 구조는 검증, 임상 판단은 생성.</a:t>
            </a: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반도체 설계 검증 — DRC 규칙은 스키마화 가능, 회로 설계는 생성. 의학 진단 — FHIR 표준 구조는 검증, 임상 판단은 생성.</a:t>
            </a: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dirty="0"/>
              <a:t>네 도메인 모두 같은 공통 구조를 가집니다. type 필드에 열거된 variant가 있고 재귀적으로 중첩됩니다. AutoBe의 IJsonSchema와 똑같은 구조입니다. 계층적 분해가 재귀적 union type을 만들고, union type을 정복하는 것이 패턴 전이의 전제조건입니다.</a:t>
            </a:r>
          </a:p>
        </p:txBody>
      </p:sp>
      <p:sp>
        <p:nvSpPr>
          <p:cNvPr id="4" name="Slide Number Placeholder 3"/>
          <p:cNvSpPr>
            <a:spLocks noGrp="1"/>
          </p:cNvSpPr>
          <p:nvPr>
            <p:ph type="sldNum" sz="quarter" idx="5"/>
          </p:nvPr>
        </p:nvSpPr>
        <p:spPr/>
        <p:txBody>
          <a:bodyPr/>
          <a:lstStyle/>
          <a:p>
            <a:fld id="{B6F15528-0058-4107-2BE8-C8F16F1E707A}" type="slidenum">
              <a:rPr lang="en-US" altLang="ko-KR"/>
              <a:t>58</a:t>
            </a:fld>
            <a:endParaRPr lang="ko-K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한계를 인정합니다. 소설, 시, 에세이 같은 창작 글쓰기에는 이 패턴이 맞지 않습니다. 구조화 가능한 출력이 있는 도메인에만 적용됩니다.</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dirty="0"/>
              <a:t>AutoBe를 소개합니다. AutoBe는 자연어 대화에서 프로덕션 수준의 백엔드를 생성하는 오픈소스 AI 에이전트입니다. Wrtn Technologies에서 개발했습니다. '쇼핑몰 백엔드 만들어줘'라고 하면, 요구사항 분석부터 DB 스키마, API 스펙, E2E 테스트, 구현 코드, 타입 세이프 SDK까지 전부 생성합니다. 생성된 코드는 전부 컴파일됩니다. TypeScript + NestJS + Prisma 기반의 실제 동작하는 백엔드가 나옵니다.</a:t>
            </a: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챕터 4. Why Qwen. 왜 Qwen 모델을 선택했는가.</a:t>
            </a: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Qwen만이 소형-중형 스케일에서 이 복잡도의 function calling을 처리했습니다. Llama, Gemma, Phi 전부 테스트했지만, 이 수준의 재귀적 유니온 타입을 처리하지 못했습니다.</a:t>
            </a: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로컬 모델이면 R&amp;D 비용이 극적으로 줄어듭니다. GPU 한 대로 수천 번 실험 가능합니다. API 호출 비용 없이 구조 실험을 반복할 수 있습니다.</a:t>
            </a: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소형 모델은 최고의 QA 엔지니어입니다. 약해서 더 많은 반례를 만들어내고, 그 반례가 시스템을 강화합니다.</a:t>
            </a: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벤더 락인이 없습니다. Typia의 모델 중립적 설계 덕분에 어떤 모델이든 교체 가능합니다. 오늘 Qwen, 내일 다른 모델이어도 됩니다.</a:t>
            </a: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오픈소스 Typia와 오픈웨이트 Qwen의 조합. 두 프로젝트 모두 소스가 공개되어 있어서 누구나 재현하고 확장할 수 있습니다.</a:t>
            </a: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상호 강화의 선순환. Qwen이 시스템을 시험하고, 시스템이 Qwen을 최적화합니다. 둘이 함께 성장합니다.</a:t>
            </a: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클로징입니다. 지금까지의 여정을 정리합니다.</a:t>
            </a: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6.75%에서 100%까지의 여정을 돌아봅니다. 복잡한 타입, 깨진 JSON, 잘못된 값. 하나씩 해결해서 여기까지 왔습니다.</a:t>
            </a: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세 가지 원칙. 첫째, 타입이 최고의 프롬프트. 둘째, LLM은 교정 가능하면 충분. 셋째, 소프트웨어 엔지니어링이 답.</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AutoBe의 전체 파이프라인입니다. 5단계로 이루어져 있고, 각 단계에서 LLM이 채우는 타입과 이를 검증하는 컴파일러가 쌍을 이룹니다. Requirements에서 AutoBeAnalyze, Database에서 AutoBeDatabase, API Design에서 AutoBeOpenApi, Tests에서 AutoBeTest, 그리고 Implementation에서 모듈화된 코드를 채웁니다. 모든 단계에 컴파일러 검증이 붙어 있다는 점이 핵심입니다.</a:t>
            </a: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핵심 메시지. LLM은 정확할 필요가 없습니다. 교정 가능하면 됩니다. 그리고 그 교정의 도구는 이미 우리 손에 있습니다. 타입 시스템입니다.</a:t>
            </a: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감사합니다. 질문 있으시면 편하게 해주세요.</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대부분의 AI 코딩 에이전트는 LLM에게 '이 코드를 작성해'라고 하고 출력을 그대로 저장합니다. AutoBe는 다릅니다. LLM에게 미리 정의된 구조를 주고 '빈칸을 채워라'고 합니다. LLM은 구조를 채우고, 컴파일러가 코드를 씁니다.</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
          <p:cNvSpPr>
            <a:spLocks noGrp="1" noRot="1" noChangeAspect="1"/>
          </p:cNvSpPr>
          <p:nvPr>
            <p:ph type="sldImg"/>
          </p:nvPr>
        </p:nvSpPr>
        <p:spPr/>
      </p:sp>
      <p:sp>
        <p:nvSpPr>
          <p:cNvPr id="3" name="NP"/>
          <p:cNvSpPr>
            <a:spLocks noGrp="1"/>
          </p:cNvSpPr>
          <p:nvPr>
            <p:ph type="body" idx="1"/>
          </p:nvPr>
        </p:nvSpPr>
        <p:spPr/>
        <p:txBody>
          <a:bodyPr/>
          <a:lstStyle/>
          <a:p>
            <a:r>
              <a:rPr lang="ko-KR" dirty="0"/>
              <a:t>이것이 All-In Function Calling 전략입니다. 5단계 전부에서 같은 패턴이 반복됩니다. 각 타입은 GitHub에서 직접 확인하실 수 있습니다. 링크가 걸려 있습니다.</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ko-KR" altLang="en-US"/>
          </a:p>
        </p:txBody>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ko-KR" altLang="en-US"/>
              <a:t>마스터 제목 스타일 편집</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ko-KR" altLang="en-US"/>
              <a:t>클릭하여 마스터 부제목 스타일 편집</a:t>
            </a:r>
            <a:endParaRPr lang="en-US" dirty="0"/>
          </a:p>
        </p:txBody>
      </p:sp>
      <p:sp>
        <p:nvSpPr>
          <p:cNvPr id="4" name="Date Placeholder 3"/>
          <p:cNvSpPr>
            <a:spLocks noGrp="1"/>
          </p:cNvSpPr>
          <p:nvPr>
            <p:ph type="dt" sz="half" idx="10"/>
          </p:nvPr>
        </p:nvSpPr>
        <p:spPr/>
        <p:txBody>
          <a:bodyPr/>
          <a:lstStyle>
            <a:lvl1pPr>
              <a:defRPr>
                <a:solidFill>
                  <a:schemeClr val="tx1"/>
                </a:solidFill>
              </a:defRPr>
            </a:lvl1pPr>
          </a:lstStyle>
          <a:p>
            <a:fld id="{ADAB3498-A523-4A42-BB38-782B1991896F}" type="datetimeFigureOut">
              <a:rPr lang="ko-KR" altLang="en-US" smtClean="0"/>
              <a:t>2026-03-19</a:t>
            </a:fld>
            <a:endParaRPr lang="ko-KR" altLang="en-US"/>
          </a:p>
        </p:txBody>
      </p:sp>
      <p:sp>
        <p:nvSpPr>
          <p:cNvPr id="5" name="Footer Placeholder 4"/>
          <p:cNvSpPr>
            <a:spLocks noGrp="1"/>
          </p:cNvSpPr>
          <p:nvPr>
            <p:ph type="ftr" sz="quarter" idx="11"/>
          </p:nvPr>
        </p:nvSpPr>
        <p:spPr/>
        <p:txBody>
          <a:bodyPr/>
          <a:lstStyle>
            <a:lvl1pPr>
              <a:defRPr>
                <a:solidFill>
                  <a:schemeClr val="tx1"/>
                </a:solidFill>
              </a:defRPr>
            </a:lvl1pPr>
          </a:lstStyle>
          <a:p>
            <a:endParaRPr lang="ko-KR" alt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2F79BD98-6794-46E2-8E86-251C3D6F4DAE}" type="slidenum">
              <a:rPr lang="ko-KR" altLang="en-US" smtClean="0"/>
              <a:t>‹#›</a:t>
            </a:fld>
            <a:endParaRPr lang="ko-KR" altLang="en-US"/>
          </a:p>
        </p:txBody>
      </p:sp>
      <p:cxnSp>
        <p:nvCxnSpPr>
          <p:cNvPr id="8" name="Straight Connector 7"/>
          <p:cNvCxnSpPr/>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927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10"/>
          </p:nvPr>
        </p:nvSpPr>
        <p:spPr/>
        <p:txBody>
          <a:bodyPr/>
          <a:lstStyle/>
          <a:p>
            <a:fld id="{ADAB3498-A523-4A42-BB38-782B1991896F}" type="datetimeFigureOut">
              <a:rPr lang="ko-KR" altLang="en-US" smtClean="0"/>
              <a:t>2026-03-19</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2F79BD98-6794-46E2-8E86-251C3D6F4DAE}" type="slidenum">
              <a:rPr lang="ko-KR" altLang="en-US" smtClean="0"/>
              <a:t>‹#›</a:t>
            </a:fld>
            <a:endParaRPr lang="ko-KR" altLang="en-US"/>
          </a:p>
        </p:txBody>
      </p:sp>
    </p:spTree>
    <p:extLst>
      <p:ext uri="{BB962C8B-B14F-4D97-AF65-F5344CB8AC3E}">
        <p14:creationId xmlns:p14="http://schemas.microsoft.com/office/powerpoint/2010/main" val="988991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10"/>
          </p:nvPr>
        </p:nvSpPr>
        <p:spPr/>
        <p:txBody>
          <a:bodyPr/>
          <a:lstStyle/>
          <a:p>
            <a:fld id="{ADAB3498-A523-4A42-BB38-782B1991896F}" type="datetimeFigureOut">
              <a:rPr lang="ko-KR" altLang="en-US" smtClean="0"/>
              <a:t>2026-03-19</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2F79BD98-6794-46E2-8E86-251C3D6F4DAE}" type="slidenum">
              <a:rPr lang="ko-KR" altLang="en-US" smtClean="0"/>
              <a:t>‹#›</a:t>
            </a:fld>
            <a:endParaRPr lang="ko-KR" altLang="en-US"/>
          </a:p>
        </p:txBody>
      </p:sp>
    </p:spTree>
    <p:extLst>
      <p:ext uri="{BB962C8B-B14F-4D97-AF65-F5344CB8AC3E}">
        <p14:creationId xmlns:p14="http://schemas.microsoft.com/office/powerpoint/2010/main" val="3325528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idx="1"/>
          </p:nvPr>
        </p:nvSpPr>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10"/>
          </p:nvPr>
        </p:nvSpPr>
        <p:spPr/>
        <p:txBody>
          <a:bodyPr/>
          <a:lstStyle/>
          <a:p>
            <a:fld id="{ADAB3498-A523-4A42-BB38-782B1991896F}" type="datetimeFigureOut">
              <a:rPr lang="ko-KR" altLang="en-US" smtClean="0"/>
              <a:t>2026-03-19</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2F79BD98-6794-46E2-8E86-251C3D6F4DAE}" type="slidenum">
              <a:rPr lang="ko-KR" altLang="en-US" smtClean="0"/>
              <a:t>‹#›</a:t>
            </a:fld>
            <a:endParaRPr lang="ko-KR" altLang="en-US"/>
          </a:p>
        </p:txBody>
      </p:sp>
    </p:spTree>
    <p:extLst>
      <p:ext uri="{BB962C8B-B14F-4D97-AF65-F5344CB8AC3E}">
        <p14:creationId xmlns:p14="http://schemas.microsoft.com/office/powerpoint/2010/main" val="3300284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ko-KR" altLang="en-US"/>
              <a:t>마스터 제목 스타일 편집</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a:t>마스터 텍스트 스타일을 편집하려면 클릭</a:t>
            </a:r>
          </a:p>
        </p:txBody>
      </p:sp>
      <p:sp>
        <p:nvSpPr>
          <p:cNvPr id="4" name="Date Placeholder 3"/>
          <p:cNvSpPr>
            <a:spLocks noGrp="1"/>
          </p:cNvSpPr>
          <p:nvPr>
            <p:ph type="dt" sz="half" idx="10"/>
          </p:nvPr>
        </p:nvSpPr>
        <p:spPr/>
        <p:txBody>
          <a:bodyPr/>
          <a:lstStyle/>
          <a:p>
            <a:fld id="{ADAB3498-A523-4A42-BB38-782B1991896F}" type="datetimeFigureOut">
              <a:rPr lang="ko-KR" altLang="en-US" smtClean="0"/>
              <a:t>2026-03-19</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2F79BD98-6794-46E2-8E86-251C3D6F4DAE}" type="slidenum">
              <a:rPr lang="ko-KR" altLang="en-US" smtClean="0"/>
              <a:t>‹#›</a:t>
            </a:fld>
            <a:endParaRPr lang="ko-KR" altLang="en-US"/>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840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5" name="Date Placeholder 4"/>
          <p:cNvSpPr>
            <a:spLocks noGrp="1"/>
          </p:cNvSpPr>
          <p:nvPr>
            <p:ph type="dt" sz="half" idx="10"/>
          </p:nvPr>
        </p:nvSpPr>
        <p:spPr/>
        <p:txBody>
          <a:bodyPr/>
          <a:lstStyle/>
          <a:p>
            <a:fld id="{ADAB3498-A523-4A42-BB38-782B1991896F}" type="datetimeFigureOut">
              <a:rPr lang="ko-KR" altLang="en-US" smtClean="0"/>
              <a:t>2026-03-19</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2F79BD98-6794-46E2-8E86-251C3D6F4DAE}" type="slidenum">
              <a:rPr lang="ko-KR" altLang="en-US" smtClean="0"/>
              <a:t>‹#›</a:t>
            </a:fld>
            <a:endParaRPr lang="ko-KR" altLang="en-US"/>
          </a:p>
        </p:txBody>
      </p:sp>
    </p:spTree>
    <p:extLst>
      <p:ext uri="{BB962C8B-B14F-4D97-AF65-F5344CB8AC3E}">
        <p14:creationId xmlns:p14="http://schemas.microsoft.com/office/powerpoint/2010/main" val="1693712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7" name="Date Placeholder 6"/>
          <p:cNvSpPr>
            <a:spLocks noGrp="1"/>
          </p:cNvSpPr>
          <p:nvPr>
            <p:ph type="dt" sz="half" idx="10"/>
          </p:nvPr>
        </p:nvSpPr>
        <p:spPr/>
        <p:txBody>
          <a:bodyPr/>
          <a:lstStyle/>
          <a:p>
            <a:fld id="{ADAB3498-A523-4A42-BB38-782B1991896F}" type="datetimeFigureOut">
              <a:rPr lang="ko-KR" altLang="en-US" smtClean="0"/>
              <a:t>2026-03-19</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2F79BD98-6794-46E2-8E86-251C3D6F4DAE}" type="slidenum">
              <a:rPr lang="ko-KR" altLang="en-US" smtClean="0"/>
              <a:t>‹#›</a:t>
            </a:fld>
            <a:endParaRPr lang="ko-KR" altLang="en-US"/>
          </a:p>
        </p:txBody>
      </p:sp>
    </p:spTree>
    <p:extLst>
      <p:ext uri="{BB962C8B-B14F-4D97-AF65-F5344CB8AC3E}">
        <p14:creationId xmlns:p14="http://schemas.microsoft.com/office/powerpoint/2010/main" val="27310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ADAB3498-A523-4A42-BB38-782B1991896F}" type="datetimeFigureOut">
              <a:rPr lang="ko-KR" altLang="en-US" smtClean="0"/>
              <a:t>2026-03-19</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2F79BD98-6794-46E2-8E86-251C3D6F4DAE}" type="slidenum">
              <a:rPr lang="ko-KR" altLang="en-US" smtClean="0"/>
              <a:t>‹#›</a:t>
            </a:fld>
            <a:endParaRPr lang="ko-KR" altLang="en-US"/>
          </a:p>
        </p:txBody>
      </p:sp>
    </p:spTree>
    <p:extLst>
      <p:ext uri="{BB962C8B-B14F-4D97-AF65-F5344CB8AC3E}">
        <p14:creationId xmlns:p14="http://schemas.microsoft.com/office/powerpoint/2010/main" val="4161398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AB3498-A523-4A42-BB38-782B1991896F}" type="datetimeFigureOut">
              <a:rPr lang="ko-KR" altLang="en-US" smtClean="0"/>
              <a:t>2026-03-19</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2F79BD98-6794-46E2-8E86-251C3D6F4DAE}" type="slidenum">
              <a:rPr lang="ko-KR" altLang="en-US" smtClean="0"/>
              <a:t>‹#›</a:t>
            </a:fld>
            <a:endParaRPr lang="ko-KR" altLang="en-US"/>
          </a:p>
        </p:txBody>
      </p:sp>
    </p:spTree>
    <p:extLst>
      <p:ext uri="{BB962C8B-B14F-4D97-AF65-F5344CB8AC3E}">
        <p14:creationId xmlns:p14="http://schemas.microsoft.com/office/powerpoint/2010/main" val="2512006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ko-KR" altLang="en-US"/>
              <a:t>마스터 제목 스타일 편집</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편집하려면 클릭</a:t>
            </a:r>
          </a:p>
        </p:txBody>
      </p:sp>
      <p:sp>
        <p:nvSpPr>
          <p:cNvPr id="5" name="Date Placeholder 4"/>
          <p:cNvSpPr>
            <a:spLocks noGrp="1"/>
          </p:cNvSpPr>
          <p:nvPr>
            <p:ph type="dt" sz="half" idx="10"/>
          </p:nvPr>
        </p:nvSpPr>
        <p:spPr/>
        <p:txBody>
          <a:bodyPr/>
          <a:lstStyle/>
          <a:p>
            <a:fld id="{ADAB3498-A523-4A42-BB38-782B1991896F}" type="datetimeFigureOut">
              <a:rPr lang="ko-KR" altLang="en-US" smtClean="0"/>
              <a:t>2026-03-19</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2F79BD98-6794-46E2-8E86-251C3D6F4DAE}" type="slidenum">
              <a:rPr lang="ko-KR" altLang="en-US" smtClean="0"/>
              <a:t>‹#›</a:t>
            </a:fld>
            <a:endParaRPr lang="ko-KR" altLang="en-US"/>
          </a:p>
        </p:txBody>
      </p:sp>
    </p:spTree>
    <p:extLst>
      <p:ext uri="{BB962C8B-B14F-4D97-AF65-F5344CB8AC3E}">
        <p14:creationId xmlns:p14="http://schemas.microsoft.com/office/powerpoint/2010/main" val="3160694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편집하려면 클릭</a:t>
            </a:r>
          </a:p>
        </p:txBody>
      </p:sp>
      <p:sp>
        <p:nvSpPr>
          <p:cNvPr id="5" name="Date Placeholder 4"/>
          <p:cNvSpPr>
            <a:spLocks noGrp="1"/>
          </p:cNvSpPr>
          <p:nvPr>
            <p:ph type="dt" sz="half" idx="10"/>
          </p:nvPr>
        </p:nvSpPr>
        <p:spPr/>
        <p:txBody>
          <a:bodyPr/>
          <a:lstStyle/>
          <a:p>
            <a:fld id="{ADAB3498-A523-4A42-BB38-782B1991896F}" type="datetimeFigureOut">
              <a:rPr lang="ko-KR" altLang="en-US" smtClean="0"/>
              <a:t>2026-03-19</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2F79BD98-6794-46E2-8E86-251C3D6F4DAE}" type="slidenum">
              <a:rPr lang="ko-KR" altLang="en-US" smtClean="0"/>
              <a:t>‹#›</a:t>
            </a:fld>
            <a:endParaRPr lang="ko-KR" altLang="en-US"/>
          </a:p>
        </p:txBody>
      </p:sp>
    </p:spTree>
    <p:extLst>
      <p:ext uri="{BB962C8B-B14F-4D97-AF65-F5344CB8AC3E}">
        <p14:creationId xmlns:p14="http://schemas.microsoft.com/office/powerpoint/2010/main" val="90179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0F1923"/>
            </a:gs>
            <a:gs pos="100000">
              <a:srgbClr val="162130"/>
            </a:gs>
          </a:gsLst>
          <a:lin ang="5400000" scaled="1"/>
        </a:gra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ko-KR" altLang="en-US"/>
          </a:p>
        </p:txBody>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ADAB3498-A523-4A42-BB38-782B1991896F}" type="datetimeFigureOut">
              <a:rPr lang="ko-KR" altLang="en-US" smtClean="0"/>
              <a:t>2026-03-19</a:t>
            </a:fld>
            <a:endParaRPr lang="ko-KR" alt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endParaRPr lang="ko-KR" alt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2F79BD98-6794-46E2-8E86-251C3D6F4DAE}" type="slidenum">
              <a:rPr lang="ko-KR" altLang="en-US" smtClean="0"/>
              <a:t>‹#›</a:t>
            </a:fld>
            <a:endParaRPr lang="ko-KR" altLang="en-US"/>
          </a:p>
        </p:txBody>
      </p:sp>
      <p:sp>
        <p:nvSpPr>
          <p:cNvPr id="900" name="AccentBar"/>
          <p:cNvSpPr/>
          <p:nvPr/>
        </p:nvSpPr>
        <p:spPr>
          <a:xfrm>
            <a:off x="0" y="0"/>
            <a:ext cx="12192000" cy="54864"/>
          </a:xfrm>
          <a:prstGeom prst="rect">
            <a:avLst/>
          </a:prstGeom>
          <a:gradFill>
            <a:gsLst>
              <a:gs pos="0">
                <a:srgbClr val="00D4AA"/>
              </a:gs>
              <a:gs pos="50000">
                <a:srgbClr val="4ECDC4"/>
              </a:gs>
              <a:gs pos="100000">
                <a:srgbClr val="60A5FA"/>
              </a:gs>
            </a:gsLst>
            <a:lin ang="0" scaled="1"/>
          </a:gradFill>
          <a:ln>
            <a:noFill/>
          </a:ln>
        </p:spPr>
        <p:txBody>
          <a:bodyPr/>
          <a:lstStyle/>
          <a:p>
            <a:endParaRPr lang="en-US"/>
          </a:p>
        </p:txBody>
      </p:sp>
      <p:sp>
        <p:nvSpPr>
          <p:cNvPr id="901" name="BottomAccent"/>
          <p:cNvSpPr/>
          <p:nvPr/>
        </p:nvSpPr>
        <p:spPr>
          <a:xfrm>
            <a:off x="10200000" y="6400000"/>
            <a:ext cx="2000000" cy="500000"/>
          </a:xfrm>
          <a:prstGeom prst="ellipse">
            <a:avLst/>
          </a:prstGeom>
          <a:solidFill>
            <a:srgbClr val="00D4AA">
              <a:alpha val="8000"/>
            </a:srgbClr>
          </a:solidFill>
          <a:ln>
            <a:noFill/>
          </a:ln>
        </p:spPr>
        <p:txBody>
          <a:bodyPr/>
          <a:lstStyle/>
          <a:p>
            <a:endParaRPr lang="en-US"/>
          </a:p>
        </p:txBody>
      </p:sp>
    </p:spTree>
    <p:extLst>
      <p:ext uri="{BB962C8B-B14F-4D97-AF65-F5344CB8AC3E}">
        <p14:creationId xmlns:p14="http://schemas.microsoft.com/office/powerpoint/2010/main" val="354577364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1" hangingPunct="1">
        <a:lnSpc>
          <a:spcPct val="90000"/>
        </a:lnSpc>
        <a:spcBef>
          <a:spcPct val="0"/>
        </a:spcBef>
        <a:buNone/>
        <a:defRPr sz="4400" kern="1200">
          <a:solidFill>
            <a:srgbClr val="F0F0F0"/>
          </a:solidFill>
          <a:latin typeface="+mj-lt"/>
          <a:ea typeface="+mj-ea"/>
          <a:cs typeface="+mj-cs"/>
        </a:defRPr>
      </a:lvl1pPr>
    </p:titleStyle>
    <p:bodyStyle>
      <a:lvl1pPr marL="228600" indent="-182880" algn="l" defTabSz="914400" rtl="0" eaLnBrk="1" latinLnBrk="1" hangingPunct="1">
        <a:lnSpc>
          <a:spcPct val="90000"/>
        </a:lnSpc>
        <a:spcBef>
          <a:spcPts val="1400"/>
        </a:spcBef>
        <a:buClr>
          <a:schemeClr val="tx1"/>
        </a:buClr>
        <a:buSzPct val="80000"/>
        <a:buFont typeface="Corbel" pitchFamily="34" charset="0"/>
        <a:buChar char="•"/>
        <a:defRPr sz="2200" kern="1200">
          <a:solidFill>
            <a:srgbClr val="D0D0D0"/>
          </a:solidFill>
          <a:latin typeface="+mn-lt"/>
          <a:ea typeface="+mn-ea"/>
          <a:cs typeface="+mn-cs"/>
        </a:defRPr>
      </a:lvl1pPr>
      <a:lvl2pPr marL="457200" indent="-182880" algn="l" defTabSz="914400" rtl="0" eaLnBrk="1" latinLnBrk="1" hangingPunct="1">
        <a:lnSpc>
          <a:spcPct val="90000"/>
        </a:lnSpc>
        <a:spcBef>
          <a:spcPts val="200"/>
        </a:spcBef>
        <a:spcAft>
          <a:spcPts val="400"/>
        </a:spcAft>
        <a:buClr>
          <a:schemeClr val="tx1"/>
        </a:buClr>
        <a:buSzPct val="80000"/>
        <a:buFont typeface="Corbel" pitchFamily="34" charset="0"/>
        <a:buChar char="•"/>
        <a:defRPr sz="2000" kern="1200">
          <a:solidFill>
            <a:srgbClr val="B0B0B0"/>
          </a:solidFill>
          <a:latin typeface="+mn-lt"/>
          <a:ea typeface="+mn-ea"/>
          <a:cs typeface="+mn-cs"/>
        </a:defRPr>
      </a:lvl2pPr>
      <a:lvl3pPr marL="731520" indent="-182880" algn="l" defTabSz="914400" rtl="0" eaLnBrk="1" latinLnBrk="1" hangingPunct="1">
        <a:lnSpc>
          <a:spcPct val="90000"/>
        </a:lnSpc>
        <a:spcBef>
          <a:spcPts val="200"/>
        </a:spcBef>
        <a:spcAft>
          <a:spcPts val="400"/>
        </a:spcAft>
        <a:buClr>
          <a:schemeClr val="tx1"/>
        </a:buClr>
        <a:buSzPct val="80000"/>
        <a:buFont typeface="Corbel" pitchFamily="34" charset="0"/>
        <a:buChar char="•"/>
        <a:defRPr sz="1800" kern="1200">
          <a:solidFill>
            <a:srgbClr val="B0B0B0"/>
          </a:solidFill>
          <a:latin typeface="+mn-lt"/>
          <a:ea typeface="+mn-ea"/>
          <a:cs typeface="+mn-cs"/>
        </a:defRPr>
      </a:lvl3pPr>
      <a:lvl4pPr marL="1005840" indent="-182880" algn="l" defTabSz="914400" rtl="0" eaLnBrk="1" latinLnBrk="1" hangingPunct="1">
        <a:lnSpc>
          <a:spcPct val="90000"/>
        </a:lnSpc>
        <a:spcBef>
          <a:spcPts val="200"/>
        </a:spcBef>
        <a:spcAft>
          <a:spcPts val="400"/>
        </a:spcAft>
        <a:buClr>
          <a:schemeClr val="tx1"/>
        </a:buClr>
        <a:buSzPct val="80000"/>
        <a:buFont typeface="Corbel" pitchFamily="34" charset="0"/>
        <a:buChar char="•"/>
        <a:defRPr sz="1600" kern="1200">
          <a:solidFill>
            <a:srgbClr val="B0B0B0"/>
          </a:solidFill>
          <a:latin typeface="+mn-lt"/>
          <a:ea typeface="+mn-ea"/>
          <a:cs typeface="+mn-cs"/>
        </a:defRPr>
      </a:lvl4pPr>
      <a:lvl5pPr marL="1280160" indent="-182880" algn="l" defTabSz="914400" rtl="0" eaLnBrk="1" latinLnBrk="1" hangingPunct="1">
        <a:lnSpc>
          <a:spcPct val="90000"/>
        </a:lnSpc>
        <a:spcBef>
          <a:spcPts val="200"/>
        </a:spcBef>
        <a:spcAft>
          <a:spcPts val="400"/>
        </a:spcAft>
        <a:buClr>
          <a:schemeClr val="tx1"/>
        </a:buClr>
        <a:buSzPct val="80000"/>
        <a:buFont typeface="Corbel" pitchFamily="34" charset="0"/>
        <a:buChar char="•"/>
        <a:defRPr sz="1600" kern="1200">
          <a:solidFill>
            <a:srgbClr val="B0B0B0"/>
          </a:solidFill>
          <a:latin typeface="+mn-lt"/>
          <a:ea typeface="+mn-ea"/>
          <a:cs typeface="+mn-cs"/>
        </a:defRPr>
      </a:lvl5pPr>
      <a:lvl6pPr marL="1600000" indent="-228600" algn="l" defTabSz="914400" rtl="0" eaLnBrk="1" latinLnBrk="1" hangingPunct="1">
        <a:lnSpc>
          <a:spcPct val="90000"/>
        </a:lnSpc>
        <a:spcBef>
          <a:spcPts val="200"/>
        </a:spcBef>
        <a:spcAft>
          <a:spcPts val="400"/>
        </a:spcAft>
        <a:buClr>
          <a:schemeClr val="tx1"/>
        </a:buClr>
        <a:buSzPct val="80000"/>
        <a:buFont typeface="Corbel" pitchFamily="34" charset="0"/>
        <a:buChar char="•"/>
        <a:defRPr sz="1600" kern="1200">
          <a:solidFill>
            <a:srgbClr val="B0B0B0"/>
          </a:solidFill>
          <a:latin typeface="+mn-lt"/>
          <a:ea typeface="+mn-ea"/>
          <a:cs typeface="+mn-cs"/>
        </a:defRPr>
      </a:lvl6pPr>
      <a:lvl7pPr marL="1900000" indent="-228600" algn="l" defTabSz="914400" rtl="0" eaLnBrk="1" latinLnBrk="1" hangingPunct="1">
        <a:lnSpc>
          <a:spcPct val="90000"/>
        </a:lnSpc>
        <a:spcBef>
          <a:spcPts val="200"/>
        </a:spcBef>
        <a:spcAft>
          <a:spcPts val="400"/>
        </a:spcAft>
        <a:buClr>
          <a:schemeClr val="tx1"/>
        </a:buClr>
        <a:buSzPct val="80000"/>
        <a:buFont typeface="Corbel" pitchFamily="34" charset="0"/>
        <a:buChar char="•"/>
        <a:defRPr sz="1600" kern="1200">
          <a:solidFill>
            <a:srgbClr val="B0B0B0"/>
          </a:solidFill>
          <a:latin typeface="+mn-lt"/>
          <a:ea typeface="+mn-ea"/>
          <a:cs typeface="+mn-cs"/>
        </a:defRPr>
      </a:lvl7pPr>
      <a:lvl8pPr marL="2200000" indent="-228600" algn="l" defTabSz="914400" rtl="0" eaLnBrk="1" latinLnBrk="1" hangingPunct="1">
        <a:lnSpc>
          <a:spcPct val="90000"/>
        </a:lnSpc>
        <a:spcBef>
          <a:spcPts val="200"/>
        </a:spcBef>
        <a:spcAft>
          <a:spcPts val="400"/>
        </a:spcAft>
        <a:buClr>
          <a:schemeClr val="tx1"/>
        </a:buClr>
        <a:buSzPct val="80000"/>
        <a:buFont typeface="Corbel" pitchFamily="34" charset="0"/>
        <a:buChar char="•"/>
        <a:defRPr sz="1600" kern="1200">
          <a:solidFill>
            <a:srgbClr val="B0B0B0"/>
          </a:solidFill>
          <a:latin typeface="+mn-lt"/>
          <a:ea typeface="+mn-ea"/>
          <a:cs typeface="+mn-cs"/>
        </a:defRPr>
      </a:lvl8pPr>
      <a:lvl9pPr marL="2500000" indent="-228600" algn="l" defTabSz="914400" rtl="0" eaLnBrk="1" latinLnBrk="1" hangingPunct="1">
        <a:lnSpc>
          <a:spcPct val="90000"/>
        </a:lnSpc>
        <a:spcBef>
          <a:spcPts val="200"/>
        </a:spcBef>
        <a:spcAft>
          <a:spcPts val="400"/>
        </a:spcAft>
        <a:buClr>
          <a:schemeClr val="tx1"/>
        </a:buClr>
        <a:buSzPct val="80000"/>
        <a:buFont typeface="Corbel" pitchFamily="34" charset="0"/>
        <a:buChar char="•"/>
        <a:defRPr sz="1600" kern="1200">
          <a:solidFill>
            <a:srgbClr val="B0B0B0"/>
          </a:solidFill>
          <a:latin typeface="+mn-lt"/>
          <a:ea typeface="+mn-ea"/>
          <a:cs typeface="+mn-cs"/>
        </a:defRPr>
      </a:lvl9pPr>
    </p:bodyStyle>
    <p:otherStyle>
      <a:defPPr>
        <a:defRPr lang="en-US"/>
      </a:defPPr>
      <a:lvl1pPr marL="0" algn="l" defTabSz="914400" rtl="0" eaLnBrk="1" latinLnBrk="1" hangingPunct="1">
        <a:defRPr sz="1800" kern="1200">
          <a:solidFill>
            <a:srgbClr val="D0D0D0"/>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394754D-CB94-4B3D-BEA3-E85CD2C9C3DE}"/>
              </a:ext>
            </a:extLst>
          </p:cNvPr>
          <p:cNvSpPr txBox="1"/>
          <p:nvPr/>
        </p:nvSpPr>
        <p:spPr>
          <a:xfrm>
            <a:off x="1270000" y="1905000"/>
            <a:ext cx="9652000" cy="1016000"/>
          </a:xfrm>
          <a:prstGeom prst="rect">
            <a:avLst/>
          </a:prstGeom>
          <a:noFill/>
        </p:spPr>
        <p:txBody>
          <a:bodyPr vertOverflow="overflow" vert="horz" wrap="square" rtlCol="0" anchor="t">
            <a:spAutoFit/>
          </a:bodyPr>
          <a:lstStyle/>
          <a:p>
            <a:pPr algn="l"/>
            <a:r>
              <a:rPr lang="en-US" altLang="ko-KR" sz="4200" b="1">
                <a:solidFill>
                  <a:srgbClr val="00D4AA"/>
                </a:solidFill>
                <a:latin typeface="Segoe UI Semibold"/>
                <a:cs typeface="Segoe UI Semibold"/>
              </a:rPr>
              <a:t>Function Calling All-In</a:t>
            </a:r>
            <a:endParaRPr lang="ko-KR" altLang="en-US" sz="4200" b="1">
              <a:solidFill>
                <a:srgbClr val="00D4AA"/>
              </a:solidFill>
              <a:latin typeface="Segoe UI Semibold"/>
              <a:cs typeface="Segoe UI Semibold"/>
            </a:endParaRPr>
          </a:p>
        </p:txBody>
      </p:sp>
      <p:sp>
        <p:nvSpPr>
          <p:cNvPr id="5" name="TextBox 4">
            <a:extLst>
              <a:ext uri="{FF2B5EF4-FFF2-40B4-BE49-F238E27FC236}">
                <a16:creationId xmlns:a16="http://schemas.microsoft.com/office/drawing/2014/main" id="{A027A489-133C-46DD-86B3-C382523DA9B6}"/>
              </a:ext>
            </a:extLst>
          </p:cNvPr>
          <p:cNvSpPr txBox="1"/>
          <p:nvPr/>
        </p:nvSpPr>
        <p:spPr>
          <a:xfrm>
            <a:off x="1270000" y="2984500"/>
            <a:ext cx="9652000" cy="635000"/>
          </a:xfrm>
          <a:prstGeom prst="rect">
            <a:avLst/>
          </a:prstGeom>
          <a:noFill/>
        </p:spPr>
        <p:txBody>
          <a:bodyPr vertOverflow="overflow" vert="horz" wrap="square" rtlCol="0" anchor="t">
            <a:spAutoFit/>
          </a:bodyPr>
          <a:lstStyle/>
          <a:p>
            <a:pPr algn="l"/>
            <a:r>
              <a:rPr lang="en-US" altLang="ko-KR" sz="2400">
                <a:solidFill>
                  <a:srgbClr val="D0D0D0"/>
                </a:solidFill>
                <a:latin typeface="Segoe UI"/>
                <a:cs typeface="Segoe UI"/>
              </a:rPr>
              <a:t>How AutoBe Achieved 100% Compilation Success with Qwen</a:t>
            </a:r>
            <a:endParaRPr lang="ko-KR" altLang="en-US" sz="2400">
              <a:solidFill>
                <a:srgbClr val="D0D0D0"/>
              </a:solidFill>
              <a:latin typeface="Segoe UI"/>
              <a:cs typeface="Segoe UI"/>
            </a:endParaRPr>
          </a:p>
        </p:txBody>
      </p:sp>
      <p:sp>
        <p:nvSpPr>
          <p:cNvPr id="6" name="직사각형 5">
            <a:extLst>
              <a:ext uri="{FF2B5EF4-FFF2-40B4-BE49-F238E27FC236}">
                <a16:creationId xmlns:a16="http://schemas.microsoft.com/office/drawing/2014/main" id="{C130C725-2E76-4538-80C0-8AE55DD92DE6}"/>
              </a:ext>
            </a:extLst>
          </p:cNvPr>
          <p:cNvSpPr/>
          <p:nvPr/>
        </p:nvSpPr>
        <p:spPr>
          <a:xfrm>
            <a:off x="1270000" y="3810000"/>
            <a:ext cx="2540000" cy="38100"/>
          </a:xfrm>
          <a:prstGeom prst="rect">
            <a:avLst/>
          </a:prstGeom>
          <a:solidFill>
            <a:srgbClr val="00D4A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7" name="TextBox 6">
            <a:extLst>
              <a:ext uri="{FF2B5EF4-FFF2-40B4-BE49-F238E27FC236}">
                <a16:creationId xmlns:a16="http://schemas.microsoft.com/office/drawing/2014/main" id="{EF2A7AEA-3AC1-4528-96F5-159F121E606A}"/>
              </a:ext>
            </a:extLst>
          </p:cNvPr>
          <p:cNvSpPr txBox="1"/>
          <p:nvPr/>
        </p:nvSpPr>
        <p:spPr>
          <a:xfrm>
            <a:off x="1270000" y="4064000"/>
            <a:ext cx="5080000" cy="508000"/>
          </a:xfrm>
          <a:prstGeom prst="rect">
            <a:avLst/>
          </a:prstGeom>
          <a:noFill/>
        </p:spPr>
        <p:txBody>
          <a:bodyPr vertOverflow="overflow" vert="horz" wrap="square" rtlCol="0" anchor="t">
            <a:spAutoFit/>
          </a:bodyPr>
          <a:lstStyle/>
          <a:p>
            <a:pPr algn="l"/>
            <a:r>
              <a:rPr lang="en-US" altLang="ko-KR" sz="2000">
                <a:solidFill>
                  <a:srgbClr val="A0A0A0"/>
                </a:solidFill>
                <a:latin typeface="Segoe UI"/>
                <a:cs typeface="Segoe UI"/>
              </a:rPr>
              <a:t>Qwen Meetup Korea</a:t>
            </a:r>
            <a:endParaRPr lang="ko-KR" altLang="en-US" sz="2000">
              <a:solidFill>
                <a:srgbClr val="A0A0A0"/>
              </a:solidFill>
              <a:latin typeface="Segoe UI"/>
              <a:cs typeface="Segoe UI"/>
            </a:endParaRPr>
          </a:p>
        </p:txBody>
      </p:sp>
      <p:sp>
        <p:nvSpPr>
          <p:cNvPr id="8" name="TextBox 7">
            <a:extLst>
              <a:ext uri="{FF2B5EF4-FFF2-40B4-BE49-F238E27FC236}">
                <a16:creationId xmlns:a16="http://schemas.microsoft.com/office/drawing/2014/main" id="{80CB4C67-2E3F-43E3-8BDF-E37707A755AF}"/>
              </a:ext>
            </a:extLst>
          </p:cNvPr>
          <p:cNvSpPr txBox="1"/>
          <p:nvPr/>
        </p:nvSpPr>
        <p:spPr>
          <a:xfrm>
            <a:off x="1270000" y="6223000"/>
            <a:ext cx="9652000" cy="381000"/>
          </a:xfrm>
          <a:prstGeom prst="rect">
            <a:avLst/>
          </a:prstGeom>
          <a:noFill/>
        </p:spPr>
        <p:txBody>
          <a:bodyPr vertOverflow="overflow" vert="horz" wrap="square" rtlCol="0" anchor="t">
            <a:spAutoFit/>
          </a:bodyPr>
          <a:lstStyle/>
          <a:p>
            <a:pPr algn="l"/>
            <a:r>
              <a:rPr lang="en-US" altLang="ko-KR">
                <a:solidFill>
                  <a:srgbClr val="505050"/>
                </a:solidFill>
                <a:latin typeface="Segoe UI"/>
                <a:cs typeface="Segoe UI"/>
              </a:rPr>
              <a:t>AutoBe  ·  Typia  ·  Wrtn Technologies</a:t>
            </a:r>
            <a:endParaRPr lang="ko-KR" altLang="en-US">
              <a:solidFill>
                <a:srgbClr val="505050"/>
              </a:solidFill>
              <a:latin typeface="Segoe UI"/>
              <a:cs typeface="Segoe UI"/>
            </a:endParaRPr>
          </a:p>
        </p:txBody>
      </p:sp>
      <p:sp>
        <p:nvSpPr>
          <p:cNvPr id="9" name="타원 8">
            <a:extLst>
              <a:ext uri="{FF2B5EF4-FFF2-40B4-BE49-F238E27FC236}">
                <a16:creationId xmlns:a16="http://schemas.microsoft.com/office/drawing/2014/main" id="{650F416B-493F-42F2-8CC3-A7B551FBDCE3}"/>
              </a:ext>
            </a:extLst>
          </p:cNvPr>
          <p:cNvSpPr/>
          <p:nvPr/>
        </p:nvSpPr>
        <p:spPr>
          <a:xfrm>
            <a:off x="10668000" y="508000"/>
            <a:ext cx="1143000" cy="1143000"/>
          </a:xfrm>
          <a:prstGeom prst="ellipse">
            <a:avLst/>
          </a:prstGeom>
          <a:solidFill>
            <a:srgbClr val="00D4A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wrap="none" rtlCol="0" anchor="ctr" anchorCtr="0">
            <a:noAutofit/>
          </a:bodyPr>
          <a:lstStyle/>
          <a:p>
            <a:pPr algn="l"/>
            <a:r>
              <a:rPr lang="en-US" altLang="ko-KR" sz="2200" b="1">
                <a:solidFill>
                  <a:srgbClr val="0F1923"/>
                </a:solidFill>
              </a:rPr>
              <a:t>100%</a:t>
            </a:r>
            <a:endParaRPr lang="ko-KR" altLang="en-US" sz="2200" b="1">
              <a:solidFill>
                <a:srgbClr val="0F1923"/>
              </a:solidFill>
            </a:endParaRPr>
          </a:p>
        </p:txBody>
      </p:sp>
    </p:spTree>
    <p:extLst>
      <p:ext uri="{BB962C8B-B14F-4D97-AF65-F5344CB8AC3E}">
        <p14:creationId xmlns:p14="http://schemas.microsoft.com/office/powerpoint/2010/main" val="19989373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D7098DC-8488-4ABC-838A-1827458580E1}"/>
              </a:ext>
            </a:extLst>
          </p:cNvPr>
          <p:cNvSpPr txBox="1"/>
          <p:nvPr/>
        </p:nvSpPr>
        <p:spPr>
          <a:xfrm>
            <a:off x="762000" y="381000"/>
            <a:ext cx="8255000" cy="444500"/>
          </a:xfrm>
          <a:prstGeom prst="rect">
            <a:avLst/>
          </a:prstGeom>
          <a:noFill/>
        </p:spPr>
        <p:txBody>
          <a:bodyPr vertOverflow="overflow" vert="horz" wrap="square" rtlCol="0" anchor="t">
            <a:spAutoFit/>
          </a:bodyPr>
          <a:lstStyle/>
          <a:p>
            <a:pPr algn="l"/>
            <a:r>
              <a:rPr lang="en-US" altLang="ko-KR" sz="3200" b="1">
                <a:solidFill>
                  <a:srgbClr val="00D4AA"/>
                </a:solidFill>
                <a:latin typeface="Segoe UI Semibold"/>
                <a:cs typeface="Segoe UI Semibold"/>
              </a:rPr>
              <a:t>IJsonSchema — 10 Variants, Recursive</a:t>
            </a:r>
            <a:endParaRPr lang="ko-KR" altLang="en-US" sz="3200" b="1">
              <a:solidFill>
                <a:srgbClr val="00D4AA"/>
              </a:solidFill>
              <a:latin typeface="Segoe UI Semibold"/>
              <a:cs typeface="Segoe UI Semibold"/>
            </a:endParaRPr>
          </a:p>
        </p:txBody>
      </p:sp>
      <p:sp>
        <p:nvSpPr>
          <p:cNvPr id="3" name="TextBox 2">
            <a:extLst>
              <a:ext uri="{FF2B5EF4-FFF2-40B4-BE49-F238E27FC236}">
                <a16:creationId xmlns:a16="http://schemas.microsoft.com/office/drawing/2014/main" id="{2E1803C5-2EA2-45E7-AC61-CE56B4CD14B1}"/>
              </a:ext>
            </a:extLst>
          </p:cNvPr>
          <p:cNvSpPr txBox="1"/>
          <p:nvPr/>
        </p:nvSpPr>
        <p:spPr>
          <a:xfrm>
            <a:off x="762000" y="889000"/>
            <a:ext cx="8890000" cy="317500"/>
          </a:xfrm>
          <a:prstGeom prst="rect">
            <a:avLst/>
          </a:prstGeom>
          <a:noFill/>
        </p:spPr>
        <p:txBody>
          <a:bodyPr vertOverflow="overflow" vert="horz" wrap="square" rtlCol="0" anchor="t">
            <a:spAutoFit/>
          </a:bodyPr>
          <a:lstStyle/>
          <a:p>
            <a:pPr algn="l"/>
            <a:r>
              <a:rPr lang="en-US" altLang="ko-KR">
                <a:solidFill>
                  <a:srgbClr val="A0A0A0"/>
                </a:solidFill>
              </a:rPr>
              <a:t>DTO schema type the LLM must generate during API design</a:t>
            </a:r>
            <a:endParaRPr lang="ko-KR" altLang="en-US">
              <a:solidFill>
                <a:srgbClr val="A0A0A0"/>
              </a:solidFill>
            </a:endParaRPr>
          </a:p>
        </p:txBody>
      </p:sp>
      <p:sp>
        <p:nvSpPr>
          <p:cNvPr id="800" name="CodeBlock8"/>
          <p:cNvSpPr/>
          <p:nvPr/>
        </p:nvSpPr>
        <p:spPr>
          <a:xfrm>
            <a:off x="381000" y="1270000"/>
            <a:ext cx="11430000" cy="5080000"/>
          </a:xfrm>
          <a:prstGeom prst="roundRect">
            <a:avLst>
              <a:gd name="adj" fmla="val 16000"/>
            </a:avLst>
          </a:prstGeom>
          <a:solidFill>
            <a:srgbClr val="1E1E2E"/>
          </a:solidFill>
          <a:ln>
            <a:solidFill>
              <a:srgbClr val="2A2A3E"/>
            </a:solidFill>
          </a:ln>
        </p:spPr>
        <p:txBody>
          <a:bodyPr wrap="square" lIns="182880" tIns="137160" rIns="182880" bIns="91440" anchor="t"/>
          <a:lstStyle/>
          <a:p>
            <a:pPr>
              <a:lnSpc>
                <a:spcPts val="2600"/>
              </a:lnSpc>
              <a:buNone/>
            </a:pPr>
            <a:r>
              <a:rPr lang="en-US" sz="1400" dirty="0">
                <a:solidFill>
                  <a:srgbClr val="C586C0"/>
                </a:solidFill>
                <a:latin typeface="Consolas"/>
              </a:rPr>
              <a:t>export type </a:t>
            </a:r>
            <a:r>
              <a:rPr lang="en-US" sz="1400" dirty="0">
                <a:solidFill>
                  <a:srgbClr val="4EC9B0"/>
                </a:solidFill>
                <a:latin typeface="Consolas"/>
              </a:rPr>
              <a:t>IJsonSchema</a:t>
            </a:r>
            <a:r>
              <a:rPr lang="en-US" sz="1400" dirty="0">
                <a:solidFill>
                  <a:srgbClr val="D4D4D4"/>
                </a:solidFill>
                <a:latin typeface="Consolas"/>
              </a:rPr>
              <a:t> =</a:t>
            </a:r>
          </a:p>
          <a:p>
            <a:pPr>
              <a:lnSpc>
                <a:spcPts val="2600"/>
              </a:lnSpc>
              <a:buNone/>
            </a:pPr>
            <a:r>
              <a:rPr lang="en-US" sz="1400" dirty="0">
                <a:solidFill>
                  <a:srgbClr val="D4D4D4"/>
                </a:solidFill>
                <a:latin typeface="Consolas"/>
              </a:rPr>
              <a:t>  | </a:t>
            </a:r>
            <a:r>
              <a:rPr lang="en-US" sz="1400" dirty="0">
                <a:solidFill>
                  <a:srgbClr val="4EC9B0"/>
                </a:solidFill>
                <a:latin typeface="Consolas"/>
              </a:rPr>
              <a:t>IJsonSchema.IConstant</a:t>
            </a:r>
          </a:p>
          <a:p>
            <a:pPr>
              <a:lnSpc>
                <a:spcPts val="2600"/>
              </a:lnSpc>
              <a:buNone/>
            </a:pPr>
            <a:r>
              <a:rPr lang="en-US" sz="1400" dirty="0">
                <a:solidFill>
                  <a:srgbClr val="D4D4D4"/>
                </a:solidFill>
                <a:latin typeface="Consolas"/>
              </a:rPr>
              <a:t>  | </a:t>
            </a:r>
            <a:r>
              <a:rPr lang="en-US" sz="1400" dirty="0">
                <a:solidFill>
                  <a:srgbClr val="4EC9B0"/>
                </a:solidFill>
                <a:latin typeface="Consolas"/>
              </a:rPr>
              <a:t>IJsonSchema.IBoolean</a:t>
            </a:r>
          </a:p>
          <a:p>
            <a:pPr>
              <a:lnSpc>
                <a:spcPts val="2600"/>
              </a:lnSpc>
              <a:buNone/>
            </a:pPr>
            <a:r>
              <a:rPr lang="en-US" sz="1400" dirty="0">
                <a:solidFill>
                  <a:srgbClr val="D4D4D4"/>
                </a:solidFill>
                <a:latin typeface="Consolas"/>
              </a:rPr>
              <a:t>  | </a:t>
            </a:r>
            <a:r>
              <a:rPr lang="en-US" sz="1400" dirty="0">
                <a:solidFill>
                  <a:srgbClr val="4EC9B0"/>
                </a:solidFill>
                <a:latin typeface="Consolas"/>
              </a:rPr>
              <a:t>IJsonSchema.IInteger</a:t>
            </a:r>
          </a:p>
          <a:p>
            <a:pPr>
              <a:lnSpc>
                <a:spcPts val="2600"/>
              </a:lnSpc>
              <a:buNone/>
            </a:pPr>
            <a:r>
              <a:rPr lang="en-US" sz="1400" dirty="0">
                <a:solidFill>
                  <a:srgbClr val="D4D4D4"/>
                </a:solidFill>
                <a:latin typeface="Consolas"/>
              </a:rPr>
              <a:t>  | </a:t>
            </a:r>
            <a:r>
              <a:rPr lang="en-US" sz="1400" dirty="0">
                <a:solidFill>
                  <a:srgbClr val="4EC9B0"/>
                </a:solidFill>
                <a:latin typeface="Consolas"/>
              </a:rPr>
              <a:t>IJsonSchema.INumber</a:t>
            </a:r>
          </a:p>
          <a:p>
            <a:pPr>
              <a:lnSpc>
                <a:spcPts val="2600"/>
              </a:lnSpc>
              <a:buNone/>
            </a:pPr>
            <a:r>
              <a:rPr lang="en-US" sz="1400" dirty="0">
                <a:solidFill>
                  <a:srgbClr val="D4D4D4"/>
                </a:solidFill>
                <a:latin typeface="Consolas"/>
              </a:rPr>
              <a:t>  | </a:t>
            </a:r>
            <a:r>
              <a:rPr lang="en-US" sz="1400" dirty="0">
                <a:solidFill>
                  <a:srgbClr val="4EC9B0"/>
                </a:solidFill>
                <a:latin typeface="Consolas"/>
              </a:rPr>
              <a:t>IJsonSchema.IString</a:t>
            </a:r>
          </a:p>
          <a:p>
            <a:pPr>
              <a:lnSpc>
                <a:spcPts val="2600"/>
              </a:lnSpc>
              <a:buNone/>
            </a:pPr>
            <a:r>
              <a:rPr lang="en-US" sz="1400" dirty="0">
                <a:solidFill>
                  <a:srgbClr val="D4D4D4"/>
                </a:solidFill>
                <a:latin typeface="Consolas"/>
              </a:rPr>
              <a:t>  | </a:t>
            </a:r>
            <a:r>
              <a:rPr lang="en-US" sz="1400" dirty="0">
                <a:solidFill>
                  <a:srgbClr val="4EC9B0"/>
                </a:solidFill>
                <a:latin typeface="Consolas"/>
              </a:rPr>
              <a:t>IJsonSchema.IArray</a:t>
            </a:r>
            <a:r>
              <a:rPr lang="en-US" sz="1400" dirty="0">
                <a:solidFill>
                  <a:srgbClr val="6A9955"/>
                </a:solidFill>
                <a:latin typeface="Consolas"/>
              </a:rPr>
              <a:t>      // items: IJsonSchema ← recursive</a:t>
            </a:r>
          </a:p>
          <a:p>
            <a:pPr>
              <a:lnSpc>
                <a:spcPts val="2600"/>
              </a:lnSpc>
              <a:buNone/>
            </a:pPr>
            <a:r>
              <a:rPr lang="en-US" sz="1400" dirty="0">
                <a:solidFill>
                  <a:srgbClr val="D4D4D4"/>
                </a:solidFill>
                <a:latin typeface="Consolas"/>
              </a:rPr>
              <a:t>  | </a:t>
            </a:r>
            <a:r>
              <a:rPr lang="en-US" sz="1400" dirty="0">
                <a:solidFill>
                  <a:srgbClr val="4EC9B0"/>
                </a:solidFill>
                <a:latin typeface="Consolas"/>
              </a:rPr>
              <a:t>IJsonSchema.IObject</a:t>
            </a:r>
            <a:r>
              <a:rPr lang="en-US" sz="1400" dirty="0">
                <a:solidFill>
                  <a:srgbClr val="6A9955"/>
                </a:solidFill>
                <a:latin typeface="Consolas"/>
              </a:rPr>
              <a:t>     // properties: Record&lt;string, IJsonSchema&gt; ← recursive</a:t>
            </a:r>
          </a:p>
          <a:p>
            <a:pPr>
              <a:lnSpc>
                <a:spcPts val="2600"/>
              </a:lnSpc>
              <a:buNone/>
            </a:pPr>
            <a:r>
              <a:rPr lang="en-US" sz="1400" dirty="0">
                <a:solidFill>
                  <a:srgbClr val="D4D4D4"/>
                </a:solidFill>
                <a:latin typeface="Consolas"/>
              </a:rPr>
              <a:t>  | </a:t>
            </a:r>
            <a:r>
              <a:rPr lang="en-US" sz="1400" dirty="0">
                <a:solidFill>
                  <a:srgbClr val="4EC9B0"/>
                </a:solidFill>
                <a:latin typeface="Consolas"/>
              </a:rPr>
              <a:t>IJsonSchema.IReference</a:t>
            </a:r>
          </a:p>
          <a:p>
            <a:pPr>
              <a:lnSpc>
                <a:spcPts val="2600"/>
              </a:lnSpc>
              <a:buNone/>
            </a:pPr>
            <a:r>
              <a:rPr lang="en-US" sz="1400" dirty="0">
                <a:solidFill>
                  <a:srgbClr val="D4D4D4"/>
                </a:solidFill>
                <a:latin typeface="Consolas"/>
              </a:rPr>
              <a:t>  | </a:t>
            </a:r>
            <a:r>
              <a:rPr lang="en-US" sz="1400" dirty="0">
                <a:solidFill>
                  <a:srgbClr val="4EC9B0"/>
                </a:solidFill>
                <a:latin typeface="Consolas"/>
              </a:rPr>
              <a:t>IJsonSchema.IOneOf</a:t>
            </a:r>
            <a:r>
              <a:rPr lang="en-US" sz="1400" dirty="0">
                <a:solidFill>
                  <a:srgbClr val="6A9955"/>
                </a:solidFill>
                <a:latin typeface="Consolas"/>
              </a:rPr>
              <a:t>       // oneOf: IJsonSchema[] ← recursive</a:t>
            </a:r>
          </a:p>
          <a:p>
            <a:pPr>
              <a:lnSpc>
                <a:spcPts val="2600"/>
              </a:lnSpc>
              <a:buNone/>
            </a:pPr>
            <a:r>
              <a:rPr lang="en-US" sz="1400" dirty="0">
                <a:solidFill>
                  <a:srgbClr val="D4D4D4"/>
                </a:solidFill>
                <a:latin typeface="Consolas"/>
              </a:rPr>
              <a:t>  | </a:t>
            </a:r>
            <a:r>
              <a:rPr lang="en-US" sz="1400" dirty="0">
                <a:solidFill>
                  <a:srgbClr val="4EC9B0"/>
                </a:solidFill>
                <a:latin typeface="Consolas"/>
              </a:rPr>
              <a:t>IJsonSchema.INull</a:t>
            </a:r>
            <a:r>
              <a:rPr lang="en-US" sz="1400" dirty="0">
                <a:solidFill>
                  <a:srgbClr val="D4D4D4"/>
                </a:solidFill>
                <a:latin typeface="Consolas"/>
              </a:rPr>
              <a:t>;</a:t>
            </a:r>
          </a:p>
        </p:txBody>
      </p:sp>
      <p:sp>
        <p:nvSpPr>
          <p:cNvPr id="801" name="Annotation8"/>
          <p:cNvSpPr/>
          <p:nvPr/>
        </p:nvSpPr>
        <p:spPr>
          <a:xfrm>
            <a:off x="8904157" y="381000"/>
            <a:ext cx="2271843" cy="444500"/>
          </a:xfrm>
          <a:prstGeom prst="roundRect">
            <a:avLst/>
          </a:prstGeom>
          <a:solidFill>
            <a:srgbClr val="FF6B6B">
              <a:alpha val="20000"/>
            </a:srgbClr>
          </a:solidFill>
          <a:ln>
            <a:solidFill>
              <a:srgbClr val="FF6B6B"/>
            </a:solidFill>
          </a:ln>
        </p:spPr>
        <p:txBody>
          <a:bodyPr wrap="square" lIns="91440" rIns="91440" anchor="ctr"/>
          <a:lstStyle/>
          <a:p>
            <a:pPr algn="ctr">
              <a:buNone/>
            </a:pPr>
            <a:r>
              <a:rPr lang="en-US" b="1" dirty="0">
                <a:solidFill>
                  <a:srgbClr val="FF6B6B"/>
                </a:solidFill>
                <a:latin typeface="Segoe UI Semibold"/>
              </a:rPr>
              <a:t>6.75% success rate</a:t>
            </a:r>
          </a:p>
        </p:txBody>
      </p:sp>
    </p:spTree>
    <p:extLst>
      <p:ext uri="{BB962C8B-B14F-4D97-AF65-F5344CB8AC3E}">
        <p14:creationId xmlns:p14="http://schemas.microsoft.com/office/powerpoint/2010/main" val="2765420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152278A-C777-46A4-8C7C-DAFF5DD0141F}"/>
              </a:ext>
            </a:extLst>
          </p:cNvPr>
          <p:cNvSpPr txBox="1"/>
          <p:nvPr/>
        </p:nvSpPr>
        <p:spPr>
          <a:xfrm>
            <a:off x="762000" y="381000"/>
            <a:ext cx="10668000" cy="444500"/>
          </a:xfrm>
          <a:prstGeom prst="rect">
            <a:avLst/>
          </a:prstGeom>
          <a:noFill/>
        </p:spPr>
        <p:txBody>
          <a:bodyPr vertOverflow="overflow" vert="horz" wrap="square" rtlCol="0" anchor="t">
            <a:spAutoFit/>
          </a:bodyPr>
          <a:lstStyle/>
          <a:p>
            <a:pPr algn="l"/>
            <a:r>
              <a:rPr lang="en-US" altLang="ko-KR" sz="3200" b="1">
                <a:solidFill>
                  <a:srgbClr val="A78BFA"/>
                </a:solidFill>
                <a:latin typeface="Segoe UI Semibold"/>
                <a:cs typeface="Segoe UI Semibold"/>
              </a:rPr>
              <a:t>IExpression — 30+ Variants, Recursive</a:t>
            </a:r>
            <a:endParaRPr lang="ko-KR" altLang="en-US" sz="3200" b="1">
              <a:solidFill>
                <a:srgbClr val="A78BFA"/>
              </a:solidFill>
              <a:latin typeface="Segoe UI Semibold"/>
              <a:cs typeface="Segoe UI Semibold"/>
            </a:endParaRPr>
          </a:p>
        </p:txBody>
      </p:sp>
      <p:sp>
        <p:nvSpPr>
          <p:cNvPr id="3" name="TextBox 2">
            <a:extLst>
              <a:ext uri="{FF2B5EF4-FFF2-40B4-BE49-F238E27FC236}">
                <a16:creationId xmlns:a16="http://schemas.microsoft.com/office/drawing/2014/main" id="{EA7AE762-40E3-4219-A80B-3D8A46775CDA}"/>
              </a:ext>
            </a:extLst>
          </p:cNvPr>
          <p:cNvSpPr txBox="1"/>
          <p:nvPr/>
        </p:nvSpPr>
        <p:spPr>
          <a:xfrm>
            <a:off x="762000" y="889000"/>
            <a:ext cx="8890000" cy="317500"/>
          </a:xfrm>
          <a:prstGeom prst="rect">
            <a:avLst/>
          </a:prstGeom>
          <a:noFill/>
        </p:spPr>
        <p:txBody>
          <a:bodyPr vertOverflow="overflow" vert="horz" wrap="square" rtlCol="0" anchor="t">
            <a:spAutoFit/>
          </a:bodyPr>
          <a:lstStyle/>
          <a:p>
            <a:pPr algn="l"/>
            <a:r>
              <a:rPr lang="en-US" altLang="ko-KR">
                <a:solidFill>
                  <a:srgbClr val="A0A0A0"/>
                </a:solidFill>
              </a:rPr>
              <a:t>Test expression type — essentially programming-language complexity</a:t>
            </a:r>
            <a:endParaRPr lang="ko-KR" altLang="en-US">
              <a:solidFill>
                <a:srgbClr val="A0A0A0"/>
              </a:solidFill>
            </a:endParaRPr>
          </a:p>
        </p:txBody>
      </p:sp>
      <p:sp>
        <p:nvSpPr>
          <p:cNvPr id="810" name="CodeBlock9"/>
          <p:cNvSpPr/>
          <p:nvPr/>
        </p:nvSpPr>
        <p:spPr>
          <a:xfrm>
            <a:off x="381000" y="1270000"/>
            <a:ext cx="11430000" cy="5080000"/>
          </a:xfrm>
          <a:prstGeom prst="roundRect">
            <a:avLst>
              <a:gd name="adj" fmla="val 16000"/>
            </a:avLst>
          </a:prstGeom>
          <a:solidFill>
            <a:srgbClr val="1E1E2E"/>
          </a:solidFill>
          <a:ln>
            <a:solidFill>
              <a:srgbClr val="2A2A3E"/>
            </a:solidFill>
          </a:ln>
        </p:spPr>
        <p:txBody>
          <a:bodyPr wrap="square" lIns="182880" tIns="91440" rIns="182880" bIns="91440" anchor="t"/>
          <a:lstStyle/>
          <a:p>
            <a:pPr>
              <a:lnSpc>
                <a:spcPts val="1800"/>
              </a:lnSpc>
              <a:buNone/>
            </a:pPr>
            <a:r>
              <a:rPr lang="en-US" sz="1400" dirty="0">
                <a:solidFill>
                  <a:srgbClr val="C586C0"/>
                </a:solidFill>
                <a:latin typeface="Consolas"/>
              </a:rPr>
              <a:t>export type </a:t>
            </a:r>
            <a:r>
              <a:rPr lang="en-US" sz="1400" dirty="0">
                <a:solidFill>
                  <a:srgbClr val="4EC9B0"/>
                </a:solidFill>
                <a:latin typeface="Consolas"/>
              </a:rPr>
              <a:t>IExpression</a:t>
            </a:r>
            <a:r>
              <a:rPr lang="en-US" sz="1400" dirty="0">
                <a:solidFill>
                  <a:srgbClr val="D4D4D4"/>
                </a:solidFill>
                <a:latin typeface="Consolas"/>
              </a:rPr>
              <a:t> =</a:t>
            </a:r>
          </a:p>
          <a:p>
            <a:pPr>
              <a:lnSpc>
                <a:spcPts val="1800"/>
              </a:lnSpc>
              <a:buNone/>
            </a:pPr>
            <a:r>
              <a:rPr lang="en-US" sz="1400" dirty="0">
                <a:solidFill>
                  <a:srgbClr val="D4D4D4"/>
                </a:solidFill>
                <a:latin typeface="Consolas"/>
              </a:rPr>
              <a:t>  | </a:t>
            </a:r>
            <a:r>
              <a:rPr lang="en-US" sz="1400" dirty="0">
                <a:solidFill>
                  <a:srgbClr val="4EC9B0"/>
                </a:solidFill>
                <a:latin typeface="Consolas"/>
              </a:rPr>
              <a:t>IBooleanLiteral   </a:t>
            </a:r>
            <a:r>
              <a:rPr lang="en-US" sz="1400" dirty="0">
                <a:solidFill>
                  <a:srgbClr val="D4D4D4"/>
                </a:solidFill>
                <a:latin typeface="Consolas"/>
              </a:rPr>
              <a:t>| </a:t>
            </a:r>
            <a:r>
              <a:rPr lang="en-US" sz="1400" dirty="0">
                <a:solidFill>
                  <a:srgbClr val="4EC9B0"/>
                </a:solidFill>
                <a:latin typeface="Consolas"/>
              </a:rPr>
              <a:t>INumericLiteral    </a:t>
            </a:r>
            <a:r>
              <a:rPr lang="en-US" sz="1400" dirty="0">
                <a:solidFill>
                  <a:srgbClr val="D4D4D4"/>
                </a:solidFill>
                <a:latin typeface="Consolas"/>
              </a:rPr>
              <a:t>| </a:t>
            </a:r>
            <a:r>
              <a:rPr lang="en-US" sz="1400" dirty="0">
                <a:solidFill>
                  <a:srgbClr val="4EC9B0"/>
                </a:solidFill>
                <a:latin typeface="Consolas"/>
              </a:rPr>
              <a:t>IStringLiteral</a:t>
            </a:r>
            <a:r>
              <a:rPr lang="en-US" sz="1400" dirty="0">
                <a:solidFill>
                  <a:srgbClr val="6A9955"/>
                </a:solidFill>
                <a:latin typeface="Consolas"/>
              </a:rPr>
              <a:t>     // literals</a:t>
            </a:r>
          </a:p>
          <a:p>
            <a:pPr>
              <a:lnSpc>
                <a:spcPts val="1800"/>
              </a:lnSpc>
              <a:buNone/>
            </a:pPr>
            <a:r>
              <a:rPr lang="en-US" sz="1400" dirty="0">
                <a:solidFill>
                  <a:srgbClr val="D4D4D4"/>
                </a:solidFill>
                <a:latin typeface="Consolas"/>
              </a:rPr>
              <a:t>  | </a:t>
            </a:r>
            <a:r>
              <a:rPr lang="en-US" sz="1400" dirty="0">
                <a:solidFill>
                  <a:srgbClr val="4EC9B0"/>
                </a:solidFill>
                <a:latin typeface="Consolas"/>
              </a:rPr>
              <a:t>IArrayLiteralExpression  </a:t>
            </a:r>
            <a:r>
              <a:rPr lang="en-US" sz="1400" dirty="0">
                <a:solidFill>
                  <a:srgbClr val="D4D4D4"/>
                </a:solidFill>
                <a:latin typeface="Consolas"/>
              </a:rPr>
              <a:t>| </a:t>
            </a:r>
            <a:r>
              <a:rPr lang="en-US" sz="1400" dirty="0" err="1">
                <a:solidFill>
                  <a:srgbClr val="4EC9B0"/>
                </a:solidFill>
                <a:latin typeface="Consolas"/>
              </a:rPr>
              <a:t>IObjectLiteralExpression</a:t>
            </a:r>
            <a:r>
              <a:rPr lang="en-US" sz="1400" dirty="0">
                <a:solidFill>
                  <a:srgbClr val="6A9955"/>
                </a:solidFill>
                <a:latin typeface="Consolas"/>
              </a:rPr>
              <a:t>         // compound literals</a:t>
            </a:r>
          </a:p>
          <a:p>
            <a:pPr>
              <a:lnSpc>
                <a:spcPts val="1800"/>
              </a:lnSpc>
              <a:buNone/>
            </a:pPr>
            <a:r>
              <a:rPr lang="en-US" sz="1400" dirty="0">
                <a:solidFill>
                  <a:srgbClr val="D4D4D4"/>
                </a:solidFill>
                <a:latin typeface="Consolas"/>
              </a:rPr>
              <a:t>  | </a:t>
            </a:r>
            <a:r>
              <a:rPr lang="en-US" sz="1400" dirty="0">
                <a:solidFill>
                  <a:srgbClr val="4EC9B0"/>
                </a:solidFill>
                <a:latin typeface="Consolas"/>
              </a:rPr>
              <a:t>INullLiteral      </a:t>
            </a:r>
            <a:r>
              <a:rPr lang="en-US" sz="1400" dirty="0">
                <a:solidFill>
                  <a:srgbClr val="D4D4D4"/>
                </a:solidFill>
                <a:latin typeface="Consolas"/>
              </a:rPr>
              <a:t>| </a:t>
            </a:r>
            <a:r>
              <a:rPr lang="en-US" sz="1400" dirty="0" err="1">
                <a:solidFill>
                  <a:srgbClr val="4EC9B0"/>
                </a:solidFill>
                <a:latin typeface="Consolas"/>
              </a:rPr>
              <a:t>IUndefinedKeyword</a:t>
            </a:r>
            <a:r>
              <a:rPr lang="en-US" sz="1400" dirty="0">
                <a:solidFill>
                  <a:srgbClr val="6A9955"/>
                </a:solidFill>
                <a:latin typeface="Consolas"/>
              </a:rPr>
              <a:t>                       // null/undefined</a:t>
            </a:r>
          </a:p>
          <a:p>
            <a:pPr>
              <a:lnSpc>
                <a:spcPts val="1800"/>
              </a:lnSpc>
              <a:buNone/>
            </a:pPr>
            <a:r>
              <a:rPr lang="en-US" sz="1400" dirty="0">
                <a:solidFill>
                  <a:srgbClr val="D4D4D4"/>
                </a:solidFill>
                <a:latin typeface="Consolas"/>
              </a:rPr>
              <a:t>  | </a:t>
            </a:r>
            <a:r>
              <a:rPr lang="en-US" sz="1400" dirty="0">
                <a:solidFill>
                  <a:srgbClr val="4EC9B0"/>
                </a:solidFill>
                <a:latin typeface="Consolas"/>
              </a:rPr>
              <a:t>IIdentifier       </a:t>
            </a:r>
            <a:r>
              <a:rPr lang="en-US" sz="1400" dirty="0">
                <a:solidFill>
                  <a:srgbClr val="D4D4D4"/>
                </a:solidFill>
                <a:latin typeface="Consolas"/>
              </a:rPr>
              <a:t>| </a:t>
            </a:r>
            <a:r>
              <a:rPr lang="en-US" sz="1400" dirty="0">
                <a:solidFill>
                  <a:srgbClr val="4EC9B0"/>
                </a:solidFill>
                <a:latin typeface="Consolas"/>
              </a:rPr>
              <a:t>IPropertyAccessExpression</a:t>
            </a:r>
            <a:r>
              <a:rPr lang="en-US" sz="1400" dirty="0">
                <a:solidFill>
                  <a:srgbClr val="6A9955"/>
                </a:solidFill>
                <a:latin typeface="Consolas"/>
              </a:rPr>
              <a:t>               // accessors</a:t>
            </a:r>
          </a:p>
          <a:p>
            <a:pPr>
              <a:lnSpc>
                <a:spcPts val="1800"/>
              </a:lnSpc>
              <a:buNone/>
            </a:pPr>
            <a:r>
              <a:rPr lang="en-US" sz="1400" dirty="0">
                <a:solidFill>
                  <a:srgbClr val="D4D4D4"/>
                </a:solidFill>
                <a:latin typeface="Consolas"/>
              </a:rPr>
              <a:t>  | </a:t>
            </a:r>
            <a:r>
              <a:rPr lang="en-US" sz="1400" dirty="0">
                <a:solidFill>
                  <a:srgbClr val="4EC9B0"/>
                </a:solidFill>
                <a:latin typeface="Consolas"/>
              </a:rPr>
              <a:t>IElementAccessExpression </a:t>
            </a:r>
            <a:r>
              <a:rPr lang="en-US" sz="1400" dirty="0">
                <a:solidFill>
                  <a:srgbClr val="D4D4D4"/>
                </a:solidFill>
                <a:latin typeface="Consolas"/>
              </a:rPr>
              <a:t>| </a:t>
            </a:r>
            <a:r>
              <a:rPr lang="en-US" sz="1400" dirty="0" err="1">
                <a:solidFill>
                  <a:srgbClr val="4EC9B0"/>
                </a:solidFill>
                <a:latin typeface="Consolas"/>
              </a:rPr>
              <a:t>ITypeOfExpression</a:t>
            </a:r>
            <a:r>
              <a:rPr lang="en-US" sz="1400" dirty="0">
                <a:solidFill>
                  <a:srgbClr val="6A9955"/>
                </a:solidFill>
                <a:latin typeface="Consolas"/>
              </a:rPr>
              <a:t>                // access/ops</a:t>
            </a:r>
          </a:p>
          <a:p>
            <a:pPr>
              <a:lnSpc>
                <a:spcPts val="1800"/>
              </a:lnSpc>
              <a:buNone/>
            </a:pPr>
            <a:r>
              <a:rPr lang="en-US" sz="1400" dirty="0">
                <a:solidFill>
                  <a:srgbClr val="D4D4D4"/>
                </a:solidFill>
                <a:latin typeface="Consolas"/>
              </a:rPr>
              <a:t>  | </a:t>
            </a:r>
            <a:r>
              <a:rPr lang="en-US" sz="1400" dirty="0">
                <a:solidFill>
                  <a:srgbClr val="4EC9B0"/>
                </a:solidFill>
                <a:latin typeface="Consolas"/>
              </a:rPr>
              <a:t>IPrefixUnaryExpression   </a:t>
            </a:r>
            <a:r>
              <a:rPr lang="en-US" sz="1400" dirty="0">
                <a:solidFill>
                  <a:srgbClr val="D4D4D4"/>
                </a:solidFill>
                <a:latin typeface="Consolas"/>
              </a:rPr>
              <a:t>| </a:t>
            </a:r>
            <a:r>
              <a:rPr lang="en-US" sz="1400" dirty="0" err="1">
                <a:solidFill>
                  <a:srgbClr val="4EC9B0"/>
                </a:solidFill>
                <a:latin typeface="Consolas"/>
              </a:rPr>
              <a:t>IPostfixUnaryExpression</a:t>
            </a:r>
            <a:r>
              <a:rPr lang="en-US" sz="1400" dirty="0">
                <a:solidFill>
                  <a:srgbClr val="6A9955"/>
                </a:solidFill>
                <a:latin typeface="Consolas"/>
              </a:rPr>
              <a:t>          // unary ops</a:t>
            </a:r>
          </a:p>
          <a:p>
            <a:pPr>
              <a:lnSpc>
                <a:spcPts val="1800"/>
              </a:lnSpc>
              <a:buNone/>
            </a:pPr>
            <a:r>
              <a:rPr lang="en-US" sz="1400" dirty="0">
                <a:solidFill>
                  <a:srgbClr val="D4D4D4"/>
                </a:solidFill>
                <a:latin typeface="Consolas"/>
              </a:rPr>
              <a:t>  | </a:t>
            </a:r>
            <a:r>
              <a:rPr lang="en-US" sz="1400" dirty="0" err="1">
                <a:solidFill>
                  <a:srgbClr val="4EC9B0"/>
                </a:solidFill>
                <a:latin typeface="Consolas"/>
              </a:rPr>
              <a:t>IBinaryExpression</a:t>
            </a:r>
            <a:r>
              <a:rPr lang="en-US" sz="1400" dirty="0">
                <a:solidFill>
                  <a:srgbClr val="6A9955"/>
                </a:solidFill>
                <a:latin typeface="Consolas"/>
              </a:rPr>
              <a:t>                                           // binary ops</a:t>
            </a:r>
          </a:p>
          <a:p>
            <a:pPr>
              <a:lnSpc>
                <a:spcPts val="1800"/>
              </a:lnSpc>
              <a:buNone/>
            </a:pPr>
            <a:r>
              <a:rPr lang="en-US" sz="1400" dirty="0">
                <a:solidFill>
                  <a:srgbClr val="D4D4D4"/>
                </a:solidFill>
                <a:latin typeface="Consolas"/>
              </a:rPr>
              <a:t>  | </a:t>
            </a:r>
            <a:r>
              <a:rPr lang="en-US" sz="1400" dirty="0">
                <a:solidFill>
                  <a:srgbClr val="4EC9B0"/>
                </a:solidFill>
                <a:latin typeface="Consolas"/>
              </a:rPr>
              <a:t>IArrowFunction    </a:t>
            </a:r>
            <a:r>
              <a:rPr lang="en-US" sz="1400" dirty="0">
                <a:solidFill>
                  <a:srgbClr val="D4D4D4"/>
                </a:solidFill>
                <a:latin typeface="Consolas"/>
              </a:rPr>
              <a:t>| </a:t>
            </a:r>
            <a:r>
              <a:rPr lang="en-US" sz="1400" dirty="0">
                <a:solidFill>
                  <a:srgbClr val="4EC9B0"/>
                </a:solidFill>
                <a:latin typeface="Consolas"/>
              </a:rPr>
              <a:t>ICallExpression    </a:t>
            </a:r>
            <a:r>
              <a:rPr lang="en-US" sz="1400" dirty="0">
                <a:solidFill>
                  <a:srgbClr val="D4D4D4"/>
                </a:solidFill>
                <a:latin typeface="Consolas"/>
              </a:rPr>
              <a:t>| </a:t>
            </a:r>
            <a:r>
              <a:rPr lang="en-US" sz="1400" dirty="0" err="1">
                <a:solidFill>
                  <a:srgbClr val="4EC9B0"/>
                </a:solidFill>
                <a:latin typeface="Consolas"/>
              </a:rPr>
              <a:t>INewExpression</a:t>
            </a:r>
            <a:r>
              <a:rPr lang="en-US" sz="1400" dirty="0">
                <a:solidFill>
                  <a:srgbClr val="6A9955"/>
                </a:solidFill>
                <a:latin typeface="Consolas"/>
              </a:rPr>
              <a:t>     // functions</a:t>
            </a:r>
          </a:p>
          <a:p>
            <a:pPr>
              <a:lnSpc>
                <a:spcPts val="1800"/>
              </a:lnSpc>
              <a:buNone/>
            </a:pPr>
            <a:r>
              <a:rPr lang="en-US" sz="1400" dirty="0">
                <a:solidFill>
                  <a:srgbClr val="D4D4D4"/>
                </a:solidFill>
                <a:latin typeface="Consolas"/>
              </a:rPr>
              <a:t>  | </a:t>
            </a:r>
            <a:r>
              <a:rPr lang="en-US" sz="1400" dirty="0">
                <a:solidFill>
                  <a:srgbClr val="4EC9B0"/>
                </a:solidFill>
                <a:latin typeface="Consolas"/>
              </a:rPr>
              <a:t>IArrayFilterExpression   </a:t>
            </a:r>
            <a:r>
              <a:rPr lang="en-US" sz="1400" dirty="0">
                <a:solidFill>
                  <a:srgbClr val="D4D4D4"/>
                </a:solidFill>
                <a:latin typeface="Consolas"/>
              </a:rPr>
              <a:t>| </a:t>
            </a:r>
            <a:r>
              <a:rPr lang="en-US" sz="1400" dirty="0" err="1">
                <a:solidFill>
                  <a:srgbClr val="4EC9B0"/>
                </a:solidFill>
                <a:latin typeface="Consolas"/>
              </a:rPr>
              <a:t>IArrayForEachExpression</a:t>
            </a:r>
            <a:r>
              <a:rPr lang="en-US" sz="1400" dirty="0">
                <a:solidFill>
                  <a:srgbClr val="6A9955"/>
                </a:solidFill>
                <a:latin typeface="Consolas"/>
              </a:rPr>
              <a:t>          // array ops</a:t>
            </a:r>
          </a:p>
          <a:p>
            <a:pPr>
              <a:lnSpc>
                <a:spcPts val="1800"/>
              </a:lnSpc>
              <a:buNone/>
            </a:pPr>
            <a:r>
              <a:rPr lang="en-US" sz="1400" dirty="0">
                <a:solidFill>
                  <a:srgbClr val="D4D4D4"/>
                </a:solidFill>
                <a:latin typeface="Consolas"/>
              </a:rPr>
              <a:t>  | </a:t>
            </a:r>
            <a:r>
              <a:rPr lang="en-US" sz="1400" dirty="0">
                <a:solidFill>
                  <a:srgbClr val="4EC9B0"/>
                </a:solidFill>
                <a:latin typeface="Consolas"/>
              </a:rPr>
              <a:t>IArrayMapExpression      </a:t>
            </a:r>
            <a:r>
              <a:rPr lang="en-US" sz="1400" dirty="0">
                <a:solidFill>
                  <a:srgbClr val="D4D4D4"/>
                </a:solidFill>
                <a:latin typeface="Consolas"/>
              </a:rPr>
              <a:t>| </a:t>
            </a:r>
            <a:r>
              <a:rPr lang="en-US" sz="1400" dirty="0" err="1">
                <a:solidFill>
                  <a:srgbClr val="4EC9B0"/>
                </a:solidFill>
                <a:latin typeface="Consolas"/>
              </a:rPr>
              <a:t>IArrayRepeatExpression</a:t>
            </a:r>
            <a:r>
              <a:rPr lang="en-US" sz="1400" dirty="0">
                <a:solidFill>
                  <a:srgbClr val="6A9955"/>
                </a:solidFill>
                <a:latin typeface="Consolas"/>
              </a:rPr>
              <a:t>           // array ops</a:t>
            </a:r>
          </a:p>
          <a:p>
            <a:pPr>
              <a:lnSpc>
                <a:spcPts val="1800"/>
              </a:lnSpc>
              <a:buNone/>
            </a:pPr>
            <a:r>
              <a:rPr lang="en-US" sz="1400" dirty="0">
                <a:solidFill>
                  <a:srgbClr val="D4D4D4"/>
                </a:solidFill>
                <a:latin typeface="Consolas"/>
              </a:rPr>
              <a:t>  | </a:t>
            </a:r>
            <a:r>
              <a:rPr lang="en-US" sz="1400" dirty="0">
                <a:solidFill>
                  <a:srgbClr val="4EC9B0"/>
                </a:solidFill>
                <a:latin typeface="Consolas"/>
              </a:rPr>
              <a:t>IPickRandom       </a:t>
            </a:r>
            <a:r>
              <a:rPr lang="en-US" sz="1400" dirty="0">
                <a:solidFill>
                  <a:srgbClr val="D4D4D4"/>
                </a:solidFill>
                <a:latin typeface="Consolas"/>
              </a:rPr>
              <a:t>| </a:t>
            </a:r>
            <a:r>
              <a:rPr lang="en-US" sz="1400" dirty="0">
                <a:solidFill>
                  <a:srgbClr val="4EC9B0"/>
                </a:solidFill>
                <a:latin typeface="Consolas"/>
              </a:rPr>
              <a:t>ISampleRandom      </a:t>
            </a:r>
            <a:r>
              <a:rPr lang="en-US" sz="1400" dirty="0">
                <a:solidFill>
                  <a:srgbClr val="D4D4D4"/>
                </a:solidFill>
                <a:latin typeface="Consolas"/>
              </a:rPr>
              <a:t>| </a:t>
            </a:r>
            <a:r>
              <a:rPr lang="en-US" sz="1400" dirty="0">
                <a:solidFill>
                  <a:srgbClr val="4EC9B0"/>
                </a:solidFill>
                <a:latin typeface="Consolas"/>
              </a:rPr>
              <a:t>IBooleanRandom</a:t>
            </a:r>
            <a:r>
              <a:rPr lang="en-US" sz="1400" dirty="0">
                <a:solidFill>
                  <a:srgbClr val="6A9955"/>
                </a:solidFill>
                <a:latin typeface="Consolas"/>
              </a:rPr>
              <a:t>     // random generation</a:t>
            </a:r>
          </a:p>
          <a:p>
            <a:pPr>
              <a:lnSpc>
                <a:spcPts val="1800"/>
              </a:lnSpc>
              <a:buNone/>
            </a:pPr>
            <a:r>
              <a:rPr lang="en-US" sz="1400" dirty="0">
                <a:solidFill>
                  <a:srgbClr val="D4D4D4"/>
                </a:solidFill>
                <a:latin typeface="Consolas"/>
              </a:rPr>
              <a:t>  | </a:t>
            </a:r>
            <a:r>
              <a:rPr lang="en-US" sz="1400" dirty="0">
                <a:solidFill>
                  <a:srgbClr val="4EC9B0"/>
                </a:solidFill>
                <a:latin typeface="Consolas"/>
              </a:rPr>
              <a:t>IIntegerRandom    </a:t>
            </a:r>
            <a:r>
              <a:rPr lang="en-US" sz="1400" dirty="0">
                <a:solidFill>
                  <a:srgbClr val="D4D4D4"/>
                </a:solidFill>
                <a:latin typeface="Consolas"/>
              </a:rPr>
              <a:t>| </a:t>
            </a:r>
            <a:r>
              <a:rPr lang="en-US" sz="1400" dirty="0">
                <a:solidFill>
                  <a:srgbClr val="4EC9B0"/>
                </a:solidFill>
                <a:latin typeface="Consolas"/>
              </a:rPr>
              <a:t>INumberRandom      </a:t>
            </a:r>
            <a:r>
              <a:rPr lang="en-US" sz="1400" dirty="0">
                <a:solidFill>
                  <a:srgbClr val="D4D4D4"/>
                </a:solidFill>
                <a:latin typeface="Consolas"/>
              </a:rPr>
              <a:t>| </a:t>
            </a:r>
            <a:r>
              <a:rPr lang="en-US" sz="1400" dirty="0">
                <a:solidFill>
                  <a:srgbClr val="4EC9B0"/>
                </a:solidFill>
                <a:latin typeface="Consolas"/>
              </a:rPr>
              <a:t>IStringRandom</a:t>
            </a:r>
            <a:r>
              <a:rPr lang="en-US" sz="1400" dirty="0">
                <a:solidFill>
                  <a:srgbClr val="6A9955"/>
                </a:solidFill>
                <a:latin typeface="Consolas"/>
              </a:rPr>
              <a:t>      // random generation</a:t>
            </a:r>
          </a:p>
          <a:p>
            <a:pPr>
              <a:lnSpc>
                <a:spcPts val="1800"/>
              </a:lnSpc>
              <a:buNone/>
            </a:pPr>
            <a:r>
              <a:rPr lang="en-US" sz="1400" dirty="0">
                <a:solidFill>
                  <a:srgbClr val="D4D4D4"/>
                </a:solidFill>
                <a:latin typeface="Consolas"/>
              </a:rPr>
              <a:t>  | </a:t>
            </a:r>
            <a:r>
              <a:rPr lang="en-US" sz="1400" dirty="0">
                <a:solidFill>
                  <a:srgbClr val="4EC9B0"/>
                </a:solidFill>
                <a:latin typeface="Consolas"/>
              </a:rPr>
              <a:t>IPatternRandom    </a:t>
            </a:r>
            <a:r>
              <a:rPr lang="en-US" sz="1400" dirty="0">
                <a:solidFill>
                  <a:srgbClr val="D4D4D4"/>
                </a:solidFill>
                <a:latin typeface="Consolas"/>
              </a:rPr>
              <a:t>| </a:t>
            </a:r>
            <a:r>
              <a:rPr lang="en-US" sz="1400" dirty="0">
                <a:solidFill>
                  <a:srgbClr val="4EC9B0"/>
                </a:solidFill>
                <a:latin typeface="Consolas"/>
              </a:rPr>
              <a:t>IFormatRandom      </a:t>
            </a:r>
            <a:r>
              <a:rPr lang="en-US" sz="1400" dirty="0">
                <a:solidFill>
                  <a:srgbClr val="D4D4D4"/>
                </a:solidFill>
                <a:latin typeface="Consolas"/>
              </a:rPr>
              <a:t>| </a:t>
            </a:r>
            <a:r>
              <a:rPr lang="en-US" sz="1400" dirty="0">
                <a:solidFill>
                  <a:srgbClr val="4EC9B0"/>
                </a:solidFill>
                <a:latin typeface="Consolas"/>
              </a:rPr>
              <a:t>IKeywordRandom</a:t>
            </a:r>
            <a:r>
              <a:rPr lang="en-US" sz="1400" dirty="0">
                <a:solidFill>
                  <a:srgbClr val="6A9955"/>
                </a:solidFill>
                <a:latin typeface="Consolas"/>
              </a:rPr>
              <a:t>     // random generation</a:t>
            </a:r>
          </a:p>
          <a:p>
            <a:pPr>
              <a:lnSpc>
                <a:spcPts val="1800"/>
              </a:lnSpc>
              <a:buNone/>
            </a:pPr>
            <a:r>
              <a:rPr lang="en-US" sz="1400" dirty="0">
                <a:solidFill>
                  <a:srgbClr val="D4D4D4"/>
                </a:solidFill>
                <a:latin typeface="Consolas"/>
              </a:rPr>
              <a:t>  | </a:t>
            </a:r>
            <a:r>
              <a:rPr lang="en-US" sz="1400" dirty="0">
                <a:solidFill>
                  <a:srgbClr val="4EC9B0"/>
                </a:solidFill>
                <a:latin typeface="Consolas"/>
              </a:rPr>
              <a:t>IEqualPredicate   </a:t>
            </a:r>
            <a:r>
              <a:rPr lang="en-US" sz="1400" dirty="0">
                <a:solidFill>
                  <a:srgbClr val="D4D4D4"/>
                </a:solidFill>
                <a:latin typeface="Consolas"/>
              </a:rPr>
              <a:t>| </a:t>
            </a:r>
            <a:r>
              <a:rPr lang="en-US" sz="1400" dirty="0">
                <a:solidFill>
                  <a:srgbClr val="4EC9B0"/>
                </a:solidFill>
                <a:latin typeface="Consolas"/>
              </a:rPr>
              <a:t>INotEqualPredicate</a:t>
            </a:r>
            <a:r>
              <a:rPr lang="en-US" sz="1400" dirty="0">
                <a:solidFill>
                  <a:srgbClr val="6A9955"/>
                </a:solidFill>
                <a:latin typeface="Consolas"/>
              </a:rPr>
              <a:t>                      // assertions</a:t>
            </a:r>
          </a:p>
          <a:p>
            <a:pPr>
              <a:lnSpc>
                <a:spcPts val="1800"/>
              </a:lnSpc>
              <a:buNone/>
            </a:pPr>
            <a:r>
              <a:rPr lang="en-US" sz="1400" dirty="0">
                <a:solidFill>
                  <a:srgbClr val="D4D4D4"/>
                </a:solidFill>
                <a:latin typeface="Consolas"/>
              </a:rPr>
              <a:t>  | </a:t>
            </a:r>
            <a:r>
              <a:rPr lang="en-US" sz="1400" dirty="0">
                <a:solidFill>
                  <a:srgbClr val="4EC9B0"/>
                </a:solidFill>
                <a:latin typeface="Consolas"/>
              </a:rPr>
              <a:t>IConditionalPredicate    </a:t>
            </a:r>
            <a:r>
              <a:rPr lang="en-US" sz="1400" dirty="0">
                <a:solidFill>
                  <a:srgbClr val="D4D4D4"/>
                </a:solidFill>
                <a:latin typeface="Consolas"/>
              </a:rPr>
              <a:t>| </a:t>
            </a:r>
            <a:r>
              <a:rPr lang="en-US" sz="1400" dirty="0">
                <a:solidFill>
                  <a:srgbClr val="4EC9B0"/>
                </a:solidFill>
                <a:latin typeface="Consolas"/>
              </a:rPr>
              <a:t>IErrorPredicate</a:t>
            </a:r>
            <a:r>
              <a:rPr lang="en-US" sz="1400" dirty="0">
                <a:solidFill>
                  <a:srgbClr val="D4D4D4"/>
                </a:solidFill>
                <a:latin typeface="Consolas"/>
              </a:rPr>
              <a:t>;</a:t>
            </a:r>
            <a:r>
              <a:rPr lang="en-US" sz="1400" dirty="0">
                <a:solidFill>
                  <a:srgbClr val="6A9955"/>
                </a:solidFill>
                <a:latin typeface="Consolas"/>
              </a:rPr>
              <a:t>                 // assertions</a:t>
            </a:r>
          </a:p>
        </p:txBody>
      </p:sp>
    </p:spTree>
    <p:extLst>
      <p:ext uri="{BB962C8B-B14F-4D97-AF65-F5344CB8AC3E}">
        <p14:creationId xmlns:p14="http://schemas.microsoft.com/office/powerpoint/2010/main" val="30559321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96D95DB-46E7-42AF-9B3F-1DC6CE10B919}"/>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00D4AA"/>
                </a:solidFill>
                <a:latin typeface="Segoe UI Semibold"/>
                <a:cs typeface="Segoe UI Semibold"/>
              </a:rPr>
              <a:t>How 6.75% Becomes 100%</a:t>
            </a:r>
            <a:endParaRPr lang="ko-KR" altLang="en-US" sz="3200" b="1">
              <a:solidFill>
                <a:srgbClr val="00D4AA"/>
              </a:solidFill>
              <a:latin typeface="Segoe UI Semibold"/>
              <a:cs typeface="Segoe UI Semibold"/>
            </a:endParaRPr>
          </a:p>
        </p:txBody>
      </p:sp>
      <p:sp>
        <p:nvSpPr>
          <p:cNvPr id="3" name="직사각형 2">
            <a:extLst>
              <a:ext uri="{FF2B5EF4-FFF2-40B4-BE49-F238E27FC236}">
                <a16:creationId xmlns:a16="http://schemas.microsoft.com/office/drawing/2014/main" id="{FA89A0B0-06CA-4BCD-BE04-1C559C97A5C1}"/>
              </a:ext>
            </a:extLst>
          </p:cNvPr>
          <p:cNvSpPr/>
          <p:nvPr/>
        </p:nvSpPr>
        <p:spPr>
          <a:xfrm>
            <a:off x="762000" y="1016000"/>
            <a:ext cx="1270000" cy="38100"/>
          </a:xfrm>
          <a:prstGeom prst="rect">
            <a:avLst/>
          </a:prstGeom>
          <a:solidFill>
            <a:srgbClr val="00D4A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TextBox 3">
            <a:extLst>
              <a:ext uri="{FF2B5EF4-FFF2-40B4-BE49-F238E27FC236}">
                <a16:creationId xmlns:a16="http://schemas.microsoft.com/office/drawing/2014/main" id="{951466D4-015B-442F-9839-2C4CEC80945E}"/>
              </a:ext>
            </a:extLst>
          </p:cNvPr>
          <p:cNvSpPr txBox="1"/>
          <p:nvPr/>
        </p:nvSpPr>
        <p:spPr>
          <a:xfrm>
            <a:off x="762000" y="1270000"/>
            <a:ext cx="6350000" cy="444500"/>
          </a:xfrm>
          <a:prstGeom prst="rect">
            <a:avLst/>
          </a:prstGeom>
          <a:noFill/>
        </p:spPr>
        <p:txBody>
          <a:bodyPr vertOverflow="overflow" vert="horz" wrap="square" rtlCol="0" anchor="t">
            <a:spAutoFit/>
          </a:bodyPr>
          <a:lstStyle/>
          <a:p>
            <a:pPr algn="l"/>
            <a:r>
              <a:rPr lang="en-US" altLang="ko-KR" sz="2200" b="1">
                <a:solidFill>
                  <a:srgbClr val="FFE66D"/>
                </a:solidFill>
              </a:rPr>
              <a:t>The Validation Feedback Loop</a:t>
            </a:r>
            <a:endParaRPr lang="ko-KR" altLang="en-US" sz="2200" b="1">
              <a:solidFill>
                <a:srgbClr val="FFE66D"/>
              </a:solidFill>
            </a:endParaRPr>
          </a:p>
        </p:txBody>
      </p:sp>
      <p:sp>
        <p:nvSpPr>
          <p:cNvPr id="5" name="사각형: 둥근 모서리 4">
            <a:extLst>
              <a:ext uri="{FF2B5EF4-FFF2-40B4-BE49-F238E27FC236}">
                <a16:creationId xmlns:a16="http://schemas.microsoft.com/office/drawing/2014/main" id="{3318EC22-5006-43D4-9046-6FDFDE085E28}"/>
              </a:ext>
            </a:extLst>
          </p:cNvPr>
          <p:cNvSpPr/>
          <p:nvPr/>
        </p:nvSpPr>
        <p:spPr>
          <a:xfrm>
            <a:off x="762000" y="2032000"/>
            <a:ext cx="2413000" cy="1397000"/>
          </a:xfrm>
          <a:prstGeom prst="roundRect">
            <a:avLst/>
          </a:prstGeom>
          <a:solidFill>
            <a:srgbClr val="1A2733"/>
          </a:solidFill>
          <a:ln w="25400" cap="flat" cmpd="sng" algn="ctr">
            <a:solidFill>
              <a:srgbClr val="60A5F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a:solidFill>
                  <a:srgbClr val="D0D0D0"/>
                </a:solidFill>
              </a:rPr>
              <a:t>1. LLM generates
Function call attempt</a:t>
            </a:r>
            <a:endParaRPr lang="ko-KR" altLang="en-US">
              <a:solidFill>
                <a:srgbClr val="D0D0D0"/>
              </a:solidFill>
            </a:endParaRPr>
          </a:p>
        </p:txBody>
      </p:sp>
      <p:sp>
        <p:nvSpPr>
          <p:cNvPr id="6" name="사각형: 둥근 모서리 5">
            <a:extLst>
              <a:ext uri="{FF2B5EF4-FFF2-40B4-BE49-F238E27FC236}">
                <a16:creationId xmlns:a16="http://schemas.microsoft.com/office/drawing/2014/main" id="{EC0FA1A2-F930-40C0-AFA0-4FEF6AF84A9D}"/>
              </a:ext>
            </a:extLst>
          </p:cNvPr>
          <p:cNvSpPr/>
          <p:nvPr/>
        </p:nvSpPr>
        <p:spPr>
          <a:xfrm>
            <a:off x="3683000" y="2032000"/>
            <a:ext cx="2413000" cy="1397000"/>
          </a:xfrm>
          <a:prstGeom prst="roundRect">
            <a:avLst/>
          </a:prstGeom>
          <a:solidFill>
            <a:srgbClr val="1A2733"/>
          </a:solidFill>
          <a:ln w="25400" cap="flat" cmpd="sng" algn="ctr">
            <a:solidFill>
              <a:srgbClr val="FF6B6B"/>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a:solidFill>
                  <a:srgbClr val="D0D0D0"/>
                </a:solidFill>
              </a:rPr>
              <a:t>2. Typia validates
Schema check + diagnostics</a:t>
            </a:r>
            <a:endParaRPr lang="ko-KR" altLang="en-US">
              <a:solidFill>
                <a:srgbClr val="D0D0D0"/>
              </a:solidFill>
            </a:endParaRPr>
          </a:p>
        </p:txBody>
      </p:sp>
      <p:sp>
        <p:nvSpPr>
          <p:cNvPr id="7" name="사각형: 둥근 모서리 6">
            <a:extLst>
              <a:ext uri="{FF2B5EF4-FFF2-40B4-BE49-F238E27FC236}">
                <a16:creationId xmlns:a16="http://schemas.microsoft.com/office/drawing/2014/main" id="{BB0E3627-CEF7-463C-83C8-8A9A8686AF73}"/>
              </a:ext>
            </a:extLst>
          </p:cNvPr>
          <p:cNvSpPr/>
          <p:nvPr/>
        </p:nvSpPr>
        <p:spPr>
          <a:xfrm>
            <a:off x="6604000" y="2032000"/>
            <a:ext cx="2413000" cy="1397000"/>
          </a:xfrm>
          <a:prstGeom prst="roundRect">
            <a:avLst/>
          </a:prstGeom>
          <a:solidFill>
            <a:srgbClr val="1A2733"/>
          </a:solidFill>
          <a:ln w="25400" cap="flat" cmpd="sng" algn="ctr">
            <a:solidFill>
              <a:srgbClr val="FFE66D"/>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a:solidFill>
                  <a:srgbClr val="D0D0D0"/>
                </a:solidFill>
              </a:rPr>
              <a:t>3. Feedback sent
// ❌ inline annotations</a:t>
            </a:r>
            <a:endParaRPr lang="ko-KR" altLang="en-US">
              <a:solidFill>
                <a:srgbClr val="D0D0D0"/>
              </a:solidFill>
            </a:endParaRPr>
          </a:p>
        </p:txBody>
      </p:sp>
      <p:sp>
        <p:nvSpPr>
          <p:cNvPr id="8" name="사각형: 둥근 모서리 7">
            <a:extLst>
              <a:ext uri="{FF2B5EF4-FFF2-40B4-BE49-F238E27FC236}">
                <a16:creationId xmlns:a16="http://schemas.microsoft.com/office/drawing/2014/main" id="{FBFBAFDA-F54A-40E9-A74E-DADA316201D3}"/>
              </a:ext>
            </a:extLst>
          </p:cNvPr>
          <p:cNvSpPr/>
          <p:nvPr/>
        </p:nvSpPr>
        <p:spPr>
          <a:xfrm>
            <a:off x="9525000" y="2032000"/>
            <a:ext cx="2413000" cy="1397000"/>
          </a:xfrm>
          <a:prstGeom prst="roundRect">
            <a:avLst/>
          </a:prstGeom>
          <a:solidFill>
            <a:srgbClr val="1A2733"/>
          </a:solidFill>
          <a:ln w="25400" cap="flat" cmpd="sng" algn="ctr">
            <a:solidFill>
              <a:srgbClr val="00D4A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a:solidFill>
                  <a:srgbClr val="D0D0D0"/>
                </a:solidFill>
              </a:rPr>
              <a:t>4. LLM corrects
Fix only flagged fields</a:t>
            </a:r>
            <a:endParaRPr lang="ko-KR" altLang="en-US">
              <a:solidFill>
                <a:srgbClr val="D0D0D0"/>
              </a:solidFill>
            </a:endParaRPr>
          </a:p>
        </p:txBody>
      </p:sp>
      <p:sp>
        <p:nvSpPr>
          <p:cNvPr id="9" name="TextBox 8">
            <a:extLst>
              <a:ext uri="{FF2B5EF4-FFF2-40B4-BE49-F238E27FC236}">
                <a16:creationId xmlns:a16="http://schemas.microsoft.com/office/drawing/2014/main" id="{B766D12A-68E0-47E4-8D90-6D47A6B38356}"/>
              </a:ext>
            </a:extLst>
          </p:cNvPr>
          <p:cNvSpPr txBox="1"/>
          <p:nvPr/>
        </p:nvSpPr>
        <p:spPr>
          <a:xfrm>
            <a:off x="2540000" y="3683000"/>
            <a:ext cx="7112000" cy="444500"/>
          </a:xfrm>
          <a:prstGeom prst="rect">
            <a:avLst/>
          </a:prstGeom>
          <a:noFill/>
        </p:spPr>
        <p:txBody>
          <a:bodyPr vertOverflow="overflow" vert="horz" wrap="square" rtlCol="0" anchor="t">
            <a:spAutoFit/>
          </a:bodyPr>
          <a:lstStyle/>
          <a:p>
            <a:pPr algn="l"/>
            <a:r>
              <a:rPr lang="en-US" altLang="ko-KR" sz="2200" b="1">
                <a:solidFill>
                  <a:srgbClr val="00D4AA"/>
                </a:solidFill>
              </a:rPr>
              <a:t>↻  Repeat until success</a:t>
            </a:r>
            <a:endParaRPr lang="ko-KR" altLang="en-US" sz="2200" b="1">
              <a:solidFill>
                <a:srgbClr val="00D4AA"/>
              </a:solidFill>
            </a:endParaRPr>
          </a:p>
        </p:txBody>
      </p:sp>
      <p:sp>
        <p:nvSpPr>
          <p:cNvPr id="10" name="사각형: 둥근 모서리 9">
            <a:extLst>
              <a:ext uri="{FF2B5EF4-FFF2-40B4-BE49-F238E27FC236}">
                <a16:creationId xmlns:a16="http://schemas.microsoft.com/office/drawing/2014/main" id="{8815D24E-D152-406A-8D49-EDB8BCB5FAEC}"/>
              </a:ext>
            </a:extLst>
          </p:cNvPr>
          <p:cNvSpPr/>
          <p:nvPr/>
        </p:nvSpPr>
        <p:spPr>
          <a:xfrm>
            <a:off x="1270000" y="4445000"/>
            <a:ext cx="9652000" cy="889000"/>
          </a:xfrm>
          <a:prstGeom prst="roundRect">
            <a:avLst/>
          </a:prstGeom>
          <a:solidFill>
            <a:srgbClr val="00D4A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2200" b="1">
                <a:solidFill>
                  <a:srgbClr val="0F1923"/>
                </a:solidFill>
              </a:rPr>
              <a:t>Whether it takes 1 attempt or 10,
the end result is 100%</a:t>
            </a:r>
            <a:endParaRPr lang="ko-KR" altLang="en-US" sz="2200" b="1">
              <a:solidFill>
                <a:srgbClr val="0F1923"/>
              </a:solidFill>
            </a:endParaRPr>
          </a:p>
        </p:txBody>
      </p:sp>
      <p:sp>
        <p:nvSpPr>
          <p:cNvPr id="11" name="TextBox 10">
            <a:extLst>
              <a:ext uri="{FF2B5EF4-FFF2-40B4-BE49-F238E27FC236}">
                <a16:creationId xmlns:a16="http://schemas.microsoft.com/office/drawing/2014/main" id="{0E0A2EA2-7995-42CC-8582-E52F4CD023C4}"/>
              </a:ext>
            </a:extLst>
          </p:cNvPr>
          <p:cNvSpPr txBox="1"/>
          <p:nvPr/>
        </p:nvSpPr>
        <p:spPr>
          <a:xfrm>
            <a:off x="1270000" y="5588000"/>
            <a:ext cx="9652000" cy="381000"/>
          </a:xfrm>
          <a:prstGeom prst="rect">
            <a:avLst/>
          </a:prstGeom>
          <a:noFill/>
        </p:spPr>
        <p:txBody>
          <a:bodyPr vertOverflow="overflow" vert="horz" wrap="square" rtlCol="0" anchor="t">
            <a:spAutoFit/>
          </a:bodyPr>
          <a:lstStyle/>
          <a:p>
            <a:pPr algn="l"/>
            <a:r>
              <a:rPr lang="en-US" altLang="ko-KR" i="1">
                <a:solidFill>
                  <a:srgbClr val="A0A0A0"/>
                </a:solidFill>
              </a:rPr>
              <a:t>Not "regenerate from scratch" — fix only the flagged fields</a:t>
            </a:r>
            <a:endParaRPr lang="ko-KR" altLang="en-US" i="1">
              <a:solidFill>
                <a:srgbClr val="A0A0A0"/>
              </a:solidFill>
            </a:endParaRPr>
          </a:p>
        </p:txBody>
      </p:sp>
    </p:spTree>
    <p:extLst>
      <p:ext uri="{BB962C8B-B14F-4D97-AF65-F5344CB8AC3E}">
        <p14:creationId xmlns:p14="http://schemas.microsoft.com/office/powerpoint/2010/main" val="18023604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4E043E5-34D9-4E1F-95F6-CE35FDFFF45B}"/>
              </a:ext>
            </a:extLst>
          </p:cNvPr>
          <p:cNvSpPr txBox="1"/>
          <p:nvPr/>
        </p:nvSpPr>
        <p:spPr>
          <a:xfrm>
            <a:off x="762000" y="127000"/>
            <a:ext cx="10668000" cy="508000"/>
          </a:xfrm>
          <a:prstGeom prst="rect">
            <a:avLst/>
          </a:prstGeom>
          <a:noFill/>
        </p:spPr>
        <p:txBody>
          <a:bodyPr vertOverflow="overflow" vert="horz" wrap="square" rtlCol="0" anchor="t">
            <a:spAutoFit/>
          </a:bodyPr>
          <a:lstStyle/>
          <a:p>
            <a:pPr algn="l"/>
            <a:r>
              <a:rPr lang="en-US" altLang="ko-KR" sz="2800" b="1">
                <a:solidFill>
                  <a:srgbClr val="FF6B6B"/>
                </a:solidFill>
                <a:latin typeface="Segoe UI Semibold"/>
                <a:cs typeface="Segoe UI Semibold"/>
              </a:rPr>
              <a:t>Validation Feedback: // </a:t>
            </a:r>
            <a:r>
              <a:rPr lang="ko-KR" altLang="en-US" sz="2800" b="1">
                <a:solidFill>
                  <a:srgbClr val="FF6B6B"/>
                </a:solidFill>
                <a:latin typeface="Segoe UI Semibold"/>
                <a:cs typeface="Segoe UI Semibold"/>
              </a:rPr>
              <a:t>❌ </a:t>
            </a:r>
            <a:r>
              <a:rPr lang="en-US" altLang="ko-KR" sz="2800" b="1">
                <a:solidFill>
                  <a:srgbClr val="FF6B6B"/>
                </a:solidFill>
                <a:latin typeface="Segoe UI Semibold"/>
                <a:cs typeface="Segoe UI Semibold"/>
              </a:rPr>
              <a:t>Inline Annotations</a:t>
            </a:r>
            <a:endParaRPr lang="ko-KR" altLang="en-US" sz="2800" b="1">
              <a:solidFill>
                <a:srgbClr val="FF6B6B"/>
              </a:solidFill>
              <a:latin typeface="Segoe UI Semibold"/>
              <a:cs typeface="Segoe UI Semibold"/>
            </a:endParaRPr>
          </a:p>
        </p:txBody>
      </p:sp>
      <p:sp>
        <p:nvSpPr>
          <p:cNvPr id="820" name="JSONBlock"/>
          <p:cNvSpPr/>
          <p:nvPr/>
        </p:nvSpPr>
        <p:spPr>
          <a:xfrm>
            <a:off x="304800" y="698500"/>
            <a:ext cx="11582400" cy="5613400"/>
          </a:xfrm>
          <a:prstGeom prst="roundRect">
            <a:avLst>
              <a:gd name="adj" fmla="val 16000"/>
            </a:avLst>
          </a:prstGeom>
          <a:solidFill>
            <a:srgbClr val="1E1E2E"/>
          </a:solidFill>
          <a:ln>
            <a:solidFill>
              <a:srgbClr val="2A2A3E"/>
            </a:solidFill>
          </a:ln>
        </p:spPr>
        <p:txBody>
          <a:bodyPr wrap="square" lIns="137160" tIns="68580" rIns="68580" bIns="68580" anchor="t"/>
          <a:lstStyle/>
          <a:p>
            <a:pPr>
              <a:lnSpc>
                <a:spcPts val="2100"/>
              </a:lnSpc>
              <a:buNone/>
            </a:pPr>
            <a:r>
              <a:rPr lang="en-US" sz="1400" dirty="0">
                <a:solidFill>
                  <a:srgbClr val="D4D4D4"/>
                </a:solidFill>
                <a:latin typeface="Consolas"/>
              </a:rPr>
              <a:t>{</a:t>
            </a:r>
          </a:p>
          <a:p>
            <a:pPr>
              <a:lnSpc>
                <a:spcPts val="2100"/>
              </a:lnSpc>
              <a:buNone/>
            </a:pPr>
            <a:r>
              <a:rPr lang="en-US" sz="1400" dirty="0">
                <a:solidFill>
                  <a:srgbClr val="D4D4D4"/>
                </a:solidFill>
                <a:latin typeface="Consolas"/>
              </a:rPr>
              <a:t>  </a:t>
            </a:r>
            <a:r>
              <a:rPr lang="en-US" sz="1400" dirty="0">
                <a:solidFill>
                  <a:srgbClr val="9CDCFE"/>
                </a:solidFill>
                <a:latin typeface="Consolas"/>
              </a:rPr>
              <a:t>"order"</a:t>
            </a:r>
            <a:r>
              <a:rPr lang="en-US" sz="1400" dirty="0">
                <a:solidFill>
                  <a:srgbClr val="D4D4D4"/>
                </a:solidFill>
                <a:latin typeface="Consolas"/>
              </a:rPr>
              <a:t>: {</a:t>
            </a:r>
          </a:p>
          <a:p>
            <a:pPr>
              <a:lnSpc>
                <a:spcPts val="2100"/>
              </a:lnSpc>
              <a:buNone/>
            </a:pPr>
            <a:r>
              <a:rPr lang="en-US" sz="1400" dirty="0">
                <a:solidFill>
                  <a:srgbClr val="D4D4D4"/>
                </a:solidFill>
                <a:latin typeface="Consolas"/>
              </a:rPr>
              <a:t>    </a:t>
            </a:r>
            <a:r>
              <a:rPr lang="en-US" sz="1400" dirty="0">
                <a:solidFill>
                  <a:srgbClr val="9CDCFE"/>
                </a:solidFill>
                <a:latin typeface="Consolas"/>
              </a:rPr>
              <a:t>"payment"</a:t>
            </a:r>
            <a:r>
              <a:rPr lang="en-US" sz="1400" dirty="0">
                <a:solidFill>
                  <a:srgbClr val="D4D4D4"/>
                </a:solidFill>
                <a:latin typeface="Consolas"/>
              </a:rPr>
              <a:t>: {</a:t>
            </a:r>
          </a:p>
          <a:p>
            <a:pPr>
              <a:lnSpc>
                <a:spcPts val="2100"/>
              </a:lnSpc>
              <a:buNone/>
            </a:pPr>
            <a:r>
              <a:rPr lang="en-US" sz="1400" dirty="0">
                <a:solidFill>
                  <a:srgbClr val="D4D4D4"/>
                </a:solidFill>
                <a:latin typeface="Consolas"/>
              </a:rPr>
              <a:t>      </a:t>
            </a:r>
            <a:r>
              <a:rPr lang="en-US" sz="1400" dirty="0">
                <a:solidFill>
                  <a:srgbClr val="9CDCFE"/>
                </a:solidFill>
                <a:latin typeface="Consolas"/>
              </a:rPr>
              <a:t>"type"</a:t>
            </a:r>
            <a:r>
              <a:rPr lang="en-US" sz="1400" dirty="0">
                <a:solidFill>
                  <a:srgbClr val="D4D4D4"/>
                </a:solidFill>
                <a:latin typeface="Consolas"/>
              </a:rPr>
              <a:t>: </a:t>
            </a:r>
            <a:r>
              <a:rPr lang="en-US" sz="1400" dirty="0">
                <a:solidFill>
                  <a:srgbClr val="CE9178"/>
                </a:solidFill>
                <a:latin typeface="Consolas"/>
              </a:rPr>
              <a:t>"card"</a:t>
            </a:r>
            <a:r>
              <a:rPr lang="en-US" sz="1400" dirty="0">
                <a:solidFill>
                  <a:srgbClr val="D4D4D4"/>
                </a:solidFill>
                <a:latin typeface="Consolas"/>
              </a:rPr>
              <a:t>,</a:t>
            </a:r>
          </a:p>
          <a:p>
            <a:pPr>
              <a:lnSpc>
                <a:spcPts val="2100"/>
              </a:lnSpc>
              <a:buNone/>
            </a:pPr>
            <a:r>
              <a:rPr lang="en-US" sz="1400" dirty="0">
                <a:solidFill>
                  <a:srgbClr val="D4D4D4"/>
                </a:solidFill>
                <a:latin typeface="Consolas"/>
              </a:rPr>
              <a:t>      </a:t>
            </a:r>
            <a:r>
              <a:rPr lang="en-US" sz="1400" dirty="0">
                <a:solidFill>
                  <a:srgbClr val="9CDCFE"/>
                </a:solidFill>
                <a:latin typeface="Consolas"/>
              </a:rPr>
              <a:t>"cardNumber"</a:t>
            </a:r>
            <a:r>
              <a:rPr lang="en-US" sz="1400" dirty="0">
                <a:solidFill>
                  <a:srgbClr val="D4D4D4"/>
                </a:solidFill>
                <a:latin typeface="Consolas"/>
              </a:rPr>
              <a:t>: </a:t>
            </a:r>
            <a:r>
              <a:rPr lang="en-US" sz="1400" dirty="0">
                <a:solidFill>
                  <a:srgbClr val="B5CEA8"/>
                </a:solidFill>
                <a:latin typeface="Consolas"/>
              </a:rPr>
              <a:t>12345678</a:t>
            </a:r>
            <a:r>
              <a:rPr lang="en-US" sz="1400" dirty="0">
                <a:solidFill>
                  <a:srgbClr val="D4D4D4"/>
                </a:solidFill>
                <a:latin typeface="Consolas"/>
              </a:rPr>
              <a:t> </a:t>
            </a:r>
            <a:r>
              <a:rPr lang="en-US" sz="1400" b="1" dirty="0">
                <a:solidFill>
                  <a:srgbClr val="FF6B6B"/>
                </a:solidFill>
                <a:latin typeface="Consolas"/>
              </a:rPr>
              <a:t>// ❌ [{"path":"$input.order.payment.cardNumber","expected":"string"}]</a:t>
            </a:r>
          </a:p>
          <a:p>
            <a:pPr>
              <a:lnSpc>
                <a:spcPts val="2100"/>
              </a:lnSpc>
              <a:buNone/>
            </a:pPr>
            <a:r>
              <a:rPr lang="en-US" sz="1400" dirty="0">
                <a:solidFill>
                  <a:srgbClr val="D4D4D4"/>
                </a:solidFill>
                <a:latin typeface="Consolas"/>
              </a:rPr>
              <a:t>    },</a:t>
            </a:r>
          </a:p>
          <a:p>
            <a:pPr>
              <a:lnSpc>
                <a:spcPts val="2100"/>
              </a:lnSpc>
              <a:buNone/>
            </a:pPr>
            <a:r>
              <a:rPr lang="en-US" sz="1400" dirty="0">
                <a:solidFill>
                  <a:srgbClr val="D4D4D4"/>
                </a:solidFill>
                <a:latin typeface="Consolas"/>
              </a:rPr>
              <a:t>    </a:t>
            </a:r>
            <a:r>
              <a:rPr lang="en-US" sz="1400" dirty="0">
                <a:solidFill>
                  <a:srgbClr val="9CDCFE"/>
                </a:solidFill>
                <a:latin typeface="Consolas"/>
              </a:rPr>
              <a:t>"product"</a:t>
            </a:r>
            <a:r>
              <a:rPr lang="en-US" sz="1400" dirty="0">
                <a:solidFill>
                  <a:srgbClr val="D4D4D4"/>
                </a:solidFill>
                <a:latin typeface="Consolas"/>
              </a:rPr>
              <a:t>: {</a:t>
            </a:r>
          </a:p>
          <a:p>
            <a:pPr>
              <a:lnSpc>
                <a:spcPts val="2100"/>
              </a:lnSpc>
              <a:buNone/>
            </a:pPr>
            <a:r>
              <a:rPr lang="en-US" sz="1400" dirty="0">
                <a:solidFill>
                  <a:srgbClr val="D4D4D4"/>
                </a:solidFill>
                <a:latin typeface="Consolas"/>
              </a:rPr>
              <a:t>      </a:t>
            </a:r>
            <a:r>
              <a:rPr lang="en-US" sz="1400" dirty="0">
                <a:solidFill>
                  <a:srgbClr val="9CDCFE"/>
                </a:solidFill>
                <a:latin typeface="Consolas"/>
              </a:rPr>
              <a:t>"name"</a:t>
            </a:r>
            <a:r>
              <a:rPr lang="en-US" sz="1400" dirty="0">
                <a:solidFill>
                  <a:srgbClr val="D4D4D4"/>
                </a:solidFill>
                <a:latin typeface="Consolas"/>
              </a:rPr>
              <a:t>: </a:t>
            </a:r>
            <a:r>
              <a:rPr lang="en-US" sz="1400" dirty="0">
                <a:solidFill>
                  <a:srgbClr val="CE9178"/>
                </a:solidFill>
                <a:latin typeface="Consolas"/>
              </a:rPr>
              <a:t>"Laptop"</a:t>
            </a:r>
            <a:r>
              <a:rPr lang="en-US" sz="1400" dirty="0">
                <a:solidFill>
                  <a:srgbClr val="D4D4D4"/>
                </a:solidFill>
                <a:latin typeface="Consolas"/>
              </a:rPr>
              <a:t>,</a:t>
            </a:r>
          </a:p>
          <a:p>
            <a:pPr>
              <a:lnSpc>
                <a:spcPts val="2100"/>
              </a:lnSpc>
              <a:buNone/>
            </a:pPr>
            <a:r>
              <a:rPr lang="en-US" sz="1400" dirty="0">
                <a:solidFill>
                  <a:srgbClr val="D4D4D4"/>
                </a:solidFill>
                <a:latin typeface="Consolas"/>
              </a:rPr>
              <a:t>      </a:t>
            </a:r>
            <a:r>
              <a:rPr lang="en-US" sz="1400" dirty="0">
                <a:solidFill>
                  <a:srgbClr val="9CDCFE"/>
                </a:solidFill>
                <a:latin typeface="Consolas"/>
              </a:rPr>
              <a:t>"price"</a:t>
            </a:r>
            <a:r>
              <a:rPr lang="en-US" sz="1400" dirty="0">
                <a:solidFill>
                  <a:srgbClr val="D4D4D4"/>
                </a:solidFill>
                <a:latin typeface="Consolas"/>
              </a:rPr>
              <a:t>: </a:t>
            </a:r>
            <a:r>
              <a:rPr lang="en-US" sz="1400" dirty="0">
                <a:solidFill>
                  <a:srgbClr val="B5CEA8"/>
                </a:solidFill>
                <a:latin typeface="Consolas"/>
              </a:rPr>
              <a:t>-100</a:t>
            </a:r>
            <a:r>
              <a:rPr lang="en-US" sz="1400" dirty="0">
                <a:solidFill>
                  <a:srgbClr val="D4D4D4"/>
                </a:solidFill>
                <a:latin typeface="Consolas"/>
              </a:rPr>
              <a:t>, </a:t>
            </a:r>
            <a:r>
              <a:rPr lang="en-US" sz="1400" b="1" dirty="0">
                <a:solidFill>
                  <a:srgbClr val="FF6B6B"/>
                </a:solidFill>
                <a:latin typeface="Consolas"/>
              </a:rPr>
              <a:t>// ❌ [{"path":"$input.order.product.price","expected":"number &amp; Minimum&lt;0&gt;"}]</a:t>
            </a:r>
          </a:p>
          <a:p>
            <a:pPr>
              <a:lnSpc>
                <a:spcPts val="2100"/>
              </a:lnSpc>
              <a:buNone/>
            </a:pPr>
            <a:r>
              <a:rPr lang="en-US" sz="1400" dirty="0">
                <a:solidFill>
                  <a:srgbClr val="D4D4D4"/>
                </a:solidFill>
                <a:latin typeface="Consolas"/>
              </a:rPr>
              <a:t>      </a:t>
            </a:r>
            <a:r>
              <a:rPr lang="en-US" sz="1400" dirty="0">
                <a:solidFill>
                  <a:srgbClr val="9CDCFE"/>
                </a:solidFill>
                <a:latin typeface="Consolas"/>
              </a:rPr>
              <a:t>"quantity"</a:t>
            </a:r>
            <a:r>
              <a:rPr lang="en-US" sz="1400" dirty="0">
                <a:solidFill>
                  <a:srgbClr val="D4D4D4"/>
                </a:solidFill>
                <a:latin typeface="Consolas"/>
              </a:rPr>
              <a:t>: </a:t>
            </a:r>
            <a:r>
              <a:rPr lang="en-US" sz="1400" dirty="0">
                <a:solidFill>
                  <a:srgbClr val="B5CEA8"/>
                </a:solidFill>
                <a:latin typeface="Consolas"/>
              </a:rPr>
              <a:t>2.5</a:t>
            </a:r>
            <a:r>
              <a:rPr lang="en-US" sz="1400" dirty="0">
                <a:solidFill>
                  <a:srgbClr val="D4D4D4"/>
                </a:solidFill>
                <a:latin typeface="Consolas"/>
              </a:rPr>
              <a:t> </a:t>
            </a:r>
            <a:r>
              <a:rPr lang="en-US" sz="1400" b="1" dirty="0">
                <a:solidFill>
                  <a:srgbClr val="FF6B6B"/>
                </a:solidFill>
                <a:latin typeface="Consolas"/>
              </a:rPr>
              <a:t>// ❌ [{"path":"$input.order.product.quantity","expected":"number &amp; Type&lt;\"uint32\"&gt;"}]</a:t>
            </a:r>
          </a:p>
          <a:p>
            <a:pPr>
              <a:lnSpc>
                <a:spcPts val="2100"/>
              </a:lnSpc>
              <a:buNone/>
            </a:pPr>
            <a:r>
              <a:rPr lang="en-US" sz="1400" dirty="0">
                <a:solidFill>
                  <a:srgbClr val="D4D4D4"/>
                </a:solidFill>
                <a:latin typeface="Consolas"/>
              </a:rPr>
              <a:t>    },</a:t>
            </a:r>
          </a:p>
          <a:p>
            <a:pPr>
              <a:lnSpc>
                <a:spcPts val="2100"/>
              </a:lnSpc>
              <a:buNone/>
            </a:pPr>
            <a:r>
              <a:rPr lang="en-US" sz="1400" dirty="0">
                <a:solidFill>
                  <a:srgbClr val="D4D4D4"/>
                </a:solidFill>
                <a:latin typeface="Consolas"/>
              </a:rPr>
              <a:t>    </a:t>
            </a:r>
            <a:r>
              <a:rPr lang="en-US" sz="1400" dirty="0">
                <a:solidFill>
                  <a:srgbClr val="9CDCFE"/>
                </a:solidFill>
                <a:latin typeface="Consolas"/>
              </a:rPr>
              <a:t>"customer"</a:t>
            </a:r>
            <a:r>
              <a:rPr lang="en-US" sz="1400" dirty="0">
                <a:solidFill>
                  <a:srgbClr val="D4D4D4"/>
                </a:solidFill>
                <a:latin typeface="Consolas"/>
              </a:rPr>
              <a:t>: {</a:t>
            </a:r>
          </a:p>
          <a:p>
            <a:pPr>
              <a:lnSpc>
                <a:spcPts val="2100"/>
              </a:lnSpc>
              <a:buNone/>
            </a:pPr>
            <a:r>
              <a:rPr lang="en-US" sz="1400" dirty="0">
                <a:solidFill>
                  <a:srgbClr val="D4D4D4"/>
                </a:solidFill>
                <a:latin typeface="Consolas"/>
              </a:rPr>
              <a:t>      </a:t>
            </a:r>
            <a:r>
              <a:rPr lang="en-US" sz="1400" dirty="0">
                <a:solidFill>
                  <a:srgbClr val="9CDCFE"/>
                </a:solidFill>
                <a:latin typeface="Consolas"/>
              </a:rPr>
              <a:t>"name"</a:t>
            </a:r>
            <a:r>
              <a:rPr lang="en-US" sz="1400" dirty="0">
                <a:solidFill>
                  <a:srgbClr val="D4D4D4"/>
                </a:solidFill>
                <a:latin typeface="Consolas"/>
              </a:rPr>
              <a:t>: </a:t>
            </a:r>
            <a:r>
              <a:rPr lang="en-US" sz="1400" dirty="0">
                <a:solidFill>
                  <a:srgbClr val="CE9178"/>
                </a:solidFill>
                <a:latin typeface="Consolas"/>
              </a:rPr>
              <a:t>"John Doe"</a:t>
            </a:r>
            <a:r>
              <a:rPr lang="en-US" sz="1400" dirty="0">
                <a:solidFill>
                  <a:srgbClr val="D4D4D4"/>
                </a:solidFill>
                <a:latin typeface="Consolas"/>
              </a:rPr>
              <a:t>,</a:t>
            </a:r>
          </a:p>
          <a:p>
            <a:pPr>
              <a:lnSpc>
                <a:spcPts val="2100"/>
              </a:lnSpc>
              <a:buNone/>
            </a:pPr>
            <a:r>
              <a:rPr lang="en-US" sz="1400" dirty="0">
                <a:solidFill>
                  <a:srgbClr val="D4D4D4"/>
                </a:solidFill>
                <a:latin typeface="Consolas"/>
              </a:rPr>
              <a:t>      </a:t>
            </a:r>
            <a:r>
              <a:rPr lang="en-US" sz="1400" dirty="0">
                <a:solidFill>
                  <a:srgbClr val="9CDCFE"/>
                </a:solidFill>
                <a:latin typeface="Consolas"/>
              </a:rPr>
              <a:t>"email"</a:t>
            </a:r>
            <a:r>
              <a:rPr lang="en-US" sz="1400" dirty="0">
                <a:solidFill>
                  <a:srgbClr val="D4D4D4"/>
                </a:solidFill>
                <a:latin typeface="Consolas"/>
              </a:rPr>
              <a:t>: </a:t>
            </a:r>
            <a:r>
              <a:rPr lang="en-US" sz="1400" dirty="0">
                <a:solidFill>
                  <a:srgbClr val="CE9178"/>
                </a:solidFill>
                <a:latin typeface="Consolas"/>
              </a:rPr>
              <a:t>"invalid-email"</a:t>
            </a:r>
            <a:r>
              <a:rPr lang="en-US" sz="1400" dirty="0">
                <a:solidFill>
                  <a:srgbClr val="D4D4D4"/>
                </a:solidFill>
                <a:latin typeface="Consolas"/>
              </a:rPr>
              <a:t>, </a:t>
            </a:r>
            <a:r>
              <a:rPr lang="en-US" sz="1400" b="1" dirty="0">
                <a:solidFill>
                  <a:srgbClr val="FF6B6B"/>
                </a:solidFill>
                <a:latin typeface="Consolas"/>
              </a:rPr>
              <a:t>// ❌ [{"path":"$input.order.customer.email","expected":"string &amp; Format&lt;\"email\"&gt;"}]</a:t>
            </a:r>
          </a:p>
          <a:p>
            <a:pPr>
              <a:lnSpc>
                <a:spcPts val="2100"/>
              </a:lnSpc>
              <a:buNone/>
            </a:pPr>
            <a:r>
              <a:rPr lang="en-US" sz="1400" dirty="0">
                <a:solidFill>
                  <a:srgbClr val="D4D4D4"/>
                </a:solidFill>
                <a:latin typeface="Consolas"/>
              </a:rPr>
              <a:t>      </a:t>
            </a:r>
            <a:r>
              <a:rPr lang="en-US" sz="1400" dirty="0">
                <a:solidFill>
                  <a:srgbClr val="9CDCFE"/>
                </a:solidFill>
                <a:latin typeface="Consolas"/>
              </a:rPr>
              <a:t>"vip"</a:t>
            </a:r>
            <a:r>
              <a:rPr lang="en-US" sz="1400" dirty="0">
                <a:solidFill>
                  <a:srgbClr val="D4D4D4"/>
                </a:solidFill>
                <a:latin typeface="Consolas"/>
              </a:rPr>
              <a:t>: </a:t>
            </a:r>
            <a:r>
              <a:rPr lang="en-US" sz="1400" dirty="0">
                <a:solidFill>
                  <a:srgbClr val="CE9178"/>
                </a:solidFill>
                <a:latin typeface="Consolas"/>
              </a:rPr>
              <a:t>"yes"</a:t>
            </a:r>
            <a:r>
              <a:rPr lang="en-US" sz="1400" dirty="0">
                <a:solidFill>
                  <a:srgbClr val="D4D4D4"/>
                </a:solidFill>
                <a:latin typeface="Consolas"/>
              </a:rPr>
              <a:t> </a:t>
            </a:r>
            <a:r>
              <a:rPr lang="en-US" sz="1400" b="1" dirty="0">
                <a:solidFill>
                  <a:srgbClr val="FF6B6B"/>
                </a:solidFill>
                <a:latin typeface="Consolas"/>
              </a:rPr>
              <a:t>// ❌ [{"path":"$input.order.customer.vip","expected":"boolean"}]</a:t>
            </a:r>
          </a:p>
          <a:p>
            <a:pPr>
              <a:lnSpc>
                <a:spcPts val="2100"/>
              </a:lnSpc>
              <a:buNone/>
            </a:pPr>
            <a:r>
              <a:rPr lang="en-US" sz="1400" dirty="0">
                <a:solidFill>
                  <a:srgbClr val="D4D4D4"/>
                </a:solidFill>
                <a:latin typeface="Consolas"/>
              </a:rPr>
              <a:t>    }</a:t>
            </a:r>
          </a:p>
          <a:p>
            <a:pPr>
              <a:lnSpc>
                <a:spcPts val="2100"/>
              </a:lnSpc>
              <a:buNone/>
            </a:pPr>
            <a:r>
              <a:rPr lang="en-US" sz="1400" dirty="0">
                <a:solidFill>
                  <a:srgbClr val="D4D4D4"/>
                </a:solidFill>
                <a:latin typeface="Consolas"/>
              </a:rPr>
              <a:t>  }</a:t>
            </a:r>
          </a:p>
          <a:p>
            <a:pPr>
              <a:lnSpc>
                <a:spcPts val="2100"/>
              </a:lnSpc>
              <a:buNone/>
            </a:pPr>
            <a:r>
              <a:rPr lang="en-US" sz="1400" dirty="0">
                <a:solidFill>
                  <a:srgbClr val="D4D4D4"/>
                </a:solidFill>
                <a:latin typeface="Consolas"/>
              </a:rPr>
              <a:t>}</a:t>
            </a:r>
          </a:p>
        </p:txBody>
      </p:sp>
    </p:spTree>
    <p:extLst>
      <p:ext uri="{BB962C8B-B14F-4D97-AF65-F5344CB8AC3E}">
        <p14:creationId xmlns:p14="http://schemas.microsoft.com/office/powerpoint/2010/main" val="1136335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5635BC0-B57C-4133-81FB-710F93414AC1}"/>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00D4AA"/>
                </a:solidFill>
                <a:latin typeface="Segoe UI Semibold"/>
                <a:cs typeface="Segoe UI Semibold"/>
              </a:rPr>
              <a:t>The Correction Cycle</a:t>
            </a:r>
            <a:endParaRPr lang="ko-KR" altLang="en-US" sz="3200" b="1">
              <a:solidFill>
                <a:srgbClr val="00D4AA"/>
              </a:solidFill>
              <a:latin typeface="Segoe UI Semibold"/>
              <a:cs typeface="Segoe UI Semibold"/>
            </a:endParaRPr>
          </a:p>
        </p:txBody>
      </p:sp>
      <p:sp>
        <p:nvSpPr>
          <p:cNvPr id="3" name="직사각형 2">
            <a:extLst>
              <a:ext uri="{FF2B5EF4-FFF2-40B4-BE49-F238E27FC236}">
                <a16:creationId xmlns:a16="http://schemas.microsoft.com/office/drawing/2014/main" id="{42AD0338-6B42-440F-B075-1CDC896E0E96}"/>
              </a:ext>
            </a:extLst>
          </p:cNvPr>
          <p:cNvSpPr/>
          <p:nvPr/>
        </p:nvSpPr>
        <p:spPr>
          <a:xfrm>
            <a:off x="762000" y="1016000"/>
            <a:ext cx="1270000" cy="38100"/>
          </a:xfrm>
          <a:prstGeom prst="rect">
            <a:avLst/>
          </a:prstGeom>
          <a:solidFill>
            <a:srgbClr val="00D4A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타원 3">
            <a:extLst>
              <a:ext uri="{FF2B5EF4-FFF2-40B4-BE49-F238E27FC236}">
                <a16:creationId xmlns:a16="http://schemas.microsoft.com/office/drawing/2014/main" id="{0A0DE041-9B96-49A5-B2FB-739D85D52A4B}"/>
              </a:ext>
            </a:extLst>
          </p:cNvPr>
          <p:cNvSpPr/>
          <p:nvPr/>
        </p:nvSpPr>
        <p:spPr>
          <a:xfrm>
            <a:off x="1270000" y="1905000"/>
            <a:ext cx="2286000" cy="1651000"/>
          </a:xfrm>
          <a:prstGeom prst="ellipse">
            <a:avLst/>
          </a:prstGeom>
          <a:solidFill>
            <a:srgbClr val="1A2733"/>
          </a:solidFill>
          <a:ln w="38100" cap="flat" cmpd="sng" algn="ctr">
            <a:solidFill>
              <a:srgbClr val="60A5F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b="1">
                <a:solidFill>
                  <a:srgbClr val="60A5FA"/>
                </a:solidFill>
              </a:rPr>
              <a:t>Compiler
Validation</a:t>
            </a:r>
            <a:endParaRPr lang="ko-KR" altLang="en-US" b="1">
              <a:solidFill>
                <a:srgbClr val="60A5FA"/>
              </a:solidFill>
            </a:endParaRPr>
          </a:p>
        </p:txBody>
      </p:sp>
      <p:sp>
        <p:nvSpPr>
          <p:cNvPr id="5" name="타원 4">
            <a:extLst>
              <a:ext uri="{FF2B5EF4-FFF2-40B4-BE49-F238E27FC236}">
                <a16:creationId xmlns:a16="http://schemas.microsoft.com/office/drawing/2014/main" id="{91F3154F-040A-4792-B987-C1C042597AB4}"/>
              </a:ext>
            </a:extLst>
          </p:cNvPr>
          <p:cNvSpPr/>
          <p:nvPr/>
        </p:nvSpPr>
        <p:spPr>
          <a:xfrm>
            <a:off x="4445000" y="1905000"/>
            <a:ext cx="2286000" cy="1651000"/>
          </a:xfrm>
          <a:prstGeom prst="ellipse">
            <a:avLst/>
          </a:prstGeom>
          <a:solidFill>
            <a:srgbClr val="1A2733"/>
          </a:solidFill>
          <a:ln w="38100" cap="flat" cmpd="sng" algn="ctr">
            <a:solidFill>
              <a:srgbClr val="FF6B6B"/>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b="1">
                <a:solidFill>
                  <a:srgbClr val="FF6B6B"/>
                </a:solidFill>
              </a:rPr>
              <a:t>Precise
Diagnostics</a:t>
            </a:r>
            <a:endParaRPr lang="ko-KR" altLang="en-US" b="1">
              <a:solidFill>
                <a:srgbClr val="FF6B6B"/>
              </a:solidFill>
            </a:endParaRPr>
          </a:p>
        </p:txBody>
      </p:sp>
      <p:sp>
        <p:nvSpPr>
          <p:cNvPr id="6" name="타원 5">
            <a:extLst>
              <a:ext uri="{FF2B5EF4-FFF2-40B4-BE49-F238E27FC236}">
                <a16:creationId xmlns:a16="http://schemas.microsoft.com/office/drawing/2014/main" id="{D5E4A26A-6BAC-4F32-9AC7-0928F00E5D01}"/>
              </a:ext>
            </a:extLst>
          </p:cNvPr>
          <p:cNvSpPr/>
          <p:nvPr/>
        </p:nvSpPr>
        <p:spPr>
          <a:xfrm>
            <a:off x="7620000" y="1905000"/>
            <a:ext cx="2286000" cy="1651000"/>
          </a:xfrm>
          <a:prstGeom prst="ellipse">
            <a:avLst/>
          </a:prstGeom>
          <a:solidFill>
            <a:srgbClr val="1A2733"/>
          </a:solidFill>
          <a:ln w="38100" cap="flat" cmpd="sng" algn="ctr">
            <a:solidFill>
              <a:srgbClr val="FFE66D"/>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b="1">
                <a:solidFill>
                  <a:srgbClr val="FFE66D"/>
                </a:solidFill>
              </a:rPr>
              <a:t>LLM
Correction</a:t>
            </a:r>
            <a:endParaRPr lang="ko-KR" altLang="en-US" b="1">
              <a:solidFill>
                <a:srgbClr val="FFE66D"/>
              </a:solidFill>
            </a:endParaRPr>
          </a:p>
        </p:txBody>
      </p:sp>
      <p:sp>
        <p:nvSpPr>
          <p:cNvPr id="7" name="타원 6">
            <a:extLst>
              <a:ext uri="{FF2B5EF4-FFF2-40B4-BE49-F238E27FC236}">
                <a16:creationId xmlns:a16="http://schemas.microsoft.com/office/drawing/2014/main" id="{1CE31C79-0FA9-4B95-B239-701919DED77E}"/>
              </a:ext>
            </a:extLst>
          </p:cNvPr>
          <p:cNvSpPr/>
          <p:nvPr/>
        </p:nvSpPr>
        <p:spPr>
          <a:xfrm>
            <a:off x="4445000" y="4191000"/>
            <a:ext cx="2286000" cy="1651000"/>
          </a:xfrm>
          <a:prstGeom prst="ellipse">
            <a:avLst/>
          </a:prstGeom>
          <a:solidFill>
            <a:srgbClr val="1A2733"/>
          </a:solidFill>
          <a:ln w="38100" cap="flat" cmpd="sng" algn="ctr">
            <a:solidFill>
              <a:srgbClr val="00D4A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b="1">
                <a:solidFill>
                  <a:srgbClr val="00D4AA"/>
                </a:solidFill>
              </a:rPr>
              <a:t>Re-validation</a:t>
            </a:r>
            <a:endParaRPr lang="ko-KR" altLang="en-US" b="1">
              <a:solidFill>
                <a:srgbClr val="00D4AA"/>
              </a:solidFill>
            </a:endParaRPr>
          </a:p>
        </p:txBody>
      </p:sp>
      <p:sp>
        <p:nvSpPr>
          <p:cNvPr id="8" name="화살표: 오른쪽 7">
            <a:extLst>
              <a:ext uri="{FF2B5EF4-FFF2-40B4-BE49-F238E27FC236}">
                <a16:creationId xmlns:a16="http://schemas.microsoft.com/office/drawing/2014/main" id="{12F955FD-91C8-4357-B862-108BC6B5FD95}"/>
              </a:ext>
            </a:extLst>
          </p:cNvPr>
          <p:cNvSpPr/>
          <p:nvPr/>
        </p:nvSpPr>
        <p:spPr>
          <a:xfrm>
            <a:off x="3556000" y="2540000"/>
            <a:ext cx="762000" cy="279400"/>
          </a:xfrm>
          <a:prstGeom prst="rightArrow">
            <a:avLst/>
          </a:prstGeom>
          <a:solidFill>
            <a:srgbClr val="505050"/>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9" name="화살표: 오른쪽 8">
            <a:extLst>
              <a:ext uri="{FF2B5EF4-FFF2-40B4-BE49-F238E27FC236}">
                <a16:creationId xmlns:a16="http://schemas.microsoft.com/office/drawing/2014/main" id="{7981137F-3B55-4618-86A9-D571A22B8703}"/>
              </a:ext>
            </a:extLst>
          </p:cNvPr>
          <p:cNvSpPr/>
          <p:nvPr/>
        </p:nvSpPr>
        <p:spPr>
          <a:xfrm>
            <a:off x="6731000" y="2540000"/>
            <a:ext cx="762000" cy="279400"/>
          </a:xfrm>
          <a:prstGeom prst="rightArrow">
            <a:avLst/>
          </a:prstGeom>
          <a:solidFill>
            <a:srgbClr val="505050"/>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10" name="TextBox 9">
            <a:extLst>
              <a:ext uri="{FF2B5EF4-FFF2-40B4-BE49-F238E27FC236}">
                <a16:creationId xmlns:a16="http://schemas.microsoft.com/office/drawing/2014/main" id="{C469A4F2-0186-4596-8FBD-66C75A0BA5FB}"/>
              </a:ext>
            </a:extLst>
          </p:cNvPr>
          <p:cNvSpPr txBox="1"/>
          <p:nvPr/>
        </p:nvSpPr>
        <p:spPr>
          <a:xfrm>
            <a:off x="1905000" y="6096000"/>
            <a:ext cx="8382000" cy="381000"/>
          </a:xfrm>
          <a:prstGeom prst="rect">
            <a:avLst/>
          </a:prstGeom>
          <a:noFill/>
        </p:spPr>
        <p:txBody>
          <a:bodyPr vertOverflow="overflow" vert="horz" wrap="square" rtlCol="0" anchor="t">
            <a:spAutoFit/>
          </a:bodyPr>
          <a:lstStyle/>
          <a:p>
            <a:pPr algn="l"/>
            <a:r>
              <a:rPr lang="en-US" altLang="ko-KR" sz="2000" b="1">
                <a:solidFill>
                  <a:srgbClr val="00D4AA"/>
                </a:solidFill>
              </a:rPr>
              <a:t>Loop repeats until success → 100% guaranteed</a:t>
            </a:r>
            <a:endParaRPr lang="ko-KR" altLang="en-US" sz="2000" b="1">
              <a:solidFill>
                <a:srgbClr val="00D4AA"/>
              </a:solidFill>
            </a:endParaRPr>
          </a:p>
        </p:txBody>
      </p:sp>
    </p:spTree>
    <p:extLst>
      <p:ext uri="{BB962C8B-B14F-4D97-AF65-F5344CB8AC3E}">
        <p14:creationId xmlns:p14="http://schemas.microsoft.com/office/powerpoint/2010/main" val="31562328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D5B0B05-0C6F-48B5-85DF-0A48B429CD85}"/>
              </a:ext>
            </a:extLst>
          </p:cNvPr>
          <p:cNvSpPr txBox="1"/>
          <p:nvPr/>
        </p:nvSpPr>
        <p:spPr>
          <a:xfrm>
            <a:off x="762000" y="317500"/>
            <a:ext cx="10668000" cy="571500"/>
          </a:xfrm>
          <a:prstGeom prst="rect">
            <a:avLst/>
          </a:prstGeom>
          <a:noFill/>
        </p:spPr>
        <p:txBody>
          <a:bodyPr vertOverflow="overflow" vert="horz" wrap="square" rtlCol="0" anchor="t">
            <a:spAutoFit/>
          </a:bodyPr>
          <a:lstStyle/>
          <a:p>
            <a:pPr algn="l"/>
            <a:r>
              <a:rPr lang="en-US" altLang="ko-KR" sz="3200" b="1">
                <a:solidFill>
                  <a:srgbClr val="FF6B6B"/>
                </a:solidFill>
                <a:latin typeface="Segoe UI Semibold"/>
                <a:cs typeface="Segoe UI Semibold"/>
              </a:rPr>
              <a:t>Qwen 3.5: The 0% Problem</a:t>
            </a:r>
            <a:endParaRPr lang="ko-KR" altLang="en-US" sz="3200" b="1">
              <a:solidFill>
                <a:srgbClr val="FF6B6B"/>
              </a:solidFill>
              <a:latin typeface="Segoe UI Semibold"/>
              <a:cs typeface="Segoe UI Semibold"/>
            </a:endParaRPr>
          </a:p>
        </p:txBody>
      </p:sp>
      <p:sp>
        <p:nvSpPr>
          <p:cNvPr id="850" name="BrokenCode"/>
          <p:cNvSpPr/>
          <p:nvPr/>
        </p:nvSpPr>
        <p:spPr>
          <a:xfrm>
            <a:off x="304800" y="914400"/>
            <a:ext cx="11582400" cy="5207000"/>
          </a:xfrm>
          <a:prstGeom prst="roundRect">
            <a:avLst>
              <a:gd name="adj" fmla="val 16000"/>
            </a:avLst>
          </a:prstGeom>
          <a:solidFill>
            <a:srgbClr val="1E1E2E"/>
          </a:solidFill>
          <a:ln>
            <a:solidFill>
              <a:srgbClr val="FF6B6B"/>
            </a:solidFill>
          </a:ln>
        </p:spPr>
        <p:txBody>
          <a:bodyPr wrap="square" lIns="137160" tIns="91440" rIns="91440" bIns="91440" anchor="t"/>
          <a:lstStyle/>
          <a:p>
            <a:pPr>
              <a:lnSpc>
                <a:spcPts val="1900"/>
              </a:lnSpc>
              <a:buNone/>
            </a:pPr>
            <a:r>
              <a:rPr lang="en-US" sz="1400" dirty="0">
                <a:solidFill>
                  <a:srgbClr val="C586C0"/>
                </a:solidFill>
                <a:latin typeface="Consolas"/>
              </a:rPr>
              <a:t>const</a:t>
            </a:r>
            <a:r>
              <a:rPr lang="en-US" sz="1400" dirty="0">
                <a:solidFill>
                  <a:srgbClr val="D4D4D4"/>
                </a:solidFill>
                <a:latin typeface="Consolas"/>
              </a:rPr>
              <a:t> </a:t>
            </a:r>
            <a:r>
              <a:rPr lang="en-US" sz="1400" dirty="0">
                <a:solidFill>
                  <a:srgbClr val="9CDCFE"/>
                </a:solidFill>
                <a:latin typeface="Consolas"/>
              </a:rPr>
              <a:t>llmOutput</a:t>
            </a:r>
            <a:r>
              <a:rPr lang="en-US" sz="1400" dirty="0">
                <a:solidFill>
                  <a:srgbClr val="D4D4D4"/>
                </a:solidFill>
                <a:latin typeface="Consolas"/>
              </a:rPr>
              <a:t> = </a:t>
            </a:r>
            <a:r>
              <a:rPr lang="en-US" sz="1400" dirty="0">
                <a:solidFill>
                  <a:srgbClr val="CE9178"/>
                </a:solidFill>
                <a:latin typeface="Consolas"/>
              </a:rPr>
              <a:t>`</a:t>
            </a:r>
          </a:p>
          <a:p>
            <a:pPr>
              <a:lnSpc>
                <a:spcPts val="1900"/>
              </a:lnSpc>
              <a:buNone/>
            </a:pPr>
            <a:r>
              <a:rPr lang="en-US" sz="1400" dirty="0">
                <a:solidFill>
                  <a:srgbClr val="CE9178"/>
                </a:solidFill>
                <a:latin typeface="Consolas"/>
              </a:rPr>
              <a:t>  &gt; I'd be happy to help you with your order! 😊</a:t>
            </a:r>
          </a:p>
          <a:p>
            <a:pPr>
              <a:lnSpc>
                <a:spcPts val="1900"/>
              </a:lnSpc>
              <a:buNone/>
            </a:pPr>
            <a:r>
              <a:rPr lang="en-US" sz="1400" dirty="0">
                <a:solidFill>
                  <a:srgbClr val="CE9178"/>
                </a:solidFill>
                <a:latin typeface="Consolas"/>
              </a:rPr>
              <a:t>  ```json</a:t>
            </a:r>
          </a:p>
          <a:p>
            <a:pPr>
              <a:lnSpc>
                <a:spcPts val="1900"/>
              </a:lnSpc>
              <a:buNone/>
            </a:pPr>
            <a:r>
              <a:rPr lang="en-US" sz="1400" dirty="0">
                <a:solidFill>
                  <a:srgbClr val="CE9178"/>
                </a:solidFill>
                <a:latin typeface="Consolas"/>
              </a:rPr>
              <a:t>  {</a:t>
            </a:r>
          </a:p>
          <a:p>
            <a:pPr>
              <a:lnSpc>
                <a:spcPts val="1900"/>
              </a:lnSpc>
              <a:buNone/>
            </a:pPr>
            <a:r>
              <a:rPr lang="en-US" sz="1400" dirty="0">
                <a:solidFill>
                  <a:srgbClr val="CE9178"/>
                </a:solidFill>
                <a:latin typeface="Consolas"/>
              </a:rPr>
              <a:t>    "order": {</a:t>
            </a:r>
          </a:p>
          <a:p>
            <a:pPr>
              <a:lnSpc>
                <a:spcPts val="1900"/>
              </a:lnSpc>
              <a:buNone/>
            </a:pPr>
            <a:r>
              <a:rPr lang="en-US" sz="1400" dirty="0">
                <a:solidFill>
                  <a:srgbClr val="CE9178"/>
                </a:solidFill>
                <a:latin typeface="Consolas"/>
              </a:rPr>
              <a:t>      "payment": "{\"type\":\"card\",\"cardNumber\":\"1234-5678",</a:t>
            </a:r>
          </a:p>
          <a:p>
            <a:pPr>
              <a:lnSpc>
                <a:spcPts val="1900"/>
              </a:lnSpc>
              <a:buNone/>
            </a:pPr>
            <a:r>
              <a:rPr lang="en-US" sz="1400" dirty="0">
                <a:solidFill>
                  <a:srgbClr val="CE9178"/>
                </a:solidFill>
                <a:latin typeface="Consolas"/>
              </a:rPr>
              <a:t>      "product": {</a:t>
            </a:r>
          </a:p>
          <a:p>
            <a:pPr>
              <a:lnSpc>
                <a:spcPts val="1900"/>
              </a:lnSpc>
              <a:buNone/>
            </a:pPr>
            <a:r>
              <a:rPr lang="en-US" sz="1400" dirty="0">
                <a:solidFill>
                  <a:srgbClr val="CE9178"/>
                </a:solidFill>
                <a:latin typeface="Consolas"/>
              </a:rPr>
              <a:t>        name: "Laptop",</a:t>
            </a:r>
          </a:p>
          <a:p>
            <a:pPr>
              <a:lnSpc>
                <a:spcPts val="1900"/>
              </a:lnSpc>
              <a:buNone/>
            </a:pPr>
            <a:r>
              <a:rPr lang="en-US" sz="1400" dirty="0">
                <a:solidFill>
                  <a:srgbClr val="CE9178"/>
                </a:solidFill>
                <a:latin typeface="Consolas"/>
              </a:rPr>
              <a:t>        price: 1300,</a:t>
            </a:r>
          </a:p>
          <a:p>
            <a:pPr>
              <a:lnSpc>
                <a:spcPts val="1900"/>
              </a:lnSpc>
              <a:buNone/>
            </a:pPr>
            <a:r>
              <a:rPr lang="en-US" sz="1400" dirty="0">
                <a:solidFill>
                  <a:srgbClr val="CE9178"/>
                </a:solidFill>
                <a:latin typeface="Consolas"/>
              </a:rPr>
              <a:t>        quantity: 2,</a:t>
            </a:r>
          </a:p>
          <a:p>
            <a:pPr>
              <a:lnSpc>
                <a:spcPts val="1900"/>
              </a:lnSpc>
              <a:buNone/>
            </a:pPr>
            <a:r>
              <a:rPr lang="en-US" sz="1400" dirty="0">
                <a:solidFill>
                  <a:srgbClr val="CE9178"/>
                </a:solidFill>
                <a:latin typeface="Consolas"/>
              </a:rPr>
              <a:t>      },</a:t>
            </a:r>
          </a:p>
          <a:p>
            <a:pPr>
              <a:lnSpc>
                <a:spcPts val="1900"/>
              </a:lnSpc>
              <a:buNone/>
            </a:pPr>
            <a:r>
              <a:rPr lang="en-US" sz="1400" dirty="0">
                <a:solidFill>
                  <a:srgbClr val="CE9178"/>
                </a:solidFill>
                <a:latin typeface="Consolas"/>
              </a:rPr>
              <a:t>      "customer": {</a:t>
            </a:r>
          </a:p>
          <a:p>
            <a:pPr>
              <a:lnSpc>
                <a:spcPts val="1900"/>
              </a:lnSpc>
              <a:buNone/>
            </a:pPr>
            <a:r>
              <a:rPr lang="en-US" sz="1400" dirty="0">
                <a:solidFill>
                  <a:srgbClr val="CE9178"/>
                </a:solidFill>
                <a:latin typeface="Consolas"/>
              </a:rPr>
              <a:t>        "name": "John Doe",</a:t>
            </a:r>
          </a:p>
          <a:p>
            <a:pPr>
              <a:lnSpc>
                <a:spcPts val="1900"/>
              </a:lnSpc>
              <a:buNone/>
            </a:pPr>
            <a:r>
              <a:rPr lang="en-US" sz="1400" dirty="0">
                <a:solidFill>
                  <a:srgbClr val="CE9178"/>
                </a:solidFill>
                <a:latin typeface="Consolas"/>
              </a:rPr>
              <a:t>        "email": "john@example.com",</a:t>
            </a:r>
          </a:p>
          <a:p>
            <a:pPr>
              <a:lnSpc>
                <a:spcPts val="1900"/>
              </a:lnSpc>
              <a:buNone/>
            </a:pPr>
            <a:r>
              <a:rPr lang="en-US" sz="1400" dirty="0">
                <a:solidFill>
                  <a:srgbClr val="CE9178"/>
                </a:solidFill>
                <a:latin typeface="Consolas"/>
              </a:rPr>
              <a:t>        vip: tru</a:t>
            </a:r>
          </a:p>
          <a:p>
            <a:pPr>
              <a:lnSpc>
                <a:spcPts val="1900"/>
              </a:lnSpc>
              <a:buNone/>
            </a:pPr>
            <a:r>
              <a:rPr lang="en-US" sz="1400" dirty="0">
                <a:solidFill>
                  <a:srgbClr val="CE9178"/>
                </a:solidFill>
                <a:latin typeface="Consolas"/>
              </a:rPr>
              <a:t>  ```;</a:t>
            </a:r>
          </a:p>
        </p:txBody>
      </p:sp>
    </p:spTree>
    <p:extLst>
      <p:ext uri="{BB962C8B-B14F-4D97-AF65-F5344CB8AC3E}">
        <p14:creationId xmlns:p14="http://schemas.microsoft.com/office/powerpoint/2010/main" val="2445534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B47E571-584F-4415-A883-6BEEE3D26E03}"/>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FF6B6B"/>
                </a:solidFill>
                <a:latin typeface="Segoe UI Semibold"/>
                <a:cs typeface="Segoe UI Semibold"/>
              </a:rPr>
              <a:t>Seven Problems at Once</a:t>
            </a:r>
            <a:endParaRPr lang="ko-KR" altLang="en-US" sz="3200" b="1">
              <a:solidFill>
                <a:srgbClr val="FF6B6B"/>
              </a:solidFill>
              <a:latin typeface="Segoe UI Semibold"/>
              <a:cs typeface="Segoe UI Semibold"/>
            </a:endParaRPr>
          </a:p>
        </p:txBody>
      </p:sp>
      <p:sp>
        <p:nvSpPr>
          <p:cNvPr id="3" name="직사각형 2">
            <a:extLst>
              <a:ext uri="{FF2B5EF4-FFF2-40B4-BE49-F238E27FC236}">
                <a16:creationId xmlns:a16="http://schemas.microsoft.com/office/drawing/2014/main" id="{BBD61ECA-DCE8-4747-BF7A-2C61E12D8CD7}"/>
              </a:ext>
            </a:extLst>
          </p:cNvPr>
          <p:cNvSpPr/>
          <p:nvPr/>
        </p:nvSpPr>
        <p:spPr>
          <a:xfrm>
            <a:off x="762000" y="1016000"/>
            <a:ext cx="1270000" cy="38100"/>
          </a:xfrm>
          <a:prstGeom prst="rect">
            <a:avLst/>
          </a:prstGeom>
          <a:solidFill>
            <a:srgbClr val="FF6B6B"/>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타원 3">
            <a:extLst>
              <a:ext uri="{FF2B5EF4-FFF2-40B4-BE49-F238E27FC236}">
                <a16:creationId xmlns:a16="http://schemas.microsoft.com/office/drawing/2014/main" id="{A4316D83-2A53-4E17-842B-26F916077ADF}"/>
              </a:ext>
            </a:extLst>
          </p:cNvPr>
          <p:cNvSpPr/>
          <p:nvPr/>
        </p:nvSpPr>
        <p:spPr>
          <a:xfrm>
            <a:off x="1016000" y="1397000"/>
            <a:ext cx="609600" cy="609600"/>
          </a:xfrm>
          <a:prstGeom prst="ellipse">
            <a:avLst/>
          </a:prstGeom>
          <a:solidFill>
            <a:srgbClr val="1A2733"/>
          </a:solidFill>
          <a:ln w="19050" cap="flat" cmpd="sng" algn="ctr">
            <a:solidFill>
              <a:srgbClr val="FFE66D"/>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wrap="none" rtlCol="0" anchor="ctr" anchorCtr="0">
            <a:noAutofit/>
          </a:bodyPr>
          <a:lstStyle/>
          <a:p>
            <a:pPr algn="l"/>
            <a:r>
              <a:rPr lang="en-US" altLang="ko-KR" sz="1600" b="1">
                <a:solidFill>
                  <a:srgbClr val="FFE66D"/>
                </a:solidFill>
              </a:rPr>
              <a:t>1</a:t>
            </a:r>
            <a:endParaRPr lang="ko-KR" altLang="en-US" sz="1600" b="1">
              <a:solidFill>
                <a:srgbClr val="FFE66D"/>
              </a:solidFill>
            </a:endParaRPr>
          </a:p>
        </p:txBody>
      </p:sp>
      <p:sp>
        <p:nvSpPr>
          <p:cNvPr id="5" name="TextBox 4">
            <a:extLst>
              <a:ext uri="{FF2B5EF4-FFF2-40B4-BE49-F238E27FC236}">
                <a16:creationId xmlns:a16="http://schemas.microsoft.com/office/drawing/2014/main" id="{8388BDDD-D834-46CD-A25A-18C86B03C84C}"/>
              </a:ext>
            </a:extLst>
          </p:cNvPr>
          <p:cNvSpPr txBox="1"/>
          <p:nvPr/>
        </p:nvSpPr>
        <p:spPr>
          <a:xfrm>
            <a:off x="1651000" y="1460500"/>
            <a:ext cx="9525000" cy="571500"/>
          </a:xfrm>
          <a:prstGeom prst="rect">
            <a:avLst/>
          </a:prstGeom>
          <a:noFill/>
        </p:spPr>
        <p:txBody>
          <a:bodyPr vertOverflow="overflow" vert="horz" wrap="square" rtlCol="0" anchor="t">
            <a:spAutoFit/>
          </a:bodyPr>
          <a:lstStyle/>
          <a:p>
            <a:pPr algn="l"/>
            <a:r>
              <a:rPr lang="en-US" altLang="ko-KR" sz="2000">
                <a:solidFill>
                  <a:srgbClr val="D0D0D0"/>
                </a:solidFill>
                <a:latin typeface="Segoe UI"/>
                <a:cs typeface="Segoe UI"/>
              </a:rPr>
              <a:t>Markdown code block wrapping</a:t>
            </a:r>
            <a:endParaRPr lang="ko-KR" altLang="en-US" sz="2000">
              <a:solidFill>
                <a:srgbClr val="D0D0D0"/>
              </a:solidFill>
              <a:latin typeface="Segoe UI"/>
              <a:cs typeface="Segoe UI"/>
            </a:endParaRPr>
          </a:p>
        </p:txBody>
      </p:sp>
      <p:sp>
        <p:nvSpPr>
          <p:cNvPr id="6" name="타원 5">
            <a:extLst>
              <a:ext uri="{FF2B5EF4-FFF2-40B4-BE49-F238E27FC236}">
                <a16:creationId xmlns:a16="http://schemas.microsoft.com/office/drawing/2014/main" id="{D62E7FB6-0E13-4D77-A1D2-D17BD2F61EBF}"/>
              </a:ext>
            </a:extLst>
          </p:cNvPr>
          <p:cNvSpPr/>
          <p:nvPr/>
        </p:nvSpPr>
        <p:spPr>
          <a:xfrm>
            <a:off x="1016000" y="2413000"/>
            <a:ext cx="609600" cy="609600"/>
          </a:xfrm>
          <a:prstGeom prst="ellipse">
            <a:avLst/>
          </a:prstGeom>
          <a:solidFill>
            <a:srgbClr val="1A2733"/>
          </a:solidFill>
          <a:ln w="19050" cap="flat" cmpd="sng" algn="ctr">
            <a:solidFill>
              <a:srgbClr val="FFE66D"/>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wrap="none" rtlCol="0" anchor="ctr" anchorCtr="0">
            <a:noAutofit/>
          </a:bodyPr>
          <a:lstStyle/>
          <a:p>
            <a:pPr algn="l"/>
            <a:r>
              <a:rPr lang="en-US" altLang="ko-KR" sz="1600" b="1">
                <a:solidFill>
                  <a:srgbClr val="FFE66D"/>
                </a:solidFill>
              </a:rPr>
              <a:t>2</a:t>
            </a:r>
            <a:endParaRPr lang="ko-KR" altLang="en-US" sz="1600" b="1">
              <a:solidFill>
                <a:srgbClr val="FFE66D"/>
              </a:solidFill>
            </a:endParaRPr>
          </a:p>
        </p:txBody>
      </p:sp>
      <p:sp>
        <p:nvSpPr>
          <p:cNvPr id="7" name="TextBox 6">
            <a:extLst>
              <a:ext uri="{FF2B5EF4-FFF2-40B4-BE49-F238E27FC236}">
                <a16:creationId xmlns:a16="http://schemas.microsoft.com/office/drawing/2014/main" id="{60ED01D3-1EBD-4C09-93CB-BE364026DA90}"/>
              </a:ext>
            </a:extLst>
          </p:cNvPr>
          <p:cNvSpPr txBox="1"/>
          <p:nvPr/>
        </p:nvSpPr>
        <p:spPr>
          <a:xfrm>
            <a:off x="1651000" y="2476500"/>
            <a:ext cx="9525000" cy="571500"/>
          </a:xfrm>
          <a:prstGeom prst="rect">
            <a:avLst/>
          </a:prstGeom>
          <a:noFill/>
        </p:spPr>
        <p:txBody>
          <a:bodyPr vertOverflow="overflow" vert="horz" wrap="square" rtlCol="0" anchor="t">
            <a:spAutoFit/>
          </a:bodyPr>
          <a:lstStyle/>
          <a:p>
            <a:pPr algn="l"/>
            <a:r>
              <a:rPr lang="en-US" altLang="ko-KR" sz="2000">
                <a:solidFill>
                  <a:srgbClr val="D0D0D0"/>
                </a:solidFill>
                <a:latin typeface="Segoe UI"/>
                <a:cs typeface="Segoe UI"/>
              </a:rPr>
              <a:t>Explanation prefix before JSON</a:t>
            </a:r>
            <a:endParaRPr lang="ko-KR" altLang="en-US" sz="2000">
              <a:solidFill>
                <a:srgbClr val="D0D0D0"/>
              </a:solidFill>
              <a:latin typeface="Segoe UI"/>
              <a:cs typeface="Segoe UI"/>
            </a:endParaRPr>
          </a:p>
        </p:txBody>
      </p:sp>
      <p:sp>
        <p:nvSpPr>
          <p:cNvPr id="8" name="타원 7">
            <a:extLst>
              <a:ext uri="{FF2B5EF4-FFF2-40B4-BE49-F238E27FC236}">
                <a16:creationId xmlns:a16="http://schemas.microsoft.com/office/drawing/2014/main" id="{EE26F5F0-CD91-4310-A97F-FE4760AED5F6}"/>
              </a:ext>
            </a:extLst>
          </p:cNvPr>
          <p:cNvSpPr/>
          <p:nvPr/>
        </p:nvSpPr>
        <p:spPr>
          <a:xfrm>
            <a:off x="1016000" y="3429000"/>
            <a:ext cx="609600" cy="609600"/>
          </a:xfrm>
          <a:prstGeom prst="ellipse">
            <a:avLst/>
          </a:prstGeom>
          <a:solidFill>
            <a:srgbClr val="1A2733"/>
          </a:solidFill>
          <a:ln w="19050" cap="flat" cmpd="sng" algn="ctr">
            <a:solidFill>
              <a:srgbClr val="FFE66D"/>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wrap="none" rtlCol="0" anchor="ctr" anchorCtr="0">
            <a:noAutofit/>
          </a:bodyPr>
          <a:lstStyle/>
          <a:p>
            <a:pPr algn="l"/>
            <a:r>
              <a:rPr lang="en-US" altLang="ko-KR" sz="1600" b="1">
                <a:solidFill>
                  <a:srgbClr val="FFE66D"/>
                </a:solidFill>
              </a:rPr>
              <a:t>3</a:t>
            </a:r>
            <a:endParaRPr lang="ko-KR" altLang="en-US" sz="1600" b="1">
              <a:solidFill>
                <a:srgbClr val="FFE66D"/>
              </a:solidFill>
            </a:endParaRPr>
          </a:p>
        </p:txBody>
      </p:sp>
      <p:sp>
        <p:nvSpPr>
          <p:cNvPr id="9" name="TextBox 8">
            <a:extLst>
              <a:ext uri="{FF2B5EF4-FFF2-40B4-BE49-F238E27FC236}">
                <a16:creationId xmlns:a16="http://schemas.microsoft.com/office/drawing/2014/main" id="{9FFABFE1-94D4-4359-A9B7-D79A48373922}"/>
              </a:ext>
            </a:extLst>
          </p:cNvPr>
          <p:cNvSpPr txBox="1"/>
          <p:nvPr/>
        </p:nvSpPr>
        <p:spPr>
          <a:xfrm>
            <a:off x="1651000" y="3492500"/>
            <a:ext cx="9525000" cy="571500"/>
          </a:xfrm>
          <a:prstGeom prst="rect">
            <a:avLst/>
          </a:prstGeom>
          <a:noFill/>
        </p:spPr>
        <p:txBody>
          <a:bodyPr vertOverflow="overflow" vert="horz" wrap="square" rtlCol="0" anchor="t">
            <a:spAutoFit/>
          </a:bodyPr>
          <a:lstStyle/>
          <a:p>
            <a:pPr algn="l"/>
            <a:r>
              <a:rPr lang="en-US" altLang="ko-KR" sz="2000">
                <a:solidFill>
                  <a:srgbClr val="D0D0D0"/>
                </a:solidFill>
                <a:latin typeface="Segoe UI"/>
                <a:cs typeface="Segoe UI"/>
              </a:rPr>
              <a:t>Unquoted keys</a:t>
            </a:r>
            <a:endParaRPr lang="ko-KR" altLang="en-US" sz="2000">
              <a:solidFill>
                <a:srgbClr val="D0D0D0"/>
              </a:solidFill>
              <a:latin typeface="Segoe UI"/>
              <a:cs typeface="Segoe UI"/>
            </a:endParaRPr>
          </a:p>
        </p:txBody>
      </p:sp>
      <p:sp>
        <p:nvSpPr>
          <p:cNvPr id="10" name="타원 9">
            <a:extLst>
              <a:ext uri="{FF2B5EF4-FFF2-40B4-BE49-F238E27FC236}">
                <a16:creationId xmlns:a16="http://schemas.microsoft.com/office/drawing/2014/main" id="{2C9EAF96-F17E-424F-893F-F086F047656A}"/>
              </a:ext>
            </a:extLst>
          </p:cNvPr>
          <p:cNvSpPr/>
          <p:nvPr/>
        </p:nvSpPr>
        <p:spPr>
          <a:xfrm>
            <a:off x="1016000" y="4445000"/>
            <a:ext cx="609600" cy="609600"/>
          </a:xfrm>
          <a:prstGeom prst="ellipse">
            <a:avLst/>
          </a:prstGeom>
          <a:solidFill>
            <a:srgbClr val="1A2733"/>
          </a:solidFill>
          <a:ln w="19050" cap="flat" cmpd="sng" algn="ctr">
            <a:solidFill>
              <a:srgbClr val="FFE66D"/>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wrap="none" rtlCol="0" anchor="ctr" anchorCtr="0">
            <a:noAutofit/>
          </a:bodyPr>
          <a:lstStyle/>
          <a:p>
            <a:pPr algn="l"/>
            <a:r>
              <a:rPr lang="en-US" altLang="ko-KR" sz="1600" b="1">
                <a:solidFill>
                  <a:srgbClr val="FFE66D"/>
                </a:solidFill>
              </a:rPr>
              <a:t>4</a:t>
            </a:r>
            <a:endParaRPr lang="ko-KR" altLang="en-US" sz="1600" b="1">
              <a:solidFill>
                <a:srgbClr val="FFE66D"/>
              </a:solidFill>
            </a:endParaRPr>
          </a:p>
        </p:txBody>
      </p:sp>
      <p:sp>
        <p:nvSpPr>
          <p:cNvPr id="11" name="TextBox 10">
            <a:extLst>
              <a:ext uri="{FF2B5EF4-FFF2-40B4-BE49-F238E27FC236}">
                <a16:creationId xmlns:a16="http://schemas.microsoft.com/office/drawing/2014/main" id="{D5C24FFF-309D-4EF2-8632-E49CBF67E0E8}"/>
              </a:ext>
            </a:extLst>
          </p:cNvPr>
          <p:cNvSpPr txBox="1"/>
          <p:nvPr/>
        </p:nvSpPr>
        <p:spPr>
          <a:xfrm>
            <a:off x="1651000" y="4508500"/>
            <a:ext cx="9525000" cy="571500"/>
          </a:xfrm>
          <a:prstGeom prst="rect">
            <a:avLst/>
          </a:prstGeom>
          <a:noFill/>
        </p:spPr>
        <p:txBody>
          <a:bodyPr vertOverflow="overflow" vert="horz" wrap="square" rtlCol="0" anchor="t">
            <a:spAutoFit/>
          </a:bodyPr>
          <a:lstStyle/>
          <a:p>
            <a:pPr algn="l"/>
            <a:r>
              <a:rPr lang="en-US" altLang="ko-KR" sz="2000">
                <a:solidFill>
                  <a:srgbClr val="D0D0D0"/>
                </a:solidFill>
                <a:latin typeface="Segoe UI"/>
                <a:cs typeface="Segoe UI"/>
              </a:rPr>
              <a:t>Trailing commas</a:t>
            </a:r>
            <a:endParaRPr lang="ko-KR" altLang="en-US" sz="2000">
              <a:solidFill>
                <a:srgbClr val="D0D0D0"/>
              </a:solidFill>
              <a:latin typeface="Segoe UI"/>
              <a:cs typeface="Segoe UI"/>
            </a:endParaRPr>
          </a:p>
        </p:txBody>
      </p:sp>
    </p:spTree>
    <p:extLst>
      <p:ext uri="{BB962C8B-B14F-4D97-AF65-F5344CB8AC3E}">
        <p14:creationId xmlns:p14="http://schemas.microsoft.com/office/powerpoint/2010/main" val="12518116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B47E571-584F-4415-A883-6BEEE3D26E03}"/>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FF6B6B"/>
                </a:solidFill>
                <a:latin typeface="Segoe UI Semibold"/>
                <a:cs typeface="Segoe UI Semibold"/>
              </a:rPr>
              <a:t>Seven Problems at Once (cont.)</a:t>
            </a:r>
            <a:endParaRPr lang="ko-KR" altLang="en-US" sz="3200" b="1">
              <a:solidFill>
                <a:srgbClr val="FF6B6B"/>
              </a:solidFill>
              <a:latin typeface="Segoe UI Semibold"/>
              <a:cs typeface="Segoe UI Semibold"/>
            </a:endParaRPr>
          </a:p>
        </p:txBody>
      </p:sp>
      <p:sp>
        <p:nvSpPr>
          <p:cNvPr id="3" name="직사각형 2">
            <a:extLst>
              <a:ext uri="{FF2B5EF4-FFF2-40B4-BE49-F238E27FC236}">
                <a16:creationId xmlns:a16="http://schemas.microsoft.com/office/drawing/2014/main" id="{BBD61ECA-DCE8-4747-BF7A-2C61E12D8CD7}"/>
              </a:ext>
            </a:extLst>
          </p:cNvPr>
          <p:cNvSpPr/>
          <p:nvPr/>
        </p:nvSpPr>
        <p:spPr>
          <a:xfrm>
            <a:off x="762000" y="1016000"/>
            <a:ext cx="1270000" cy="38100"/>
          </a:xfrm>
          <a:prstGeom prst="rect">
            <a:avLst/>
          </a:prstGeom>
          <a:solidFill>
            <a:srgbClr val="FF6B6B"/>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12" name="타원 11">
            <a:extLst>
              <a:ext uri="{FF2B5EF4-FFF2-40B4-BE49-F238E27FC236}">
                <a16:creationId xmlns:a16="http://schemas.microsoft.com/office/drawing/2014/main" id="{9B515AB9-9894-4068-A01B-EB9F3038CEB3}"/>
              </a:ext>
            </a:extLst>
          </p:cNvPr>
          <p:cNvSpPr/>
          <p:nvPr/>
        </p:nvSpPr>
        <p:spPr>
          <a:xfrm>
            <a:off x="1016000" y="1524000"/>
            <a:ext cx="609600" cy="609600"/>
          </a:xfrm>
          <a:prstGeom prst="ellipse">
            <a:avLst/>
          </a:prstGeom>
          <a:solidFill>
            <a:srgbClr val="1A2733"/>
          </a:solidFill>
          <a:ln w="19050" cap="flat" cmpd="sng" algn="ctr">
            <a:solidFill>
              <a:srgbClr val="FFE66D"/>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wrap="none" rtlCol="0" anchor="ctr" anchorCtr="0">
            <a:noAutofit/>
          </a:bodyPr>
          <a:lstStyle/>
          <a:p>
            <a:pPr algn="l"/>
            <a:r>
              <a:rPr lang="en-US" altLang="ko-KR" sz="1600" b="1">
                <a:solidFill>
                  <a:srgbClr val="FFE66D"/>
                </a:solidFill>
              </a:rPr>
              <a:t>5</a:t>
            </a:r>
            <a:endParaRPr lang="ko-KR" altLang="en-US" sz="1600" b="1">
              <a:solidFill>
                <a:srgbClr val="FFE66D"/>
              </a:solidFill>
            </a:endParaRPr>
          </a:p>
        </p:txBody>
      </p:sp>
      <p:sp>
        <p:nvSpPr>
          <p:cNvPr id="13" name="TextBox 12">
            <a:extLst>
              <a:ext uri="{FF2B5EF4-FFF2-40B4-BE49-F238E27FC236}">
                <a16:creationId xmlns:a16="http://schemas.microsoft.com/office/drawing/2014/main" id="{7A5A50F8-8EF3-4A37-BC47-79BD4F3D372B}"/>
              </a:ext>
            </a:extLst>
          </p:cNvPr>
          <p:cNvSpPr txBox="1"/>
          <p:nvPr/>
        </p:nvSpPr>
        <p:spPr>
          <a:xfrm>
            <a:off x="1651000" y="1587500"/>
            <a:ext cx="9525000" cy="635000"/>
          </a:xfrm>
          <a:prstGeom prst="rect">
            <a:avLst/>
          </a:prstGeom>
          <a:noFill/>
        </p:spPr>
        <p:txBody>
          <a:bodyPr vertOverflow="overflow" vert="horz" wrap="square" rtlCol="0" anchor="t">
            <a:spAutoFit/>
          </a:bodyPr>
          <a:lstStyle/>
          <a:p>
            <a:pPr algn="l"/>
            <a:r>
              <a:rPr lang="en-US" altLang="ko-KR" sz="2000">
                <a:solidFill>
                  <a:srgbClr val="D0D0D0"/>
                </a:solidFill>
                <a:latin typeface="Segoe UI"/>
                <a:cs typeface="Segoe UI"/>
              </a:rPr>
              <a:t>"tru" instead of true (incomplete keyword)</a:t>
            </a:r>
            <a:endParaRPr lang="ko-KR" altLang="en-US" sz="2000">
              <a:solidFill>
                <a:srgbClr val="D0D0D0"/>
              </a:solidFill>
              <a:latin typeface="Segoe UI"/>
              <a:cs typeface="Segoe UI"/>
            </a:endParaRPr>
          </a:p>
        </p:txBody>
      </p:sp>
      <p:sp>
        <p:nvSpPr>
          <p:cNvPr id="14" name="타원 13">
            <a:extLst>
              <a:ext uri="{FF2B5EF4-FFF2-40B4-BE49-F238E27FC236}">
                <a16:creationId xmlns:a16="http://schemas.microsoft.com/office/drawing/2014/main" id="{49B9C41C-8325-4921-89AE-61C2F2BA8CA4}"/>
              </a:ext>
            </a:extLst>
          </p:cNvPr>
          <p:cNvSpPr/>
          <p:nvPr/>
        </p:nvSpPr>
        <p:spPr>
          <a:xfrm>
            <a:off x="1016000" y="2667000"/>
            <a:ext cx="609600" cy="609600"/>
          </a:xfrm>
          <a:prstGeom prst="ellipse">
            <a:avLst/>
          </a:prstGeom>
          <a:solidFill>
            <a:srgbClr val="1A2733"/>
          </a:solidFill>
          <a:ln w="19050" cap="flat" cmpd="sng" algn="ctr">
            <a:solidFill>
              <a:srgbClr val="FFE66D"/>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wrap="none" rtlCol="0" anchor="ctr" anchorCtr="0">
            <a:noAutofit/>
          </a:bodyPr>
          <a:lstStyle/>
          <a:p>
            <a:pPr algn="l"/>
            <a:r>
              <a:rPr lang="en-US" altLang="ko-KR" sz="1600" b="1">
                <a:solidFill>
                  <a:srgbClr val="FFE66D"/>
                </a:solidFill>
              </a:rPr>
              <a:t>6</a:t>
            </a:r>
            <a:endParaRPr lang="ko-KR" altLang="en-US" sz="1600" b="1">
              <a:solidFill>
                <a:srgbClr val="FFE66D"/>
              </a:solidFill>
            </a:endParaRPr>
          </a:p>
        </p:txBody>
      </p:sp>
      <p:sp>
        <p:nvSpPr>
          <p:cNvPr id="15" name="TextBox 14">
            <a:extLst>
              <a:ext uri="{FF2B5EF4-FFF2-40B4-BE49-F238E27FC236}">
                <a16:creationId xmlns:a16="http://schemas.microsoft.com/office/drawing/2014/main" id="{4D0D798E-C360-44F2-B247-28AF0BE8774A}"/>
              </a:ext>
            </a:extLst>
          </p:cNvPr>
          <p:cNvSpPr txBox="1"/>
          <p:nvPr/>
        </p:nvSpPr>
        <p:spPr>
          <a:xfrm>
            <a:off x="1651000" y="2730500"/>
            <a:ext cx="9525000" cy="635000"/>
          </a:xfrm>
          <a:prstGeom prst="rect">
            <a:avLst/>
          </a:prstGeom>
          <a:noFill/>
        </p:spPr>
        <p:txBody>
          <a:bodyPr vertOverflow="overflow" vert="horz" wrap="square" rtlCol="0" anchor="t">
            <a:spAutoFit/>
          </a:bodyPr>
          <a:lstStyle/>
          <a:p>
            <a:pPr algn="l"/>
            <a:r>
              <a:rPr lang="en-US" altLang="ko-KR" sz="2000">
                <a:solidFill>
                  <a:srgbClr val="D0D0D0"/>
                </a:solidFill>
                <a:latin typeface="Segoe UI"/>
                <a:cs typeface="Segoe UI"/>
              </a:rPr>
              <a:t>Unclosed brackets</a:t>
            </a:r>
            <a:endParaRPr lang="ko-KR" altLang="en-US" sz="2000">
              <a:solidFill>
                <a:srgbClr val="D0D0D0"/>
              </a:solidFill>
              <a:latin typeface="Segoe UI"/>
              <a:cs typeface="Segoe UI"/>
            </a:endParaRPr>
          </a:p>
        </p:txBody>
      </p:sp>
      <p:sp>
        <p:nvSpPr>
          <p:cNvPr id="16" name="타원 15">
            <a:extLst>
              <a:ext uri="{FF2B5EF4-FFF2-40B4-BE49-F238E27FC236}">
                <a16:creationId xmlns:a16="http://schemas.microsoft.com/office/drawing/2014/main" id="{6DE5D966-53A5-45BD-A64B-51DA31B6AC3D}"/>
              </a:ext>
            </a:extLst>
          </p:cNvPr>
          <p:cNvSpPr/>
          <p:nvPr/>
        </p:nvSpPr>
        <p:spPr>
          <a:xfrm>
            <a:off x="1016000" y="3810000"/>
            <a:ext cx="609600" cy="609600"/>
          </a:xfrm>
          <a:prstGeom prst="ellipse">
            <a:avLst/>
          </a:prstGeom>
          <a:solidFill>
            <a:srgbClr val="FF6B6B"/>
          </a:solidFill>
          <a:ln w="19050" cap="flat" cmpd="sng" algn="ctr">
            <a:solidFill>
              <a:srgbClr val="FF6B6B"/>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wrap="none" rtlCol="0" anchor="ctr" anchorCtr="0">
            <a:noAutofit/>
          </a:bodyPr>
          <a:lstStyle/>
          <a:p>
            <a:pPr algn="l"/>
            <a:r>
              <a:rPr lang="en-US" altLang="ko-KR" sz="1600" b="1">
                <a:solidFill>
                  <a:srgbClr val="0F1923"/>
                </a:solidFill>
              </a:rPr>
              <a:t>7</a:t>
            </a:r>
            <a:endParaRPr lang="ko-KR" altLang="en-US" sz="1600" b="1">
              <a:solidFill>
                <a:srgbClr val="0F1923"/>
              </a:solidFill>
            </a:endParaRPr>
          </a:p>
        </p:txBody>
      </p:sp>
      <p:sp>
        <p:nvSpPr>
          <p:cNvPr id="17" name="TextBox 16">
            <a:extLst>
              <a:ext uri="{FF2B5EF4-FFF2-40B4-BE49-F238E27FC236}">
                <a16:creationId xmlns:a16="http://schemas.microsoft.com/office/drawing/2014/main" id="{48E15FD1-C710-4A3C-B324-ECF1FD1519F3}"/>
              </a:ext>
            </a:extLst>
          </p:cNvPr>
          <p:cNvSpPr txBox="1"/>
          <p:nvPr/>
        </p:nvSpPr>
        <p:spPr>
          <a:xfrm>
            <a:off x="1651000" y="3873500"/>
            <a:ext cx="9525000" cy="635000"/>
          </a:xfrm>
          <a:prstGeom prst="rect">
            <a:avLst/>
          </a:prstGeom>
          <a:noFill/>
        </p:spPr>
        <p:txBody>
          <a:bodyPr vertOverflow="overflow" vert="horz" wrap="square" rtlCol="0" anchor="t">
            <a:spAutoFit/>
          </a:bodyPr>
          <a:lstStyle/>
          <a:p>
            <a:pPr algn="l"/>
            <a:r>
              <a:rPr lang="en-US" altLang="ko-KR" sz="2000" b="1">
                <a:solidFill>
                  <a:srgbClr val="FF6B6B"/>
                </a:solidFill>
                <a:latin typeface="Segoe UI"/>
                <a:cs typeface="Segoe UI"/>
              </a:rPr>
              <a:t>Double JSON.stringify on anyOf/payment field</a:t>
            </a:r>
            <a:endParaRPr lang="ko-KR" altLang="en-US" sz="2000" b="1">
              <a:solidFill>
                <a:srgbClr val="FF6B6B"/>
              </a:solidFill>
              <a:latin typeface="Segoe UI"/>
              <a:cs typeface="Segoe UI"/>
            </a:endParaRPr>
          </a:p>
        </p:txBody>
      </p:sp>
      <p:sp>
        <p:nvSpPr>
          <p:cNvPr id="18" name="TextBox 17">
            <a:extLst>
              <a:ext uri="{FF2B5EF4-FFF2-40B4-BE49-F238E27FC236}">
                <a16:creationId xmlns:a16="http://schemas.microsoft.com/office/drawing/2014/main" id="{C5D8FB69-341A-40FF-94C7-EF62161F340C}"/>
              </a:ext>
            </a:extLst>
          </p:cNvPr>
          <p:cNvSpPr txBox="1"/>
          <p:nvPr/>
        </p:nvSpPr>
        <p:spPr>
          <a:xfrm>
            <a:off x="1016000" y="5080000"/>
            <a:ext cx="10160000" cy="381000"/>
          </a:xfrm>
          <a:prstGeom prst="rect">
            <a:avLst/>
          </a:prstGeom>
          <a:noFill/>
        </p:spPr>
        <p:txBody>
          <a:bodyPr vertOverflow="overflow" vert="horz" wrap="square" rtlCol="0" anchor="t">
            <a:spAutoFit/>
          </a:bodyPr>
          <a:lstStyle/>
          <a:p>
            <a:pPr algn="l"/>
            <a:r>
              <a:rPr lang="en-US" altLang="ko-KR" b="1">
                <a:solidFill>
                  <a:srgbClr val="FF6B6B"/>
                </a:solidFill>
              </a:rPr>
              <a:t>Problem #7 makes success rate 0% — 100% consistent on every anyOf field</a:t>
            </a:r>
            <a:endParaRPr lang="ko-KR" altLang="en-US" b="1">
              <a:solidFill>
                <a:srgbClr val="FF6B6B"/>
              </a:solidFill>
            </a:endParaRPr>
          </a:p>
        </p:txBody>
      </p:sp>
    </p:spTree>
    <p:extLst>
      <p:ext uri="{BB962C8B-B14F-4D97-AF65-F5344CB8AC3E}">
        <p14:creationId xmlns:p14="http://schemas.microsoft.com/office/powerpoint/2010/main" val="13108028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61DA13C-3A5C-413B-AA80-3ADDC704A27E}"/>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FF6B6B"/>
                </a:solidFill>
                <a:latin typeface="Segoe UI Semibold"/>
                <a:cs typeface="Segoe UI Semibold"/>
              </a:rPr>
              <a:t>The Double JSON.stringify Issue</a:t>
            </a:r>
            <a:endParaRPr lang="ko-KR" altLang="en-US" sz="3200" b="1">
              <a:solidFill>
                <a:srgbClr val="FF6B6B"/>
              </a:solidFill>
              <a:latin typeface="Segoe UI Semibold"/>
              <a:cs typeface="Segoe UI Semibold"/>
            </a:endParaRPr>
          </a:p>
        </p:txBody>
      </p:sp>
      <p:sp>
        <p:nvSpPr>
          <p:cNvPr id="3" name="직사각형 2">
            <a:extLst>
              <a:ext uri="{FF2B5EF4-FFF2-40B4-BE49-F238E27FC236}">
                <a16:creationId xmlns:a16="http://schemas.microsoft.com/office/drawing/2014/main" id="{3EB1DFAE-52BD-4A27-954E-9E165AB6BF00}"/>
              </a:ext>
            </a:extLst>
          </p:cNvPr>
          <p:cNvSpPr/>
          <p:nvPr/>
        </p:nvSpPr>
        <p:spPr>
          <a:xfrm>
            <a:off x="762000" y="1016000"/>
            <a:ext cx="1270000" cy="38100"/>
          </a:xfrm>
          <a:prstGeom prst="rect">
            <a:avLst/>
          </a:prstGeom>
          <a:solidFill>
            <a:srgbClr val="FF6B6B"/>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TextBox 3">
            <a:extLst>
              <a:ext uri="{FF2B5EF4-FFF2-40B4-BE49-F238E27FC236}">
                <a16:creationId xmlns:a16="http://schemas.microsoft.com/office/drawing/2014/main" id="{1CC8F962-7D39-4902-AEF3-14FE45A26AC6}"/>
              </a:ext>
            </a:extLst>
          </p:cNvPr>
          <p:cNvSpPr txBox="1"/>
          <p:nvPr/>
        </p:nvSpPr>
        <p:spPr>
          <a:xfrm>
            <a:off x="762000" y="1206500"/>
            <a:ext cx="10668000" cy="381000"/>
          </a:xfrm>
          <a:prstGeom prst="rect">
            <a:avLst/>
          </a:prstGeom>
          <a:noFill/>
        </p:spPr>
        <p:txBody>
          <a:bodyPr vertOverflow="overflow" vert="horz" wrap="square" rtlCol="0" anchor="t">
            <a:spAutoFit/>
          </a:bodyPr>
          <a:lstStyle/>
          <a:p>
            <a:pPr algn="l"/>
            <a:r>
              <a:rPr lang="en-US" altLang="ko-KR" sz="2000" b="1">
                <a:solidFill>
                  <a:srgbClr val="FFE66D"/>
                </a:solidFill>
              </a:rPr>
              <a:t>Triggered by: anyOf / oneOf union types (e.g., IPayment)</a:t>
            </a:r>
            <a:endParaRPr lang="ko-KR" altLang="en-US" sz="2000" b="1">
              <a:solidFill>
                <a:srgbClr val="FFE66D"/>
              </a:solidFill>
            </a:endParaRPr>
          </a:p>
        </p:txBody>
      </p:sp>
      <p:sp>
        <p:nvSpPr>
          <p:cNvPr id="5" name="TextBox 4">
            <a:extLst>
              <a:ext uri="{FF2B5EF4-FFF2-40B4-BE49-F238E27FC236}">
                <a16:creationId xmlns:a16="http://schemas.microsoft.com/office/drawing/2014/main" id="{D568236E-8CD1-4CD0-9F43-5D1B062CCDBC}"/>
              </a:ext>
            </a:extLst>
          </p:cNvPr>
          <p:cNvSpPr txBox="1"/>
          <p:nvPr/>
        </p:nvSpPr>
        <p:spPr>
          <a:xfrm>
            <a:off x="762000" y="1778000"/>
            <a:ext cx="10668000" cy="1651000"/>
          </a:xfrm>
          <a:prstGeom prst="rect">
            <a:avLst/>
          </a:prstGeom>
          <a:noFill/>
        </p:spPr>
        <p:txBody>
          <a:bodyPr vertOverflow="overflow" vert="horz" wrap="square" rtlCol="0" anchor="t">
            <a:spAutoFit/>
          </a:bodyPr>
          <a:lstStyle/>
          <a:p>
            <a:pPr algn="l">
              <a:buNone/>
            </a:pPr>
            <a:r>
              <a:rPr lang="en-US" sz="1400" dirty="0">
                <a:solidFill>
                  <a:srgbClr val="6A9955"/>
                </a:solidFill>
                <a:latin typeface="Consolas"/>
              </a:rPr>
              <a:t>// When the schema uses anyOf (discriminated union),</a:t>
            </a:r>
          </a:p>
          <a:p>
            <a:pPr algn="l">
              <a:buNone/>
            </a:pPr>
            <a:r>
              <a:rPr lang="en-US" sz="1400" dirty="0">
                <a:solidFill>
                  <a:srgbClr val="6A9955"/>
                </a:solidFill>
                <a:latin typeface="Consolas"/>
              </a:rPr>
              <a:t>// LLMs serialize the object to a JSON string inside a JSON string</a:t>
            </a:r>
          </a:p>
          <a:p>
            <a:pPr algn="l">
              <a:buNone/>
            </a:pPr>
            <a:endParaRPr lang="en-US" sz="1400" dirty="0">
              <a:latin typeface="Consolas"/>
            </a:endParaRPr>
          </a:p>
          <a:p>
            <a:pPr algn="l">
              <a:buNone/>
            </a:pPr>
            <a:r>
              <a:rPr lang="en-US" sz="1400" dirty="0">
                <a:solidFill>
                  <a:srgbClr val="6A9955"/>
                </a:solidFill>
                <a:latin typeface="Consolas"/>
              </a:rPr>
              <a:t>// Expected:</a:t>
            </a:r>
          </a:p>
          <a:p>
            <a:pPr algn="l">
              <a:buNone/>
            </a:pPr>
            <a:r>
              <a:rPr lang="en-US" sz="1400" dirty="0">
                <a:solidFill>
                  <a:srgbClr val="D4D4D4"/>
                </a:solidFill>
                <a:latin typeface="Consolas"/>
              </a:rPr>
              <a:t>{ </a:t>
            </a:r>
            <a:r>
              <a:rPr lang="en-US" sz="1400" dirty="0">
                <a:solidFill>
                  <a:srgbClr val="9CDCFE"/>
                </a:solidFill>
                <a:latin typeface="Consolas"/>
              </a:rPr>
              <a:t>"type"</a:t>
            </a:r>
            <a:r>
              <a:rPr lang="en-US" sz="1400" dirty="0">
                <a:solidFill>
                  <a:srgbClr val="D4D4D4"/>
                </a:solidFill>
                <a:latin typeface="Consolas"/>
              </a:rPr>
              <a:t>: </a:t>
            </a:r>
            <a:r>
              <a:rPr lang="en-US" sz="1400" dirty="0">
                <a:solidFill>
                  <a:srgbClr val="CE9178"/>
                </a:solidFill>
                <a:latin typeface="Consolas"/>
              </a:rPr>
              <a:t>"card"</a:t>
            </a:r>
            <a:r>
              <a:rPr lang="en-US" sz="1400" dirty="0">
                <a:solidFill>
                  <a:srgbClr val="D4D4D4"/>
                </a:solidFill>
                <a:latin typeface="Consolas"/>
              </a:rPr>
              <a:t>, </a:t>
            </a:r>
            <a:r>
              <a:rPr lang="en-US" sz="1400" dirty="0">
                <a:solidFill>
                  <a:srgbClr val="9CDCFE"/>
                </a:solidFill>
                <a:latin typeface="Consolas"/>
              </a:rPr>
              <a:t>"cardNumber"</a:t>
            </a:r>
            <a:r>
              <a:rPr lang="en-US" sz="1400" dirty="0">
                <a:solidFill>
                  <a:srgbClr val="D4D4D4"/>
                </a:solidFill>
                <a:latin typeface="Consolas"/>
              </a:rPr>
              <a:t>: </a:t>
            </a:r>
            <a:r>
              <a:rPr lang="en-US" sz="1400" dirty="0">
                <a:solidFill>
                  <a:srgbClr val="CE9178"/>
                </a:solidFill>
                <a:latin typeface="Consolas"/>
              </a:rPr>
              <a:t>"1234"</a:t>
            </a:r>
            <a:r>
              <a:rPr lang="en-US" sz="1400" dirty="0">
                <a:solidFill>
                  <a:srgbClr val="D4D4D4"/>
                </a:solidFill>
                <a:latin typeface="Consolas"/>
              </a:rPr>
              <a:t> }</a:t>
            </a:r>
          </a:p>
          <a:p>
            <a:pPr algn="l">
              <a:buNone/>
            </a:pPr>
            <a:endParaRPr lang="en-US" sz="1400" dirty="0">
              <a:latin typeface="Consolas"/>
            </a:endParaRPr>
          </a:p>
          <a:p>
            <a:pPr algn="l">
              <a:buNone/>
            </a:pPr>
            <a:r>
              <a:rPr lang="en-US" sz="1400" dirty="0">
                <a:solidFill>
                  <a:srgbClr val="FF6B6B"/>
                </a:solidFill>
                <a:latin typeface="Consolas"/>
              </a:rPr>
              <a:t>// Actual (what the LLM returns):</a:t>
            </a:r>
          </a:p>
          <a:p>
            <a:pPr algn="l">
              <a:buNone/>
            </a:pPr>
            <a:r>
              <a:rPr lang="en-US" sz="1400" dirty="0">
                <a:solidFill>
                  <a:srgbClr val="CE9178"/>
                </a:solidFill>
                <a:latin typeface="Consolas"/>
              </a:rPr>
              <a:t>"{\"type\":\"card\",\"cardNumber\":\"1234\"}"</a:t>
            </a:r>
          </a:p>
        </p:txBody>
      </p:sp>
      <p:sp>
        <p:nvSpPr>
          <p:cNvPr id="6" name="사각형: 둥근 모서리 5">
            <a:extLst>
              <a:ext uri="{FF2B5EF4-FFF2-40B4-BE49-F238E27FC236}">
                <a16:creationId xmlns:a16="http://schemas.microsoft.com/office/drawing/2014/main" id="{44F8DD68-FA6B-4B30-930C-D98A6EFD52C3}"/>
              </a:ext>
            </a:extLst>
          </p:cNvPr>
          <p:cNvSpPr/>
          <p:nvPr/>
        </p:nvSpPr>
        <p:spPr>
          <a:xfrm>
            <a:off x="762000" y="3683000"/>
            <a:ext cx="10668000" cy="1016000"/>
          </a:xfrm>
          <a:prstGeom prst="roundRect">
            <a:avLst/>
          </a:prstGeom>
          <a:solidFill>
            <a:srgbClr val="1A2733"/>
          </a:solidFill>
          <a:ln w="25400" cap="flat" cmpd="sng" algn="ctr">
            <a:solidFill>
              <a:srgbClr val="FF6B6B"/>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1900" b="1">
                <a:solidFill>
                  <a:srgbClr val="FF6B6B"/>
                </a:solidFill>
              </a:rPr>
              <a:t>NOT a Qwen-only problem
Anthropic models: same issue with oneOf
Every model family has its union-type blind spot</a:t>
            </a:r>
            <a:endParaRPr lang="ko-KR" altLang="en-US" sz="1900" b="1">
              <a:solidFill>
                <a:srgbClr val="FF6B6B"/>
              </a:solidFill>
            </a:endParaRPr>
          </a:p>
        </p:txBody>
      </p:sp>
      <p:sp>
        <p:nvSpPr>
          <p:cNvPr id="7" name="TextBox 6">
            <a:extLst>
              <a:ext uri="{FF2B5EF4-FFF2-40B4-BE49-F238E27FC236}">
                <a16:creationId xmlns:a16="http://schemas.microsoft.com/office/drawing/2014/main" id="{A7F21ABB-9D81-4C9C-95C2-2096BB9B7851}"/>
              </a:ext>
            </a:extLst>
          </p:cNvPr>
          <p:cNvSpPr txBox="1"/>
          <p:nvPr/>
        </p:nvSpPr>
        <p:spPr>
          <a:xfrm>
            <a:off x="762000" y="5080000"/>
            <a:ext cx="10668000" cy="1524000"/>
          </a:xfrm>
          <a:prstGeom prst="rect">
            <a:avLst/>
          </a:prstGeom>
          <a:noFill/>
        </p:spPr>
        <p:txBody>
          <a:bodyPr vertOverflow="overflow" vert="horz" wrap="square" rtlCol="0" anchor="t">
            <a:normAutofit/>
          </a:bodyPr>
          <a:lstStyle/>
          <a:p>
            <a:pPr algn="l"/>
            <a:r>
              <a:rPr lang="en-US" altLang="ko-KR" sz="1800" b="1">
                <a:solidFill>
                  <a:srgbClr val="00D4AA"/>
                </a:solidFill>
              </a:rPr>
              <a:t>Not Qwen-specific — Claude does the same with oneOf.
Every model family has its union-type blind spot.</a:t>
            </a:r>
          </a:p>
          <a:p>
            <a:pPr algn="l"/>
            <a:r>
              <a:rPr lang="en-US" altLang="ko-KR" sz="1800">
                <a:solidFill>
                  <a:srgbClr val="D0D0D0"/>
                </a:solidFill>
              </a:rPr>
              <a:t>Typia's parse() solves this at infrastructure level — no model changes needed</a:t>
            </a:r>
            <a:endParaRPr lang="ko-KR" altLang="en-US" sz="1800">
              <a:solidFill>
                <a:srgbClr val="D0D0D0"/>
              </a:solidFill>
            </a:endParaRPr>
          </a:p>
        </p:txBody>
      </p:sp>
    </p:spTree>
    <p:extLst>
      <p:ext uri="{BB962C8B-B14F-4D97-AF65-F5344CB8AC3E}">
        <p14:creationId xmlns:p14="http://schemas.microsoft.com/office/powerpoint/2010/main" val="11710142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717928-4D0B-4CD0-8A63-3129493DCDDE}"/>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00D4AA"/>
                </a:solidFill>
                <a:latin typeface="Segoe UI Semibold"/>
                <a:cs typeface="Segoe UI Semibold"/>
              </a:rPr>
              <a:t>Four Models, All at 100%</a:t>
            </a:r>
            <a:endParaRPr lang="ko-KR" altLang="en-US" sz="3200" b="1">
              <a:solidFill>
                <a:srgbClr val="00D4AA"/>
              </a:solidFill>
              <a:latin typeface="Segoe UI Semibold"/>
              <a:cs typeface="Segoe UI Semibold"/>
            </a:endParaRPr>
          </a:p>
        </p:txBody>
      </p:sp>
      <p:sp>
        <p:nvSpPr>
          <p:cNvPr id="3" name="직사각형 2">
            <a:extLst>
              <a:ext uri="{FF2B5EF4-FFF2-40B4-BE49-F238E27FC236}">
                <a16:creationId xmlns:a16="http://schemas.microsoft.com/office/drawing/2014/main" id="{02836917-FDF8-4A9D-8182-0BCCDCF450D1}"/>
              </a:ext>
            </a:extLst>
          </p:cNvPr>
          <p:cNvSpPr/>
          <p:nvPr/>
        </p:nvSpPr>
        <p:spPr>
          <a:xfrm>
            <a:off x="762000" y="1016000"/>
            <a:ext cx="1270000" cy="38100"/>
          </a:xfrm>
          <a:prstGeom prst="rect">
            <a:avLst/>
          </a:prstGeom>
          <a:solidFill>
            <a:srgbClr val="00D4A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graphicFrame>
        <p:nvGraphicFramePr>
          <p:cNvPr id="5" name="표 4">
            <a:extLst>
              <a:ext uri="{FF2B5EF4-FFF2-40B4-BE49-F238E27FC236}">
                <a16:creationId xmlns:a16="http://schemas.microsoft.com/office/drawing/2014/main" id="{C085262D-B9B8-4086-A4A9-E92B73B3064D}"/>
              </a:ext>
            </a:extLst>
          </p:cNvPr>
          <p:cNvGraphicFramePr>
            <a:graphicFrameLocks noGrp="1"/>
          </p:cNvGraphicFramePr>
          <p:nvPr>
            <p:extLst>
              <p:ext uri="{D42A27DB-BD31-4B8C-83A1-F6EECF244321}">
                <p14:modId xmlns:p14="http://schemas.microsoft.com/office/powerpoint/2010/main" val="629231260"/>
              </p:ext>
            </p:extLst>
          </p:nvPr>
        </p:nvGraphicFramePr>
        <p:xfrm>
          <a:off x="1270000" y="1524000"/>
          <a:ext cx="9652000" cy="2794000"/>
        </p:xfrm>
        <a:graphic>
          <a:graphicData uri="http://schemas.openxmlformats.org/drawingml/2006/table">
            <a:tbl>
              <a:tblPr firstRow="1" bandRow="1">
                <a:tableStyleId>{5C22544A-7EE6-4342-B048-85BDC9FD1C3A}</a:tableStyleId>
              </a:tblPr>
              <a:tblGrid>
                <a:gridCol w="2794000">
                  <a:extLst>
                    <a:ext uri="{9D8B030D-6E8A-4147-A177-3AD203B41FA5}">
                      <a16:colId xmlns:a16="http://schemas.microsoft.com/office/drawing/2014/main" val="2094662914"/>
                    </a:ext>
                  </a:extLst>
                </a:gridCol>
                <a:gridCol w="1778000">
                  <a:extLst>
                    <a:ext uri="{9D8B030D-6E8A-4147-A177-3AD203B41FA5}">
                      <a16:colId xmlns:a16="http://schemas.microsoft.com/office/drawing/2014/main" val="2551783653"/>
                    </a:ext>
                  </a:extLst>
                </a:gridCol>
                <a:gridCol w="1651000">
                  <a:extLst>
                    <a:ext uri="{9D8B030D-6E8A-4147-A177-3AD203B41FA5}">
                      <a16:colId xmlns:a16="http://schemas.microsoft.com/office/drawing/2014/main" val="3190910866"/>
                    </a:ext>
                  </a:extLst>
                </a:gridCol>
                <a:gridCol w="3429000">
                  <a:extLst>
                    <a:ext uri="{9D8B030D-6E8A-4147-A177-3AD203B41FA5}">
                      <a16:colId xmlns:a16="http://schemas.microsoft.com/office/drawing/2014/main" val="55215796"/>
                    </a:ext>
                  </a:extLst>
                </a:gridCol>
              </a:tblGrid>
              <a:tr h="558800">
                <a:tc>
                  <a:txBody>
                    <a:bodyPr/>
                    <a:lstStyle/>
                    <a:p>
                      <a:pPr algn="ctr"/>
                      <a:r>
                        <a:rPr lang="ko-KR" altLang="en-US" sz="1800" b="1">
                          <a:solidFill>
                            <a:srgbClr val="0F1923"/>
                          </a:solidFill>
                          <a:latin typeface="Segoe UI Semibold"/>
                          <a:cs typeface="Segoe UI Semibold"/>
                        </a:rPr>
                        <a:t>Model</a:t>
                      </a:r>
                    </a:p>
                  </a:txBody>
                  <a:tcPr>
                    <a:solidFill>
                      <a:srgbClr val="00D4AA"/>
                    </a:solidFill>
                  </a:tcPr>
                </a:tc>
                <a:tc>
                  <a:txBody>
                    <a:bodyPr/>
                    <a:lstStyle/>
                    <a:p>
                      <a:pPr algn="ctr"/>
                      <a:r>
                        <a:rPr lang="ko-KR" altLang="en-US" sz="1800" b="1">
                          <a:solidFill>
                            <a:srgbClr val="0F1923"/>
                          </a:solidFill>
                          <a:latin typeface="Segoe UI Semibold"/>
                          <a:cs typeface="Segoe UI Semibold"/>
                        </a:rPr>
                        <a:t>Active Params</a:t>
                      </a:r>
                    </a:p>
                  </a:txBody>
                  <a:tcPr>
                    <a:solidFill>
                      <a:srgbClr val="00D4AA"/>
                    </a:solidFill>
                  </a:tcPr>
                </a:tc>
                <a:tc>
                  <a:txBody>
                    <a:bodyPr/>
                    <a:lstStyle/>
                    <a:p>
                      <a:pPr algn="ctr"/>
                      <a:r>
                        <a:rPr lang="ko-KR" altLang="en-US" sz="1800" b="1">
                          <a:solidFill>
                            <a:srgbClr val="0F1923"/>
                          </a:solidFill>
                          <a:latin typeface="Segoe UI Semibold"/>
                          <a:cs typeface="Segoe UI Semibold"/>
                        </a:rPr>
                        <a:t>Compilation</a:t>
                      </a:r>
                    </a:p>
                  </a:txBody>
                  <a:tcPr>
                    <a:solidFill>
                      <a:srgbClr val="00D4AA"/>
                    </a:solidFill>
                  </a:tcPr>
                </a:tc>
                <a:tc>
                  <a:txBody>
                    <a:bodyPr/>
                    <a:lstStyle/>
                    <a:p>
                      <a:pPr algn="ctr"/>
                      <a:r>
                        <a:rPr lang="en-US" altLang="ko-KR" sz="1400" b="1" dirty="0">
                          <a:solidFill>
                            <a:srgbClr val="00D4AA"/>
                          </a:solidFill>
                          <a:latin typeface="Segoe UI Semibold"/>
                          <a:cs typeface="Segoe UI Semibold"/>
                        </a:rPr>
                        <a:t>Characteristics</a:t>
                      </a:r>
                      <a:endParaRPr lang="ko-KR" altLang="en-US" sz="1400" b="1" dirty="0">
                        <a:solidFill>
                          <a:srgbClr val="00D4AA"/>
                        </a:solidFill>
                        <a:latin typeface="Segoe UI Semibold"/>
                        <a:cs typeface="Segoe UI Semibold"/>
                      </a:endParaRPr>
                    </a:p>
                  </a:txBody>
                  <a:tcPr anchor="ctr">
                    <a:solidFill>
                      <a:srgbClr val="2A4A3F"/>
                    </a:solidFill>
                  </a:tcPr>
                </a:tc>
                <a:extLst>
                  <a:ext uri="{0D108BD9-81ED-4DB2-BD59-A6C34878D82A}">
                    <a16:rowId xmlns:a16="http://schemas.microsoft.com/office/drawing/2014/main" val="1766654272"/>
                  </a:ext>
                </a:extLst>
              </a:tr>
              <a:tr h="558800">
                <a:tc>
                  <a:txBody>
                    <a:bodyPr/>
                    <a:lstStyle/>
                    <a:p>
                      <a:pPr algn="ctr"/>
                      <a:r>
                        <a:rPr lang="ko-KR" altLang="en-US" sz="1800" b="0">
                          <a:solidFill>
                            <a:srgbClr val="D0D0D0"/>
                          </a:solidFill>
                          <a:latin typeface="Consolas"/>
                        </a:rPr>
                        <a:t>qwen3-coder-next</a:t>
                      </a:r>
                    </a:p>
                  </a:txBody>
                  <a:tcPr>
                    <a:solidFill>
                      <a:srgbClr val="152028"/>
                    </a:solidFill>
                  </a:tcPr>
                </a:tc>
                <a:tc>
                  <a:txBody>
                    <a:bodyPr/>
                    <a:lstStyle/>
                    <a:p>
                      <a:pPr algn="ctr"/>
                      <a:r>
                        <a:rPr lang="en-US" altLang="ko-KR" sz="1800" b="0">
                          <a:solidFill>
                            <a:srgbClr val="D0D0D0"/>
                          </a:solidFill>
                          <a:latin typeface="Segoe UI"/>
                          <a:cs typeface="Segoe UI"/>
                        </a:rPr>
                        <a:t>3B / 80B</a:t>
                      </a:r>
                      <a:endParaRPr lang="ko-KR" altLang="en-US" sz="1800" b="0">
                        <a:solidFill>
                          <a:srgbClr val="D0D0D0"/>
                        </a:solidFill>
                        <a:latin typeface="Segoe UI"/>
                        <a:cs typeface="Segoe UI"/>
                      </a:endParaRPr>
                    </a:p>
                  </a:txBody>
                  <a:tcPr>
                    <a:solidFill>
                      <a:srgbClr val="152028"/>
                    </a:solidFill>
                  </a:tcPr>
                </a:tc>
                <a:tc>
                  <a:txBody>
                    <a:bodyPr/>
                    <a:lstStyle/>
                    <a:p>
                      <a:pPr algn="ctr"/>
                      <a:r>
                        <a:rPr lang="ko-KR" altLang="en-US" sz="1800" b="1">
                          <a:solidFill>
                            <a:srgbClr val="00D4AA"/>
                          </a:solidFill>
                          <a:latin typeface="Segoe UI"/>
                          <a:cs typeface="Segoe UI"/>
                        </a:rPr>
                        <a:t>100% ✓</a:t>
                      </a:r>
                    </a:p>
                  </a:txBody>
                  <a:tcPr>
                    <a:solidFill>
                      <a:srgbClr val="152028"/>
                    </a:solidFill>
                  </a:tcPr>
                </a:tc>
                <a:tc>
                  <a:txBody>
                    <a:bodyPr/>
                    <a:lstStyle/>
                    <a:p>
                      <a:pPr algn="l"/>
                      <a:r>
                        <a:rPr lang="en-US" altLang="ko-KR" sz="1400" b="1" dirty="0">
                          <a:solidFill>
                            <a:srgbClr val="D0D0D0"/>
                          </a:solidFill>
                          <a:latin typeface="Segoe UI"/>
                          <a:cs typeface="Segoe UI"/>
                        </a:rPr>
                        <a:t>Coding-focused</a:t>
                      </a:r>
                      <a:endParaRPr lang="ko-KR" altLang="en-US" sz="1400" b="1" dirty="0">
                        <a:solidFill>
                          <a:srgbClr val="D0D0D0"/>
                        </a:solidFill>
                        <a:latin typeface="Segoe UI"/>
                        <a:cs typeface="Segoe UI"/>
                      </a:endParaRPr>
                    </a:p>
                  </a:txBody>
                  <a:tcPr anchor="ctr">
                    <a:solidFill>
                      <a:srgbClr val="1E1E2E"/>
                    </a:solidFill>
                  </a:tcPr>
                </a:tc>
                <a:extLst>
                  <a:ext uri="{0D108BD9-81ED-4DB2-BD59-A6C34878D82A}">
                    <a16:rowId xmlns:a16="http://schemas.microsoft.com/office/drawing/2014/main" val="2684751997"/>
                  </a:ext>
                </a:extLst>
              </a:tr>
              <a:tr h="558800">
                <a:tc>
                  <a:txBody>
                    <a:bodyPr/>
                    <a:lstStyle/>
                    <a:p>
                      <a:pPr algn="ctr"/>
                      <a:r>
                        <a:rPr lang="ko-KR" altLang="en-US" sz="1800" b="0">
                          <a:solidFill>
                            <a:srgbClr val="D0D0D0"/>
                          </a:solidFill>
                          <a:latin typeface="Consolas"/>
                        </a:rPr>
                        <a:t>qwen3.5-397b-a17b</a:t>
                      </a:r>
                    </a:p>
                  </a:txBody>
                  <a:tcPr>
                    <a:solidFill>
                      <a:srgbClr val="1A2733"/>
                    </a:solidFill>
                  </a:tcPr>
                </a:tc>
                <a:tc>
                  <a:txBody>
                    <a:bodyPr/>
                    <a:lstStyle/>
                    <a:p>
                      <a:pPr algn="ctr"/>
                      <a:r>
                        <a:rPr lang="ko-KR" altLang="en-US" sz="1800" b="0">
                          <a:solidFill>
                            <a:srgbClr val="D0D0D0"/>
                          </a:solidFill>
                          <a:latin typeface="Segoe UI"/>
                          <a:cs typeface="Segoe UI"/>
                        </a:rPr>
                        <a:t>17B / 397B</a:t>
                      </a:r>
                    </a:p>
                  </a:txBody>
                  <a:tcPr>
                    <a:solidFill>
                      <a:srgbClr val="1A2733"/>
                    </a:solidFill>
                  </a:tcPr>
                </a:tc>
                <a:tc>
                  <a:txBody>
                    <a:bodyPr/>
                    <a:lstStyle/>
                    <a:p>
                      <a:pPr algn="ctr"/>
                      <a:r>
                        <a:rPr lang="ko-KR" altLang="en-US" sz="1800" b="1">
                          <a:solidFill>
                            <a:srgbClr val="00D4AA"/>
                          </a:solidFill>
                          <a:latin typeface="Segoe UI"/>
                          <a:cs typeface="Segoe UI"/>
                        </a:rPr>
                        <a:t>100% ✓</a:t>
                      </a:r>
                    </a:p>
                  </a:txBody>
                  <a:tcPr>
                    <a:solidFill>
                      <a:srgbClr val="1A2733"/>
                    </a:solidFill>
                  </a:tcPr>
                </a:tc>
                <a:tc>
                  <a:txBody>
                    <a:bodyPr/>
                    <a:lstStyle/>
                    <a:p>
                      <a:pPr algn="l"/>
                      <a:r>
                        <a:rPr lang="en-US" altLang="ko-KR" sz="1400" b="1">
                          <a:solidFill>
                            <a:srgbClr val="D0D0D0"/>
                          </a:solidFill>
                          <a:latin typeface="Segoe UI"/>
                          <a:cs typeface="Segoe UI"/>
                        </a:rPr>
                        <a:t>Largest MoE</a:t>
                      </a:r>
                      <a:endParaRPr lang="ko-KR" altLang="en-US" sz="1400" b="1">
                        <a:solidFill>
                          <a:srgbClr val="D0D0D0"/>
                        </a:solidFill>
                        <a:latin typeface="Segoe UI"/>
                        <a:cs typeface="Segoe UI"/>
                      </a:endParaRPr>
                    </a:p>
                  </a:txBody>
                  <a:tcPr anchor="ctr">
                    <a:solidFill>
                      <a:srgbClr val="252535"/>
                    </a:solidFill>
                  </a:tcPr>
                </a:tc>
                <a:extLst>
                  <a:ext uri="{0D108BD9-81ED-4DB2-BD59-A6C34878D82A}">
                    <a16:rowId xmlns:a16="http://schemas.microsoft.com/office/drawing/2014/main" val="3321641800"/>
                  </a:ext>
                </a:extLst>
              </a:tr>
              <a:tr h="558800">
                <a:tc>
                  <a:txBody>
                    <a:bodyPr/>
                    <a:lstStyle/>
                    <a:p>
                      <a:pPr algn="ctr"/>
                      <a:r>
                        <a:rPr lang="ko-KR" altLang="en-US" sz="1800" b="0">
                          <a:solidFill>
                            <a:srgbClr val="D0D0D0"/>
                          </a:solidFill>
                          <a:latin typeface="Consolas"/>
                        </a:rPr>
                        <a:t>qwen3.5-122b-a10b</a:t>
                      </a:r>
                    </a:p>
                  </a:txBody>
                  <a:tcPr>
                    <a:solidFill>
                      <a:srgbClr val="152028"/>
                    </a:solidFill>
                  </a:tcPr>
                </a:tc>
                <a:tc>
                  <a:txBody>
                    <a:bodyPr/>
                    <a:lstStyle/>
                    <a:p>
                      <a:pPr algn="ctr"/>
                      <a:r>
                        <a:rPr lang="ko-KR" altLang="en-US" sz="1800" b="0">
                          <a:solidFill>
                            <a:srgbClr val="D0D0D0"/>
                          </a:solidFill>
                          <a:latin typeface="Segoe UI"/>
                          <a:cs typeface="Segoe UI"/>
                        </a:rPr>
                        <a:t>10B / 122B</a:t>
                      </a:r>
                    </a:p>
                  </a:txBody>
                  <a:tcPr>
                    <a:solidFill>
                      <a:srgbClr val="152028"/>
                    </a:solidFill>
                  </a:tcPr>
                </a:tc>
                <a:tc>
                  <a:txBody>
                    <a:bodyPr/>
                    <a:lstStyle/>
                    <a:p>
                      <a:pPr algn="ctr"/>
                      <a:r>
                        <a:rPr lang="ko-KR" altLang="en-US" sz="1800" b="1">
                          <a:solidFill>
                            <a:srgbClr val="00D4AA"/>
                          </a:solidFill>
                          <a:latin typeface="Segoe UI"/>
                          <a:cs typeface="Segoe UI"/>
                        </a:rPr>
                        <a:t>100% ✓</a:t>
                      </a:r>
                    </a:p>
                  </a:txBody>
                  <a:tcPr>
                    <a:solidFill>
                      <a:srgbClr val="152028"/>
                    </a:solidFill>
                  </a:tcPr>
                </a:tc>
                <a:tc>
                  <a:txBody>
                    <a:bodyPr/>
                    <a:lstStyle/>
                    <a:p>
                      <a:pPr algn="l"/>
                      <a:r>
                        <a:rPr lang="en-US" altLang="ko-KR" sz="1400" b="1">
                          <a:solidFill>
                            <a:srgbClr val="D0D0D0"/>
                          </a:solidFill>
                          <a:latin typeface="Segoe UI"/>
                          <a:cs typeface="Segoe UI"/>
                        </a:rPr>
                        <a:t>Mid-size MoE</a:t>
                      </a:r>
                      <a:endParaRPr lang="ko-KR" altLang="en-US" sz="1400" b="1">
                        <a:solidFill>
                          <a:srgbClr val="D0D0D0"/>
                        </a:solidFill>
                        <a:latin typeface="Segoe UI"/>
                        <a:cs typeface="Segoe UI"/>
                      </a:endParaRPr>
                    </a:p>
                  </a:txBody>
                  <a:tcPr anchor="ctr">
                    <a:solidFill>
                      <a:srgbClr val="1E1E2E"/>
                    </a:solidFill>
                  </a:tcPr>
                </a:tc>
                <a:extLst>
                  <a:ext uri="{0D108BD9-81ED-4DB2-BD59-A6C34878D82A}">
                    <a16:rowId xmlns:a16="http://schemas.microsoft.com/office/drawing/2014/main" val="4253820575"/>
                  </a:ext>
                </a:extLst>
              </a:tr>
              <a:tr h="558800">
                <a:tc>
                  <a:txBody>
                    <a:bodyPr/>
                    <a:lstStyle/>
                    <a:p>
                      <a:pPr algn="ctr"/>
                      <a:r>
                        <a:rPr lang="ko-KR" altLang="en-US" sz="1800" b="0">
                          <a:solidFill>
                            <a:srgbClr val="D0D0D0"/>
                          </a:solidFill>
                          <a:latin typeface="Consolas"/>
                        </a:rPr>
                        <a:t>qwen3.5-35b-a3b</a:t>
                      </a:r>
                    </a:p>
                  </a:txBody>
                  <a:tcPr>
                    <a:solidFill>
                      <a:srgbClr val="1A2733"/>
                    </a:solidFill>
                  </a:tcPr>
                </a:tc>
                <a:tc>
                  <a:txBody>
                    <a:bodyPr/>
                    <a:lstStyle/>
                    <a:p>
                      <a:pPr algn="ctr"/>
                      <a:r>
                        <a:rPr lang="ko-KR" altLang="en-US" sz="1800" b="0">
                          <a:solidFill>
                            <a:srgbClr val="D0D0D0"/>
                          </a:solidFill>
                          <a:latin typeface="Segoe UI"/>
                          <a:cs typeface="Segoe UI"/>
                        </a:rPr>
                        <a:t>3B / 35B</a:t>
                      </a:r>
                    </a:p>
                  </a:txBody>
                  <a:tcPr>
                    <a:solidFill>
                      <a:srgbClr val="1A2733"/>
                    </a:solidFill>
                  </a:tcPr>
                </a:tc>
                <a:tc>
                  <a:txBody>
                    <a:bodyPr/>
                    <a:lstStyle/>
                    <a:p>
                      <a:pPr algn="ctr"/>
                      <a:r>
                        <a:rPr lang="ko-KR" altLang="en-US" sz="1800" b="1">
                          <a:solidFill>
                            <a:srgbClr val="00D4AA"/>
                          </a:solidFill>
                          <a:latin typeface="Segoe UI"/>
                          <a:cs typeface="Segoe UI"/>
                        </a:rPr>
                        <a:t>100% ✓</a:t>
                      </a:r>
                    </a:p>
                  </a:txBody>
                  <a:tcPr>
                    <a:solidFill>
                      <a:srgbClr val="1A2733"/>
                    </a:solidFill>
                  </a:tcPr>
                </a:tc>
                <a:tc>
                  <a:txBody>
                    <a:bodyPr/>
                    <a:lstStyle/>
                    <a:p>
                      <a:pPr algn="l"/>
                      <a:r>
                        <a:rPr lang="en-US" altLang="ko-KR" sz="1400" b="1" dirty="0">
                          <a:solidFill>
                            <a:srgbClr val="D0D0D0"/>
                          </a:solidFill>
                          <a:latin typeface="Segoe UI"/>
                          <a:cs typeface="Segoe UI"/>
                        </a:rPr>
                        <a:t>Compact </a:t>
                      </a:r>
                      <a:r>
                        <a:rPr lang="en-US" altLang="ko-KR" sz="1400" b="1" dirty="0" err="1">
                          <a:solidFill>
                            <a:srgbClr val="D0D0D0"/>
                          </a:solidFill>
                          <a:latin typeface="Segoe UI"/>
                          <a:cs typeface="Segoe UI"/>
                        </a:rPr>
                        <a:t>MoE</a:t>
                      </a:r>
                      <a:endParaRPr lang="ko-KR" altLang="en-US" sz="1400" b="1" dirty="0">
                        <a:solidFill>
                          <a:srgbClr val="D0D0D0"/>
                        </a:solidFill>
                        <a:latin typeface="Segoe UI"/>
                        <a:cs typeface="Segoe UI"/>
                      </a:endParaRPr>
                    </a:p>
                  </a:txBody>
                  <a:tcPr anchor="ctr">
                    <a:solidFill>
                      <a:srgbClr val="252535"/>
                    </a:solidFill>
                  </a:tcPr>
                </a:tc>
                <a:extLst>
                  <a:ext uri="{0D108BD9-81ED-4DB2-BD59-A6C34878D82A}">
                    <a16:rowId xmlns:a16="http://schemas.microsoft.com/office/drawing/2014/main" val="3277845060"/>
                  </a:ext>
                </a:extLst>
              </a:tr>
            </a:tbl>
          </a:graphicData>
        </a:graphic>
      </p:graphicFrame>
      <p:sp>
        <p:nvSpPr>
          <p:cNvPr id="6" name="TextBox 5">
            <a:extLst>
              <a:ext uri="{FF2B5EF4-FFF2-40B4-BE49-F238E27FC236}">
                <a16:creationId xmlns:a16="http://schemas.microsoft.com/office/drawing/2014/main" id="{15B18BB1-96BA-47B8-B117-B8BAB15F3C1E}"/>
              </a:ext>
            </a:extLst>
          </p:cNvPr>
          <p:cNvSpPr txBox="1"/>
          <p:nvPr/>
        </p:nvSpPr>
        <p:spPr>
          <a:xfrm>
            <a:off x="1270000" y="4699000"/>
            <a:ext cx="9652000" cy="698500"/>
          </a:xfrm>
          <a:prstGeom prst="rect">
            <a:avLst/>
          </a:prstGeom>
          <a:noFill/>
        </p:spPr>
        <p:txBody>
          <a:bodyPr vertOverflow="overflow" vert="horz" wrap="square" rtlCol="0" anchor="t">
            <a:spAutoFit/>
          </a:bodyPr>
          <a:lstStyle/>
          <a:p>
            <a:pPr algn="l"/>
            <a:r>
              <a:rPr lang="en-US" altLang="ko-KR" sz="2000">
                <a:solidFill>
                  <a:srgbClr val="A0A0A0"/>
                </a:solidFill>
              </a:rPr>
              <a:t>From 397B down to 35B — even 3B active params
generates a complete shopping mall backend</a:t>
            </a:r>
            <a:endParaRPr lang="ko-KR" altLang="en-US" sz="2000">
              <a:solidFill>
                <a:srgbClr val="A0A0A0"/>
              </a:solidFill>
            </a:endParaRPr>
          </a:p>
        </p:txBody>
      </p:sp>
    </p:spTree>
    <p:extLst>
      <p:ext uri="{BB962C8B-B14F-4D97-AF65-F5344CB8AC3E}">
        <p14:creationId xmlns:p14="http://schemas.microsoft.com/office/powerpoint/2010/main" val="2707986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1A1A1E">
            <a:alpha val="100000"/>
          </a:srgbClr>
        </a:solidFill>
        <a:effectLst/>
      </p:bgPr>
    </p:bg>
    <p:spTree>
      <p:nvGrpSpPr>
        <p:cNvPr id="1" name=""/>
        <p:cNvGrpSpPr/>
        <p:nvPr/>
      </p:nvGrpSpPr>
      <p:grpSpPr>
        <a:xfrm>
          <a:off x="0" y="0"/>
          <a:ext cx="0" cy="0"/>
          <a:chOff x="0" y="0"/>
          <a:chExt cx="0" cy="0"/>
        </a:xfrm>
      </p:grpSpPr>
      <p:sp>
        <p:nvSpPr>
          <p:cNvPr id="100" name="Title"/>
          <p:cNvSpPr/>
          <p:nvPr/>
        </p:nvSpPr>
        <p:spPr>
          <a:xfrm>
            <a:off x="762000" y="381000"/>
            <a:ext cx="10668000" cy="635000"/>
          </a:xfrm>
          <a:prstGeom prst="rect">
            <a:avLst/>
          </a:prstGeom>
        </p:spPr>
        <p:txBody>
          <a:bodyPr wrap="square"/>
          <a:lstStyle/>
          <a:p>
            <a:pPr algn="l"/>
            <a:r>
              <a:rPr lang="en-US" sz="3600" b="1">
                <a:solidFill>
                  <a:srgbClr val="FFE66D"/>
                </a:solidFill>
                <a:latin typeface="Segoe UI Semibold"/>
                <a:cs typeface="Segoe UI Semibold"/>
              </a:rPr>
              <a:t>TL;DR</a:t>
            </a:r>
          </a:p>
        </p:txBody>
      </p:sp>
      <p:sp>
        <p:nvSpPr>
          <p:cNvPr id="101" name="AccentLine"/>
          <p:cNvSpPr/>
          <p:nvPr/>
        </p:nvSpPr>
        <p:spPr>
          <a:xfrm>
            <a:off x="762000" y="1041400"/>
            <a:ext cx="1524000" cy="38100"/>
          </a:xfrm>
          <a:prstGeom prst="rect">
            <a:avLst/>
          </a:prstGeom>
          <a:solidFill>
            <a:srgbClr val="FFE66D"/>
          </a:solidFill>
          <a:ln>
            <a:noFill/>
          </a:ln>
        </p:spPr>
        <p:txBody>
          <a:bodyPr/>
          <a:lstStyle/>
          <a:p>
            <a:endParaRPr lang="en-US"/>
          </a:p>
        </p:txBody>
      </p:sp>
      <p:sp>
        <p:nvSpPr>
          <p:cNvPr id="110" name="Num1"/>
          <p:cNvSpPr/>
          <p:nvPr/>
        </p:nvSpPr>
        <p:spPr>
          <a:xfrm>
            <a:off x="762000" y="1460500"/>
            <a:ext cx="609600" cy="609600"/>
          </a:xfrm>
          <a:prstGeom prst="ellipse">
            <a:avLst/>
          </a:prstGeom>
          <a:solidFill>
            <a:srgbClr val="00D4AA"/>
          </a:solidFill>
          <a:ln>
            <a:noFill/>
          </a:ln>
        </p:spPr>
        <p:txBody>
          <a:bodyPr wrap="none" lIns="0" tIns="0" rIns="0" bIns="0" anchor="ctr"/>
          <a:lstStyle/>
          <a:p>
            <a:pPr algn="ctr"/>
            <a:r>
              <a:rPr lang="en-US" sz="2200" b="1">
                <a:solidFill>
                  <a:srgbClr val="1A1A1E"/>
                </a:solidFill>
              </a:rPr>
              <a:t>1</a:t>
            </a:r>
          </a:p>
        </p:txBody>
      </p:sp>
      <p:sp>
        <p:nvSpPr>
          <p:cNvPr id="111" name="AutoBeTitle"/>
          <p:cNvSpPr/>
          <p:nvPr/>
        </p:nvSpPr>
        <p:spPr>
          <a:xfrm>
            <a:off x="1587500" y="1460500"/>
            <a:ext cx="5080000" cy="508000"/>
          </a:xfrm>
          <a:prstGeom prst="rect">
            <a:avLst/>
          </a:prstGeom>
        </p:spPr>
        <p:txBody>
          <a:bodyPr wrap="square"/>
          <a:lstStyle/>
          <a:p>
            <a:pPr algn="l"/>
            <a:r>
              <a:rPr lang="en-US" sz="2400" b="1">
                <a:solidFill>
                  <a:srgbClr val="00D4AA"/>
                </a:solidFill>
                <a:latin typeface="Segoe UI Semibold"/>
              </a:rPr>
              <a:t>AutoBe</a:t>
            </a:r>
          </a:p>
        </p:txBody>
      </p:sp>
      <p:sp>
        <p:nvSpPr>
          <p:cNvPr id="112" name="AutoBeBody"/>
          <p:cNvSpPr/>
          <p:nvPr/>
        </p:nvSpPr>
        <p:spPr>
          <a:xfrm>
            <a:off x="1587500" y="2032000"/>
            <a:ext cx="9906000" cy="1270000"/>
          </a:xfrm>
          <a:prstGeom prst="rect">
            <a:avLst/>
          </a:prstGeom>
        </p:spPr>
        <p:txBody>
          <a:bodyPr wrap="square"/>
          <a:lstStyle/>
          <a:p>
            <a:pPr algn="l"/>
            <a:r>
              <a:rPr lang="en-US" sz="1800">
                <a:solidFill>
                  <a:srgbClr val="D0D0D0"/>
                </a:solidFill>
              </a:rPr>
              <a:t>▸  A backend AI agent built entirely on function calling</a:t>
            </a:r>
          </a:p>
          <a:p>
            <a:pPr algn="l"/>
            <a:r>
              <a:rPr lang="en-US" sz="1800">
                <a:solidFill>
                  <a:srgbClr val="D0D0D0"/>
                </a:solidFill>
              </a:rPr>
              <a:t>▸  The LLM never writes code — it fills typed structures,</a:t>
            </a:r>
          </a:p>
          <a:p>
            <a:pPr algn="l"/>
            <a:r>
              <a:rPr lang="en-US" sz="1800">
                <a:solidFill>
                  <a:srgbClr val="D0D0D0"/>
                </a:solidFill>
              </a:rPr>
              <a:t>    and the compiler converts them to code</a:t>
            </a:r>
          </a:p>
          <a:p>
            <a:pPr algn="l"/>
            <a:r>
              <a:rPr lang="en-US" sz="1800" b="1">
                <a:solidFill>
                  <a:srgbClr val="FFE66D"/>
                </a:solidFill>
              </a:rPr>
              <a:t>▸  100% compilation success across all 4 Qwen models</a:t>
            </a:r>
          </a:p>
        </p:txBody>
      </p:sp>
      <p:sp>
        <p:nvSpPr>
          <p:cNvPr id="120" name="Num2"/>
          <p:cNvSpPr/>
          <p:nvPr/>
        </p:nvSpPr>
        <p:spPr>
          <a:xfrm>
            <a:off x="762000" y="3873500"/>
            <a:ext cx="609600" cy="609600"/>
          </a:xfrm>
          <a:prstGeom prst="ellipse">
            <a:avLst/>
          </a:prstGeom>
          <a:solidFill>
            <a:srgbClr val="4ECDC4"/>
          </a:solidFill>
          <a:ln>
            <a:noFill/>
          </a:ln>
        </p:spPr>
        <p:txBody>
          <a:bodyPr wrap="none" lIns="0" tIns="0" rIns="0" bIns="0" anchor="ctr"/>
          <a:lstStyle/>
          <a:p>
            <a:pPr algn="ctr"/>
            <a:r>
              <a:rPr lang="en-US" sz="2200" b="1">
                <a:solidFill>
                  <a:srgbClr val="1A1A1E"/>
                </a:solidFill>
              </a:rPr>
              <a:t>2</a:t>
            </a:r>
          </a:p>
        </p:txBody>
      </p:sp>
      <p:sp>
        <p:nvSpPr>
          <p:cNvPr id="121" name="TypiaTitle"/>
          <p:cNvSpPr/>
          <p:nvPr/>
        </p:nvSpPr>
        <p:spPr>
          <a:xfrm>
            <a:off x="1587500" y="3873500"/>
            <a:ext cx="5080000" cy="508000"/>
          </a:xfrm>
          <a:prstGeom prst="rect">
            <a:avLst/>
          </a:prstGeom>
        </p:spPr>
        <p:txBody>
          <a:bodyPr wrap="square"/>
          <a:lstStyle/>
          <a:p>
            <a:pPr algn="l"/>
            <a:r>
              <a:rPr lang="en-US" sz="2400" b="1">
                <a:solidFill>
                  <a:srgbClr val="4ECDC4"/>
                </a:solidFill>
                <a:latin typeface="Segoe UI Semibold"/>
              </a:rPr>
              <a:t>Typia</a:t>
            </a:r>
          </a:p>
        </p:txBody>
      </p:sp>
      <p:sp>
        <p:nvSpPr>
          <p:cNvPr id="122" name="TypiaBody"/>
          <p:cNvSpPr/>
          <p:nvPr/>
        </p:nvSpPr>
        <p:spPr>
          <a:xfrm>
            <a:off x="1587500" y="4445000"/>
            <a:ext cx="9906000" cy="1587500"/>
          </a:xfrm>
          <a:prstGeom prst="rect">
            <a:avLst/>
          </a:prstGeom>
        </p:spPr>
        <p:txBody>
          <a:bodyPr wrap="square"/>
          <a:lstStyle/>
          <a:p>
            <a:pPr algn="l"/>
            <a:r>
              <a:rPr lang="en-US" sz="1800">
                <a:solidFill>
                  <a:srgbClr val="D0D0D0"/>
                </a:solidFill>
              </a:rPr>
              <a:t>▸  Infrastructure that automates the entire function calling lifecycle</a:t>
            </a:r>
          </a:p>
          <a:p>
            <a:pPr algn="l"/>
            <a:r>
              <a:rPr lang="en-US" sz="1800">
                <a:solidFill>
                  <a:srgbClr val="D0D0D0"/>
                </a:solidFill>
              </a:rPr>
              <a:t>▸  Schema generation → lenient parsing → type coercion</a:t>
            </a:r>
          </a:p>
          <a:p>
            <a:pPr algn="l"/>
            <a:r>
              <a:rPr lang="en-US" sz="1800">
                <a:solidFill>
                  <a:srgbClr val="D0D0D0"/>
                </a:solidFill>
              </a:rPr>
              <a:t>    → validation feedback</a:t>
            </a:r>
          </a:p>
          <a:p>
            <a:pPr algn="l"/>
            <a:r>
              <a:rPr lang="en-US" sz="1800" b="1">
                <a:solidFill>
                  <a:srgbClr val="FFE66D"/>
                </a:solidFill>
              </a:rPr>
              <a:t>▸  qwen3-coder-next: 6.75% → 100%</a:t>
            </a:r>
          </a:p>
          <a:p>
            <a:pPr algn="l"/>
            <a:r>
              <a:rPr lang="en-US" sz="1800" b="1">
                <a:solidFill>
                  <a:srgbClr val="FFE66D"/>
                </a:solidFill>
              </a:rPr>
              <a:t>▸  qwen3.5 series: 0% → 100%</a:t>
            </a:r>
          </a:p>
        </p:txBody>
      </p:sp>
    </p:spTree>
    <p:extLst>
      <p:ext uri="{BB962C8B-B14F-4D97-AF65-F5344CB8AC3E}">
        <p14:creationId xmlns:p14="http://schemas.microsoft.com/office/powerpoint/2010/main" val="15578861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18D6D71-24A3-401B-9274-E6B79849A4D7}"/>
              </a:ext>
            </a:extLst>
          </p:cNvPr>
          <p:cNvSpPr txBox="1"/>
          <p:nvPr/>
        </p:nvSpPr>
        <p:spPr>
          <a:xfrm>
            <a:off x="762000" y="762000"/>
            <a:ext cx="10668000" cy="635000"/>
          </a:xfrm>
          <a:prstGeom prst="rect">
            <a:avLst/>
          </a:prstGeom>
          <a:noFill/>
        </p:spPr>
        <p:txBody>
          <a:bodyPr vertOverflow="overflow" vert="horz" wrap="square" rtlCol="0" anchor="t">
            <a:spAutoFit/>
          </a:bodyPr>
          <a:lstStyle/>
          <a:p>
            <a:pPr algn="l"/>
            <a:r>
              <a:rPr lang="en-US" altLang="ko-KR" sz="3600" b="1">
                <a:solidFill>
                  <a:srgbClr val="FFE66D"/>
                </a:solidFill>
                <a:latin typeface="Segoe UI Semibold"/>
                <a:cs typeface="Segoe UI Semibold"/>
              </a:rPr>
              <a:t>It Runs Without System Prompts</a:t>
            </a:r>
            <a:endParaRPr lang="ko-KR" altLang="en-US" sz="3600" b="1">
              <a:solidFill>
                <a:srgbClr val="FFE66D"/>
              </a:solidFill>
              <a:latin typeface="Segoe UI Semibold"/>
              <a:cs typeface="Segoe UI Semibold"/>
            </a:endParaRPr>
          </a:p>
        </p:txBody>
      </p:sp>
      <p:sp>
        <p:nvSpPr>
          <p:cNvPr id="3" name="TextBox 2">
            <a:extLst>
              <a:ext uri="{FF2B5EF4-FFF2-40B4-BE49-F238E27FC236}">
                <a16:creationId xmlns:a16="http://schemas.microsoft.com/office/drawing/2014/main" id="{A4942672-22C1-42CD-B1AF-61C13DAE20C8}"/>
              </a:ext>
            </a:extLst>
          </p:cNvPr>
          <p:cNvSpPr txBox="1"/>
          <p:nvPr/>
        </p:nvSpPr>
        <p:spPr>
          <a:xfrm>
            <a:off x="1270000" y="1778000"/>
            <a:ext cx="9652000" cy="1778000"/>
          </a:xfrm>
          <a:prstGeom prst="rect">
            <a:avLst/>
          </a:prstGeom>
          <a:noFill/>
        </p:spPr>
        <p:txBody>
          <a:bodyPr vertOverflow="overflow" vert="horz" wrap="square" rtlCol="0" anchor="t">
            <a:spAutoFit/>
          </a:bodyPr>
          <a:lstStyle/>
          <a:p>
            <a:pPr algn="l"/>
            <a:r>
              <a:rPr lang="en-US" altLang="ko-KR" sz="2400">
                <a:solidFill>
                  <a:srgbClr val="D0D0D0"/>
                </a:solidFill>
              </a:rPr>
              <a:t>We shipped a build where the system prompt
was completely missing.
Nobody noticed.
Output quality was identical.</a:t>
            </a:r>
            <a:endParaRPr lang="ko-KR" altLang="en-US" sz="2400">
              <a:solidFill>
                <a:srgbClr val="D0D0D0"/>
              </a:solidFill>
            </a:endParaRPr>
          </a:p>
        </p:txBody>
      </p:sp>
      <p:sp>
        <p:nvSpPr>
          <p:cNvPr id="4" name="사각형: 둥근 모서리 3">
            <a:extLst>
              <a:ext uri="{FF2B5EF4-FFF2-40B4-BE49-F238E27FC236}">
                <a16:creationId xmlns:a16="http://schemas.microsoft.com/office/drawing/2014/main" id="{55D5A997-DA7D-4649-A9BA-CAB112D0452E}"/>
              </a:ext>
            </a:extLst>
          </p:cNvPr>
          <p:cNvSpPr/>
          <p:nvPr/>
        </p:nvSpPr>
        <p:spPr>
          <a:xfrm>
            <a:off x="1524000" y="4064000"/>
            <a:ext cx="9144000" cy="1143000"/>
          </a:xfrm>
          <a:prstGeom prst="roundRect">
            <a:avLst/>
          </a:prstGeom>
          <a:solidFill>
            <a:srgbClr val="1A2733"/>
          </a:solidFill>
          <a:ln w="38100" cap="flat" cmpd="sng" algn="ctr">
            <a:solidFill>
              <a:srgbClr val="FFE66D"/>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2400" b="1">
                <a:solidFill>
                  <a:srgbClr val="FFE66D"/>
                </a:solidFill>
              </a:rPr>
              <a:t>The types were the best prompt,
and validation feedback was the best orchestration.</a:t>
            </a:r>
            <a:endParaRPr lang="ko-KR" altLang="en-US" sz="2400" b="1">
              <a:solidFill>
                <a:srgbClr val="FFE66D"/>
              </a:solidFill>
            </a:endParaRPr>
          </a:p>
        </p:txBody>
      </p:sp>
    </p:spTree>
    <p:extLst>
      <p:ext uri="{BB962C8B-B14F-4D97-AF65-F5344CB8AC3E}">
        <p14:creationId xmlns:p14="http://schemas.microsoft.com/office/powerpoint/2010/main" val="6732730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0A6171B-DF5F-4726-8C73-ADF63BF09106}"/>
              </a:ext>
            </a:extLst>
          </p:cNvPr>
          <p:cNvSpPr txBox="1"/>
          <p:nvPr/>
        </p:nvSpPr>
        <p:spPr>
          <a:xfrm>
            <a:off x="762000" y="1778000"/>
            <a:ext cx="10668000" cy="508000"/>
          </a:xfrm>
          <a:prstGeom prst="rect">
            <a:avLst/>
          </a:prstGeom>
          <a:noFill/>
        </p:spPr>
        <p:txBody>
          <a:bodyPr vertOverflow="overflow" vert="horz" wrap="square" rtlCol="0" anchor="t">
            <a:spAutoFit/>
          </a:bodyPr>
          <a:lstStyle/>
          <a:p>
            <a:pPr algn="l"/>
            <a:r>
              <a:rPr lang="en-US" altLang="ko-KR" sz="2200"/>
              <a:t>Chapter 2</a:t>
            </a:r>
            <a:endParaRPr lang="ko-KR" altLang="en-US" sz="2200"/>
          </a:p>
        </p:txBody>
      </p:sp>
      <p:sp>
        <p:nvSpPr>
          <p:cNvPr id="3" name="TextBox 2">
            <a:extLst>
              <a:ext uri="{FF2B5EF4-FFF2-40B4-BE49-F238E27FC236}">
                <a16:creationId xmlns:a16="http://schemas.microsoft.com/office/drawing/2014/main" id="{B6C2E54F-2D1C-4246-88ED-F202164BF0ED}"/>
              </a:ext>
            </a:extLst>
          </p:cNvPr>
          <p:cNvSpPr txBox="1"/>
          <p:nvPr/>
        </p:nvSpPr>
        <p:spPr>
          <a:xfrm>
            <a:off x="762000" y="2413000"/>
            <a:ext cx="10668000" cy="1016000"/>
          </a:xfrm>
          <a:prstGeom prst="rect">
            <a:avLst/>
          </a:prstGeom>
          <a:noFill/>
        </p:spPr>
        <p:txBody>
          <a:bodyPr vertOverflow="overflow" vert="horz" wrap="square" rtlCol="0" anchor="t">
            <a:spAutoFit/>
          </a:bodyPr>
          <a:lstStyle/>
          <a:p>
            <a:pPr algn="l"/>
            <a:r>
              <a:rPr lang="en-US" altLang="ko-KR" sz="6000" b="1">
                <a:solidFill>
                  <a:srgbClr val="4ECDC4"/>
                </a:solidFill>
                <a:latin typeface="Segoe UI Semibold"/>
                <a:cs typeface="Segoe UI Semibold"/>
              </a:rPr>
              <a:t>Typia</a:t>
            </a:r>
            <a:endParaRPr lang="ko-KR" altLang="en-US" sz="6000" b="1">
              <a:solidFill>
                <a:srgbClr val="4ECDC4"/>
              </a:solidFill>
              <a:latin typeface="Segoe UI Semibold"/>
              <a:cs typeface="Segoe UI Semibold"/>
            </a:endParaRPr>
          </a:p>
        </p:txBody>
      </p:sp>
      <p:sp>
        <p:nvSpPr>
          <p:cNvPr id="4" name="직사각형 3">
            <a:extLst>
              <a:ext uri="{FF2B5EF4-FFF2-40B4-BE49-F238E27FC236}">
                <a16:creationId xmlns:a16="http://schemas.microsoft.com/office/drawing/2014/main" id="{CB6363DE-F726-4BE9-BA60-14D90D46A220}"/>
              </a:ext>
            </a:extLst>
          </p:cNvPr>
          <p:cNvSpPr/>
          <p:nvPr/>
        </p:nvSpPr>
        <p:spPr>
          <a:xfrm>
            <a:off x="4826000" y="3530600"/>
            <a:ext cx="2540000" cy="38100"/>
          </a:xfrm>
          <a:prstGeom prst="rect">
            <a:avLst/>
          </a:prstGeom>
          <a:solidFill>
            <a:srgbClr val="4ECDC4"/>
          </a:solidFill>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5" name="TextBox 4">
            <a:extLst>
              <a:ext uri="{FF2B5EF4-FFF2-40B4-BE49-F238E27FC236}">
                <a16:creationId xmlns:a16="http://schemas.microsoft.com/office/drawing/2014/main" id="{54FFBA82-6614-41B8-B4F7-D6D5504BF062}"/>
              </a:ext>
            </a:extLst>
          </p:cNvPr>
          <p:cNvSpPr txBox="1"/>
          <p:nvPr/>
        </p:nvSpPr>
        <p:spPr>
          <a:xfrm>
            <a:off x="762000" y="3683000"/>
            <a:ext cx="10668000" cy="508000"/>
          </a:xfrm>
          <a:prstGeom prst="rect">
            <a:avLst/>
          </a:prstGeom>
          <a:noFill/>
        </p:spPr>
        <p:txBody>
          <a:bodyPr vertOverflow="overflow" vert="horz" wrap="square" rtlCol="0" anchor="t">
            <a:spAutoFit/>
          </a:bodyPr>
          <a:lstStyle/>
          <a:p>
            <a:pPr algn="l"/>
            <a:r>
              <a:rPr lang="en-US" altLang="ko-KR" sz="2400">
                <a:solidFill>
                  <a:srgbClr val="D0D0D0"/>
                </a:solidFill>
              </a:rPr>
              <a:t>The Infrastructure Behind All of This</a:t>
            </a:r>
            <a:endParaRPr lang="ko-KR" altLang="en-US" sz="2400">
              <a:solidFill>
                <a:srgbClr val="D0D0D0"/>
              </a:solidFill>
            </a:endParaRPr>
          </a:p>
        </p:txBody>
      </p:sp>
      <p:sp>
        <p:nvSpPr>
          <p:cNvPr id="6" name="TextBox 5">
            <a:extLst>
              <a:ext uri="{FF2B5EF4-FFF2-40B4-BE49-F238E27FC236}">
                <a16:creationId xmlns:a16="http://schemas.microsoft.com/office/drawing/2014/main" id="{15D6A794-AD8C-4002-8689-8148FABE0746}"/>
              </a:ext>
            </a:extLst>
          </p:cNvPr>
          <p:cNvSpPr txBox="1"/>
          <p:nvPr/>
        </p:nvSpPr>
        <p:spPr>
          <a:xfrm>
            <a:off x="762000" y="4445000"/>
            <a:ext cx="10668000" cy="381000"/>
          </a:xfrm>
          <a:prstGeom prst="rect">
            <a:avLst/>
          </a:prstGeom>
          <a:noFill/>
        </p:spPr>
        <p:txBody>
          <a:bodyPr vertOverflow="overflow" vert="horz" wrap="square" rtlCol="0" anchor="t">
            <a:spAutoFit/>
          </a:bodyPr>
          <a:lstStyle/>
          <a:p>
            <a:pPr algn="l"/>
            <a:r>
              <a:rPr lang="en-US" altLang="ko-KR">
                <a:solidFill>
                  <a:srgbClr val="707070"/>
                </a:solidFill>
              </a:rPr>
              <a:t>Schema generation  ·  Lenient parsing  ·  Type coercion  ·  Validation feedback</a:t>
            </a:r>
            <a:endParaRPr lang="ko-KR" altLang="en-US">
              <a:solidFill>
                <a:srgbClr val="707070"/>
              </a:solidFill>
            </a:endParaRPr>
          </a:p>
        </p:txBody>
      </p:sp>
    </p:spTree>
    <p:extLst>
      <p:ext uri="{BB962C8B-B14F-4D97-AF65-F5344CB8AC3E}">
        <p14:creationId xmlns:p14="http://schemas.microsoft.com/office/powerpoint/2010/main" val="39436498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E559BDB-7C85-4CA3-BAD9-DC0E0FC588A8}"/>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4ECDC4"/>
                </a:solidFill>
                <a:latin typeface="Segoe UI Semibold"/>
                <a:cs typeface="Segoe UI Semibold"/>
              </a:rPr>
              <a:t>What is Typia?</a:t>
            </a:r>
            <a:endParaRPr lang="ko-KR" altLang="en-US" sz="3200" b="1">
              <a:solidFill>
                <a:srgbClr val="4ECDC4"/>
              </a:solidFill>
              <a:latin typeface="Segoe UI Semibold"/>
              <a:cs typeface="Segoe UI Semibold"/>
            </a:endParaRPr>
          </a:p>
        </p:txBody>
      </p:sp>
      <p:sp>
        <p:nvSpPr>
          <p:cNvPr id="3" name="직사각형 2">
            <a:extLst>
              <a:ext uri="{FF2B5EF4-FFF2-40B4-BE49-F238E27FC236}">
                <a16:creationId xmlns:a16="http://schemas.microsoft.com/office/drawing/2014/main" id="{53DCF924-5750-444E-B7B4-F4CDF877BDE3}"/>
              </a:ext>
            </a:extLst>
          </p:cNvPr>
          <p:cNvSpPr/>
          <p:nvPr/>
        </p:nvSpPr>
        <p:spPr>
          <a:xfrm>
            <a:off x="762000" y="1016000"/>
            <a:ext cx="1270000" cy="38100"/>
          </a:xfrm>
          <a:prstGeom prst="rect">
            <a:avLst/>
          </a:prstGeom>
          <a:solidFill>
            <a:srgbClr val="4ECDC4"/>
          </a:solidFill>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TextBox 3">
            <a:extLst>
              <a:ext uri="{FF2B5EF4-FFF2-40B4-BE49-F238E27FC236}">
                <a16:creationId xmlns:a16="http://schemas.microsoft.com/office/drawing/2014/main" id="{3C9323BB-94D1-400A-B0E2-3BEE55FAC52D}"/>
              </a:ext>
            </a:extLst>
          </p:cNvPr>
          <p:cNvSpPr txBox="1"/>
          <p:nvPr/>
        </p:nvSpPr>
        <p:spPr>
          <a:xfrm>
            <a:off x="1016000" y="1397000"/>
            <a:ext cx="10160000" cy="508000"/>
          </a:xfrm>
          <a:prstGeom prst="rect">
            <a:avLst/>
          </a:prstGeom>
          <a:noFill/>
        </p:spPr>
        <p:txBody>
          <a:bodyPr vertOverflow="overflow" vert="horz" wrap="square" rtlCol="0" anchor="t">
            <a:spAutoFit/>
          </a:bodyPr>
          <a:lstStyle/>
          <a:p>
            <a:pPr algn="l"/>
            <a:r>
              <a:rPr lang="en-US" altLang="ko-KR" sz="2200" b="1">
                <a:solidFill>
                  <a:srgbClr val="FFE66D"/>
                </a:solidFill>
              </a:rPr>
              <a:t>→  20,000x faster than class-validator</a:t>
            </a:r>
            <a:endParaRPr lang="ko-KR" altLang="en-US" sz="2200" b="1">
              <a:solidFill>
                <a:srgbClr val="FFE66D"/>
              </a:solidFill>
            </a:endParaRPr>
          </a:p>
        </p:txBody>
      </p:sp>
      <p:sp>
        <p:nvSpPr>
          <p:cNvPr id="5" name="TextBox 4">
            <a:extLst>
              <a:ext uri="{FF2B5EF4-FFF2-40B4-BE49-F238E27FC236}">
                <a16:creationId xmlns:a16="http://schemas.microsoft.com/office/drawing/2014/main" id="{E71C6D7B-F4DC-40D6-AE73-2304C610F3BE}"/>
              </a:ext>
            </a:extLst>
          </p:cNvPr>
          <p:cNvSpPr txBox="1"/>
          <p:nvPr/>
        </p:nvSpPr>
        <p:spPr>
          <a:xfrm>
            <a:off x="1016000" y="2095500"/>
            <a:ext cx="10160000" cy="508000"/>
          </a:xfrm>
          <a:prstGeom prst="rect">
            <a:avLst/>
          </a:prstGeom>
          <a:noFill/>
        </p:spPr>
        <p:txBody>
          <a:bodyPr vertOverflow="overflow" vert="horz" wrap="square" rtlCol="0" anchor="t">
            <a:spAutoFit/>
          </a:bodyPr>
          <a:lstStyle/>
          <a:p>
            <a:pPr algn="l"/>
            <a:r>
              <a:rPr lang="en-US" altLang="ko-KR" sz="2200" b="1">
                <a:solidFill>
                  <a:srgbClr val="4ECDC4"/>
                </a:solidFill>
              </a:rPr>
              <a:t>→  One line of code — no extra schemas</a:t>
            </a:r>
            <a:endParaRPr lang="ko-KR" altLang="en-US" sz="2200" b="1">
              <a:solidFill>
                <a:srgbClr val="4ECDC4"/>
              </a:solidFill>
            </a:endParaRPr>
          </a:p>
        </p:txBody>
      </p:sp>
      <p:sp>
        <p:nvSpPr>
          <p:cNvPr id="6" name="TextBox 5">
            <a:extLst>
              <a:ext uri="{FF2B5EF4-FFF2-40B4-BE49-F238E27FC236}">
                <a16:creationId xmlns:a16="http://schemas.microsoft.com/office/drawing/2014/main" id="{B36C84FD-BAEE-4073-8D13-8D75BA78506F}"/>
              </a:ext>
            </a:extLst>
          </p:cNvPr>
          <p:cNvSpPr txBox="1"/>
          <p:nvPr/>
        </p:nvSpPr>
        <p:spPr>
          <a:xfrm>
            <a:off x="1016000" y="2794000"/>
            <a:ext cx="10160000" cy="508000"/>
          </a:xfrm>
          <a:prstGeom prst="rect">
            <a:avLst/>
          </a:prstGeom>
          <a:noFill/>
        </p:spPr>
        <p:txBody>
          <a:bodyPr vertOverflow="overflow" vert="horz" wrap="square" rtlCol="0" anchor="t">
            <a:spAutoFit/>
          </a:bodyPr>
          <a:lstStyle/>
          <a:p>
            <a:pPr algn="l"/>
            <a:r>
              <a:rPr lang="en-US" altLang="ko-KR" sz="2200" b="1">
                <a:solidFill>
                  <a:srgbClr val="60A5FA"/>
                </a:solidFill>
              </a:rPr>
              <a:t>→  Analyzes TypeScript types via the compiler</a:t>
            </a:r>
            <a:endParaRPr lang="ko-KR" altLang="en-US" sz="2200" b="1">
              <a:solidFill>
                <a:srgbClr val="60A5FA"/>
              </a:solidFill>
            </a:endParaRPr>
          </a:p>
        </p:txBody>
      </p:sp>
      <p:sp>
        <p:nvSpPr>
          <p:cNvPr id="7" name="TextBox 6">
            <a:extLst>
              <a:ext uri="{FF2B5EF4-FFF2-40B4-BE49-F238E27FC236}">
                <a16:creationId xmlns:a16="http://schemas.microsoft.com/office/drawing/2014/main" id="{EF4405CF-5DD9-41CC-A4C9-AB29A4A7C2F6}"/>
              </a:ext>
            </a:extLst>
          </p:cNvPr>
          <p:cNvSpPr txBox="1"/>
          <p:nvPr/>
        </p:nvSpPr>
        <p:spPr>
          <a:xfrm>
            <a:off x="1016000" y="3492500"/>
            <a:ext cx="10160000" cy="508000"/>
          </a:xfrm>
          <a:prstGeom prst="rect">
            <a:avLst/>
          </a:prstGeom>
          <a:noFill/>
        </p:spPr>
        <p:txBody>
          <a:bodyPr vertOverflow="overflow" vert="horz" wrap="square" rtlCol="0" anchor="t">
            <a:spAutoFit/>
          </a:bodyPr>
          <a:lstStyle/>
          <a:p>
            <a:pPr algn="l"/>
            <a:r>
              <a:rPr lang="en-US" altLang="ko-KR" sz="2200" b="1">
                <a:solidFill>
                  <a:srgbClr val="A78BFA"/>
                </a:solidFill>
              </a:rPr>
              <a:t>→  Generates optimal validation code (AOT)</a:t>
            </a:r>
            <a:endParaRPr lang="ko-KR" altLang="en-US" sz="2200" b="1">
              <a:solidFill>
                <a:srgbClr val="A78BFA"/>
              </a:solidFill>
            </a:endParaRPr>
          </a:p>
        </p:txBody>
      </p:sp>
      <p:sp>
        <p:nvSpPr>
          <p:cNvPr id="8" name="TextBox 7">
            <a:extLst>
              <a:ext uri="{FF2B5EF4-FFF2-40B4-BE49-F238E27FC236}">
                <a16:creationId xmlns:a16="http://schemas.microsoft.com/office/drawing/2014/main" id="{F3400C15-07FF-4919-8197-85C717189604}"/>
              </a:ext>
            </a:extLst>
          </p:cNvPr>
          <p:cNvSpPr txBox="1"/>
          <p:nvPr/>
        </p:nvSpPr>
        <p:spPr>
          <a:xfrm>
            <a:off x="1270000" y="4572000"/>
            <a:ext cx="9652000" cy="508000"/>
          </a:xfrm>
          <a:prstGeom prst="rect">
            <a:avLst/>
          </a:prstGeom>
          <a:noFill/>
        </p:spPr>
        <p:txBody>
          <a:bodyPr vertOverflow="overflow" vert="horz" wrap="square" rtlCol="0" anchor="t">
            <a:spAutoFit/>
          </a:bodyPr>
          <a:lstStyle/>
          <a:p>
            <a:pPr algn="l"/>
            <a:r>
              <a:rPr lang="en-US" altLang="ko-KR" sz="2400">
                <a:solidFill>
                  <a:srgbClr val="F0F0F0"/>
                </a:solidFill>
                <a:latin typeface="Consolas"/>
              </a:rPr>
              <a:t>typia.validate&lt;T&gt;(input)  — that's it</a:t>
            </a:r>
            <a:endParaRPr lang="ko-KR" altLang="en-US" sz="2400">
              <a:solidFill>
                <a:srgbClr val="F0F0F0"/>
              </a:solidFill>
              <a:latin typeface="Consolas"/>
            </a:endParaRPr>
          </a:p>
        </p:txBody>
      </p:sp>
    </p:spTree>
    <p:extLst>
      <p:ext uri="{BB962C8B-B14F-4D97-AF65-F5344CB8AC3E}">
        <p14:creationId xmlns:p14="http://schemas.microsoft.com/office/powerpoint/2010/main" val="24032731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8336053-A24F-403C-BC41-C3A39E26C3F0}"/>
              </a:ext>
            </a:extLst>
          </p:cNvPr>
          <p:cNvSpPr txBox="1"/>
          <p:nvPr/>
        </p:nvSpPr>
        <p:spPr>
          <a:xfrm>
            <a:off x="762000" y="190500"/>
            <a:ext cx="10668000" cy="571500"/>
          </a:xfrm>
          <a:prstGeom prst="rect">
            <a:avLst/>
          </a:prstGeom>
          <a:noFill/>
        </p:spPr>
        <p:txBody>
          <a:bodyPr vertOverflow="overflow" vert="horz" wrap="square" rtlCol="0" anchor="t">
            <a:spAutoFit/>
          </a:bodyPr>
          <a:lstStyle/>
          <a:p>
            <a:pPr algn="l"/>
            <a:r>
              <a:rPr lang="en-US" altLang="ko-KR" sz="2800" b="1">
                <a:solidFill>
                  <a:srgbClr val="4ECDC4"/>
                </a:solidFill>
                <a:latin typeface="Segoe UI Semibold"/>
                <a:cs typeface="Segoe UI Semibold"/>
              </a:rPr>
              <a:t>Typia's Core: TS → JS Transform</a:t>
            </a:r>
            <a:endParaRPr lang="ko-KR" altLang="en-US" sz="2800" b="1">
              <a:solidFill>
                <a:srgbClr val="4ECDC4"/>
              </a:solidFill>
              <a:latin typeface="Segoe UI Semibold"/>
              <a:cs typeface="Segoe UI Semibold"/>
            </a:endParaRPr>
          </a:p>
        </p:txBody>
      </p:sp>
      <p:sp>
        <p:nvSpPr>
          <p:cNvPr id="3" name="사각형: 둥근 모서리 2">
            <a:extLst>
              <a:ext uri="{FF2B5EF4-FFF2-40B4-BE49-F238E27FC236}">
                <a16:creationId xmlns:a16="http://schemas.microsoft.com/office/drawing/2014/main" id="{A5B2F495-30A1-4484-B2D6-9D60E5DF88B7}"/>
              </a:ext>
            </a:extLst>
          </p:cNvPr>
          <p:cNvSpPr/>
          <p:nvPr/>
        </p:nvSpPr>
        <p:spPr>
          <a:xfrm>
            <a:off x="381000" y="863600"/>
            <a:ext cx="5588000" cy="5461000"/>
          </a:xfrm>
          <a:prstGeom prst="roundRect">
            <a:avLst/>
          </a:prstGeom>
          <a:solidFill>
            <a:srgbClr val="1E1E2E"/>
          </a:solidFill>
          <a:ln w="12700" cap="flat" cmpd="sng" algn="ctr">
            <a:solidFill>
              <a:srgbClr val="4ECDC4"/>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nchorCtr="0">
            <a:noAutofit/>
          </a:bodyPr>
          <a:lstStyle/>
          <a:p>
            <a:pPr algn="l">
              <a:buNone/>
            </a:pPr>
            <a:r>
              <a:rPr lang="en-US" sz="1400" b="1" dirty="0">
                <a:solidFill>
                  <a:srgbClr val="4ECDC4"/>
                </a:solidFill>
                <a:latin typeface="Consolas"/>
              </a:rPr>
              <a:t>INPUT</a:t>
            </a:r>
            <a:r>
              <a:rPr lang="en-US" sz="1400" dirty="0">
                <a:solidFill>
                  <a:srgbClr val="D4D4D4"/>
                </a:solidFill>
                <a:latin typeface="Consolas"/>
              </a:rPr>
              <a:t>  Your TypeScript Code</a:t>
            </a:r>
          </a:p>
          <a:p>
            <a:pPr algn="l">
              <a:buNone/>
            </a:pPr>
            <a:endParaRPr lang="en-US" sz="600" dirty="0">
              <a:latin typeface="Consolas"/>
            </a:endParaRPr>
          </a:p>
          <a:p>
            <a:pPr algn="l">
              <a:buNone/>
            </a:pPr>
            <a:r>
              <a:rPr lang="en-US" sz="1400" b="1" dirty="0">
                <a:solidFill>
                  <a:srgbClr val="C586C0"/>
                </a:solidFill>
                <a:latin typeface="Consolas"/>
              </a:rPr>
              <a:t>import </a:t>
            </a:r>
            <a:r>
              <a:rPr lang="en-US" sz="1400" dirty="0">
                <a:solidFill>
                  <a:srgbClr val="9CDCFE"/>
                </a:solidFill>
                <a:latin typeface="Consolas"/>
              </a:rPr>
              <a:t>typia</a:t>
            </a:r>
            <a:r>
              <a:rPr lang="en-US" sz="1400" dirty="0">
                <a:solidFill>
                  <a:srgbClr val="D4D4D4"/>
                </a:solidFill>
                <a:latin typeface="Consolas"/>
              </a:rPr>
              <a:t>, { </a:t>
            </a:r>
            <a:r>
              <a:rPr lang="en-US" sz="1400" dirty="0">
                <a:solidFill>
                  <a:srgbClr val="9CDCFE"/>
                </a:solidFill>
                <a:latin typeface="Consolas"/>
              </a:rPr>
              <a:t>tags</a:t>
            </a:r>
            <a:r>
              <a:rPr lang="en-US" sz="1400" dirty="0">
                <a:solidFill>
                  <a:srgbClr val="D4D4D4"/>
                </a:solidFill>
                <a:latin typeface="Consolas"/>
              </a:rPr>
              <a:t> } </a:t>
            </a:r>
            <a:r>
              <a:rPr lang="en-US" sz="1400" b="1" dirty="0">
                <a:solidFill>
                  <a:srgbClr val="C586C0"/>
                </a:solidFill>
                <a:latin typeface="Consolas"/>
              </a:rPr>
              <a:t>from </a:t>
            </a:r>
            <a:r>
              <a:rPr lang="en-US" sz="1400" dirty="0">
                <a:solidFill>
                  <a:srgbClr val="CE9178"/>
                </a:solidFill>
                <a:latin typeface="Consolas"/>
              </a:rPr>
              <a:t>"typia"</a:t>
            </a:r>
            <a:r>
              <a:rPr lang="en-US" sz="1400" dirty="0">
                <a:solidFill>
                  <a:srgbClr val="D4D4D4"/>
                </a:solidFill>
                <a:latin typeface="Consolas"/>
              </a:rPr>
              <a:t>;</a:t>
            </a:r>
          </a:p>
          <a:p>
            <a:pPr algn="l">
              <a:buNone/>
            </a:pPr>
            <a:endParaRPr lang="en-US" sz="600" dirty="0">
              <a:latin typeface="Consolas"/>
            </a:endParaRPr>
          </a:p>
          <a:p>
            <a:pPr algn="l">
              <a:buNone/>
            </a:pPr>
            <a:r>
              <a:rPr lang="en-US" sz="1400" b="1" dirty="0">
                <a:solidFill>
                  <a:srgbClr val="569CD6"/>
                </a:solidFill>
                <a:latin typeface="Consolas"/>
              </a:rPr>
              <a:t>interface </a:t>
            </a:r>
            <a:r>
              <a:rPr lang="en-US" sz="1400" dirty="0">
                <a:solidFill>
                  <a:srgbClr val="4EC9B0"/>
                </a:solidFill>
                <a:latin typeface="Consolas"/>
              </a:rPr>
              <a:t>IMember</a:t>
            </a:r>
            <a:r>
              <a:rPr lang="en-US" sz="1400" dirty="0">
                <a:solidFill>
                  <a:srgbClr val="D4D4D4"/>
                </a:solidFill>
                <a:latin typeface="Consolas"/>
              </a:rPr>
              <a:t> {</a:t>
            </a:r>
          </a:p>
          <a:p>
            <a:pPr algn="l">
              <a:buNone/>
            </a:pPr>
            <a:r>
              <a:rPr lang="en-US" sz="1400" dirty="0">
                <a:solidFill>
                  <a:srgbClr val="D4D4D4"/>
                </a:solidFill>
                <a:latin typeface="Consolas"/>
              </a:rPr>
              <a:t>  </a:t>
            </a:r>
            <a:r>
              <a:rPr lang="en-US" sz="1400" dirty="0">
                <a:solidFill>
                  <a:srgbClr val="9CDCFE"/>
                </a:solidFill>
                <a:latin typeface="Consolas"/>
              </a:rPr>
              <a:t>id</a:t>
            </a:r>
            <a:r>
              <a:rPr lang="en-US" sz="1400" dirty="0">
                <a:solidFill>
                  <a:srgbClr val="D4D4D4"/>
                </a:solidFill>
                <a:latin typeface="Consolas"/>
              </a:rPr>
              <a:t>: </a:t>
            </a:r>
            <a:r>
              <a:rPr lang="en-US" sz="1400" dirty="0">
                <a:solidFill>
                  <a:srgbClr val="4EC9B0"/>
                </a:solidFill>
                <a:latin typeface="Consolas"/>
              </a:rPr>
              <a:t>string</a:t>
            </a:r>
            <a:r>
              <a:rPr lang="en-US" sz="1400" dirty="0">
                <a:solidFill>
                  <a:srgbClr val="D4D4D4"/>
                </a:solidFill>
                <a:latin typeface="Consolas"/>
              </a:rPr>
              <a:t> &amp; </a:t>
            </a:r>
            <a:r>
              <a:rPr lang="en-US" sz="1400" dirty="0">
                <a:solidFill>
                  <a:srgbClr val="4EC9B0"/>
                </a:solidFill>
                <a:latin typeface="Consolas"/>
              </a:rPr>
              <a:t>tags.Format</a:t>
            </a:r>
            <a:r>
              <a:rPr lang="en-US" sz="1400" dirty="0">
                <a:solidFill>
                  <a:srgbClr val="D4D4D4"/>
                </a:solidFill>
                <a:latin typeface="Consolas"/>
              </a:rPr>
              <a:t>&lt;</a:t>
            </a:r>
            <a:r>
              <a:rPr lang="en-US" sz="1400" dirty="0">
                <a:solidFill>
                  <a:srgbClr val="CE9178"/>
                </a:solidFill>
                <a:latin typeface="Consolas"/>
              </a:rPr>
              <a:t>"uuid"</a:t>
            </a:r>
            <a:r>
              <a:rPr lang="en-US" sz="1400" dirty="0">
                <a:solidFill>
                  <a:srgbClr val="D4D4D4"/>
                </a:solidFill>
                <a:latin typeface="Consolas"/>
              </a:rPr>
              <a:t>&gt;;</a:t>
            </a:r>
          </a:p>
          <a:p>
            <a:pPr algn="l">
              <a:buNone/>
            </a:pPr>
            <a:r>
              <a:rPr lang="en-US" sz="1400" dirty="0">
                <a:solidFill>
                  <a:srgbClr val="D4D4D4"/>
                </a:solidFill>
                <a:latin typeface="Consolas"/>
              </a:rPr>
              <a:t>  </a:t>
            </a:r>
            <a:r>
              <a:rPr lang="en-US" sz="1400" dirty="0">
                <a:solidFill>
                  <a:srgbClr val="9CDCFE"/>
                </a:solidFill>
                <a:latin typeface="Consolas"/>
              </a:rPr>
              <a:t>email</a:t>
            </a:r>
            <a:r>
              <a:rPr lang="en-US" sz="1400" dirty="0">
                <a:solidFill>
                  <a:srgbClr val="D4D4D4"/>
                </a:solidFill>
                <a:latin typeface="Consolas"/>
              </a:rPr>
              <a:t>: </a:t>
            </a:r>
            <a:r>
              <a:rPr lang="en-US" sz="1400" dirty="0">
                <a:solidFill>
                  <a:srgbClr val="4EC9B0"/>
                </a:solidFill>
                <a:latin typeface="Consolas"/>
              </a:rPr>
              <a:t>string</a:t>
            </a:r>
            <a:r>
              <a:rPr lang="en-US" sz="1400" dirty="0">
                <a:solidFill>
                  <a:srgbClr val="D4D4D4"/>
                </a:solidFill>
                <a:latin typeface="Consolas"/>
              </a:rPr>
              <a:t> &amp; </a:t>
            </a:r>
            <a:r>
              <a:rPr lang="en-US" sz="1400" dirty="0">
                <a:solidFill>
                  <a:srgbClr val="4EC9B0"/>
                </a:solidFill>
                <a:latin typeface="Consolas"/>
              </a:rPr>
              <a:t>tags.Format</a:t>
            </a:r>
            <a:r>
              <a:rPr lang="en-US" sz="1400" dirty="0">
                <a:solidFill>
                  <a:srgbClr val="D4D4D4"/>
                </a:solidFill>
                <a:latin typeface="Consolas"/>
              </a:rPr>
              <a:t>&lt;</a:t>
            </a:r>
            <a:r>
              <a:rPr lang="en-US" sz="1400" dirty="0">
                <a:solidFill>
                  <a:srgbClr val="CE9178"/>
                </a:solidFill>
                <a:latin typeface="Consolas"/>
              </a:rPr>
              <a:t>"email"</a:t>
            </a:r>
            <a:r>
              <a:rPr lang="en-US" sz="1400" dirty="0">
                <a:solidFill>
                  <a:srgbClr val="D4D4D4"/>
                </a:solidFill>
                <a:latin typeface="Consolas"/>
              </a:rPr>
              <a:t>&gt;;</a:t>
            </a:r>
          </a:p>
          <a:p>
            <a:pPr algn="l">
              <a:buNone/>
            </a:pPr>
            <a:r>
              <a:rPr lang="en-US" sz="1400" dirty="0">
                <a:solidFill>
                  <a:srgbClr val="D4D4D4"/>
                </a:solidFill>
                <a:latin typeface="Consolas"/>
              </a:rPr>
              <a:t>  </a:t>
            </a:r>
            <a:r>
              <a:rPr lang="en-US" sz="1400" dirty="0">
                <a:solidFill>
                  <a:srgbClr val="9CDCFE"/>
                </a:solidFill>
                <a:latin typeface="Consolas"/>
              </a:rPr>
              <a:t>age</a:t>
            </a:r>
            <a:r>
              <a:rPr lang="en-US" sz="1400" dirty="0">
                <a:solidFill>
                  <a:srgbClr val="D4D4D4"/>
                </a:solidFill>
                <a:latin typeface="Consolas"/>
              </a:rPr>
              <a:t>: </a:t>
            </a:r>
            <a:r>
              <a:rPr lang="en-US" sz="1400" dirty="0">
                <a:solidFill>
                  <a:srgbClr val="4EC9B0"/>
                </a:solidFill>
                <a:latin typeface="Consolas"/>
              </a:rPr>
              <a:t>number</a:t>
            </a:r>
            <a:r>
              <a:rPr lang="en-US" sz="1400" dirty="0">
                <a:solidFill>
                  <a:srgbClr val="D4D4D4"/>
                </a:solidFill>
                <a:latin typeface="Consolas"/>
              </a:rPr>
              <a:t> &amp;</a:t>
            </a:r>
          </a:p>
          <a:p>
            <a:pPr algn="l">
              <a:buNone/>
            </a:pPr>
            <a:r>
              <a:rPr lang="en-US" sz="1400" dirty="0">
                <a:solidFill>
                  <a:srgbClr val="D4D4D4"/>
                </a:solidFill>
                <a:latin typeface="Consolas"/>
              </a:rPr>
              <a:t>    </a:t>
            </a:r>
            <a:r>
              <a:rPr lang="en-US" sz="1400" dirty="0">
                <a:solidFill>
                  <a:srgbClr val="4EC9B0"/>
                </a:solidFill>
                <a:latin typeface="Consolas"/>
              </a:rPr>
              <a:t>tags.Type</a:t>
            </a:r>
            <a:r>
              <a:rPr lang="en-US" sz="1400" dirty="0">
                <a:solidFill>
                  <a:srgbClr val="D4D4D4"/>
                </a:solidFill>
                <a:latin typeface="Consolas"/>
              </a:rPr>
              <a:t>&lt;</a:t>
            </a:r>
            <a:r>
              <a:rPr lang="en-US" sz="1400" dirty="0">
                <a:solidFill>
                  <a:srgbClr val="CE9178"/>
                </a:solidFill>
                <a:latin typeface="Consolas"/>
              </a:rPr>
              <a:t>"uint32"</a:t>
            </a:r>
            <a:r>
              <a:rPr lang="en-US" sz="1400" dirty="0">
                <a:solidFill>
                  <a:srgbClr val="D4D4D4"/>
                </a:solidFill>
                <a:latin typeface="Consolas"/>
              </a:rPr>
              <a:t>&gt; &amp;</a:t>
            </a:r>
          </a:p>
          <a:p>
            <a:pPr algn="l">
              <a:buNone/>
            </a:pPr>
            <a:r>
              <a:rPr lang="en-US" sz="1400" dirty="0">
                <a:solidFill>
                  <a:srgbClr val="D4D4D4"/>
                </a:solidFill>
                <a:latin typeface="Consolas"/>
              </a:rPr>
              <a:t>    </a:t>
            </a:r>
            <a:r>
              <a:rPr lang="en-US" sz="1400" dirty="0">
                <a:solidFill>
                  <a:srgbClr val="4EC9B0"/>
                </a:solidFill>
                <a:latin typeface="Consolas"/>
              </a:rPr>
              <a:t>tags.ExclusiveMinimum</a:t>
            </a:r>
            <a:r>
              <a:rPr lang="en-US" sz="1400" dirty="0">
                <a:solidFill>
                  <a:srgbClr val="D4D4D4"/>
                </a:solidFill>
                <a:latin typeface="Consolas"/>
              </a:rPr>
              <a:t>&lt;</a:t>
            </a:r>
            <a:r>
              <a:rPr lang="en-US" sz="1400" dirty="0">
                <a:solidFill>
                  <a:srgbClr val="B5CEA8"/>
                </a:solidFill>
                <a:latin typeface="Consolas"/>
              </a:rPr>
              <a:t>19</a:t>
            </a:r>
            <a:r>
              <a:rPr lang="en-US" sz="1400" dirty="0">
                <a:solidFill>
                  <a:srgbClr val="D4D4D4"/>
                </a:solidFill>
                <a:latin typeface="Consolas"/>
              </a:rPr>
              <a:t>&gt; &amp;</a:t>
            </a:r>
          </a:p>
          <a:p>
            <a:pPr algn="l">
              <a:buNone/>
            </a:pPr>
            <a:r>
              <a:rPr lang="en-US" sz="1400" dirty="0">
                <a:solidFill>
                  <a:srgbClr val="D4D4D4"/>
                </a:solidFill>
                <a:latin typeface="Consolas"/>
              </a:rPr>
              <a:t>    </a:t>
            </a:r>
            <a:r>
              <a:rPr lang="en-US" sz="1400" dirty="0">
                <a:solidFill>
                  <a:srgbClr val="4EC9B0"/>
                </a:solidFill>
                <a:latin typeface="Consolas"/>
              </a:rPr>
              <a:t>tags.Maximum</a:t>
            </a:r>
            <a:r>
              <a:rPr lang="en-US" sz="1400" dirty="0">
                <a:solidFill>
                  <a:srgbClr val="D4D4D4"/>
                </a:solidFill>
                <a:latin typeface="Consolas"/>
              </a:rPr>
              <a:t>&lt;</a:t>
            </a:r>
            <a:r>
              <a:rPr lang="en-US" sz="1400" dirty="0">
                <a:solidFill>
                  <a:srgbClr val="B5CEA8"/>
                </a:solidFill>
                <a:latin typeface="Consolas"/>
              </a:rPr>
              <a:t>100</a:t>
            </a:r>
            <a:r>
              <a:rPr lang="en-US" sz="1400" dirty="0">
                <a:solidFill>
                  <a:srgbClr val="D4D4D4"/>
                </a:solidFill>
                <a:latin typeface="Consolas"/>
              </a:rPr>
              <a:t>&gt;;</a:t>
            </a:r>
          </a:p>
          <a:p>
            <a:pPr algn="l">
              <a:buNone/>
            </a:pPr>
            <a:r>
              <a:rPr lang="en-US" sz="1400" dirty="0">
                <a:solidFill>
                  <a:srgbClr val="D4D4D4"/>
                </a:solidFill>
                <a:latin typeface="Consolas"/>
              </a:rPr>
              <a:t>}</a:t>
            </a:r>
          </a:p>
          <a:p>
            <a:pPr algn="l">
              <a:buNone/>
            </a:pPr>
            <a:endParaRPr lang="en-US" sz="600" dirty="0">
              <a:latin typeface="Consolas"/>
            </a:endParaRPr>
          </a:p>
          <a:p>
            <a:pPr algn="l">
              <a:buNone/>
            </a:pPr>
            <a:r>
              <a:rPr lang="en-US" sz="1400" dirty="0">
                <a:solidFill>
                  <a:srgbClr val="6A9955"/>
                </a:solidFill>
                <a:latin typeface="Consolas"/>
              </a:rPr>
              <a:t>// just one line, with pure TypeScript type</a:t>
            </a:r>
          </a:p>
          <a:p>
            <a:pPr algn="l">
              <a:buNone/>
            </a:pPr>
            <a:r>
              <a:rPr lang="en-US" sz="1400" b="1" dirty="0">
                <a:solidFill>
                  <a:srgbClr val="569CD6"/>
                </a:solidFill>
                <a:latin typeface="Consolas"/>
              </a:rPr>
              <a:t>const </a:t>
            </a:r>
            <a:r>
              <a:rPr lang="en-US" sz="1400" dirty="0">
                <a:solidFill>
                  <a:srgbClr val="9CDCFE"/>
                </a:solidFill>
                <a:latin typeface="Consolas"/>
              </a:rPr>
              <a:t>check</a:t>
            </a:r>
            <a:r>
              <a:rPr lang="en-US" sz="1400" dirty="0">
                <a:solidFill>
                  <a:srgbClr val="D4D4D4"/>
                </a:solidFill>
                <a:latin typeface="Consolas"/>
              </a:rPr>
              <a:t>: </a:t>
            </a:r>
            <a:r>
              <a:rPr lang="en-US" sz="1400" dirty="0">
                <a:solidFill>
                  <a:srgbClr val="4EC9B0"/>
                </a:solidFill>
                <a:latin typeface="Consolas"/>
              </a:rPr>
              <a:t>boolean</a:t>
            </a:r>
            <a:r>
              <a:rPr lang="en-US" sz="1400" dirty="0">
                <a:solidFill>
                  <a:srgbClr val="D4D4D4"/>
                </a:solidFill>
                <a:latin typeface="Consolas"/>
              </a:rPr>
              <a:t> = </a:t>
            </a:r>
            <a:r>
              <a:rPr lang="en-US" sz="1400" dirty="0">
                <a:solidFill>
                  <a:srgbClr val="9CDCFE"/>
                </a:solidFill>
                <a:latin typeface="Consolas"/>
              </a:rPr>
              <a:t>typia</a:t>
            </a:r>
            <a:r>
              <a:rPr lang="en-US" sz="1400" dirty="0">
                <a:solidFill>
                  <a:srgbClr val="D4D4D4"/>
                </a:solidFill>
                <a:latin typeface="Consolas"/>
              </a:rPr>
              <a:t>.</a:t>
            </a:r>
            <a:r>
              <a:rPr lang="en-US" sz="1400" dirty="0">
                <a:solidFill>
                  <a:srgbClr val="DCDCAA"/>
                </a:solidFill>
                <a:latin typeface="Consolas"/>
              </a:rPr>
              <a:t>is</a:t>
            </a:r>
            <a:r>
              <a:rPr lang="en-US" sz="1400" dirty="0">
                <a:solidFill>
                  <a:srgbClr val="D4D4D4"/>
                </a:solidFill>
                <a:latin typeface="Consolas"/>
              </a:rPr>
              <a:t>&lt;</a:t>
            </a:r>
            <a:r>
              <a:rPr lang="en-US" sz="1400" dirty="0">
                <a:solidFill>
                  <a:srgbClr val="4EC9B0"/>
                </a:solidFill>
                <a:latin typeface="Consolas"/>
              </a:rPr>
              <a:t>IMember</a:t>
            </a:r>
            <a:r>
              <a:rPr lang="en-US" sz="1400" dirty="0">
                <a:solidFill>
                  <a:srgbClr val="D4D4D4"/>
                </a:solidFill>
                <a:latin typeface="Consolas"/>
              </a:rPr>
              <a:t>&gt;(</a:t>
            </a:r>
            <a:r>
              <a:rPr lang="en-US" sz="1400" dirty="0">
                <a:solidFill>
                  <a:srgbClr val="9CDCFE"/>
                </a:solidFill>
                <a:latin typeface="Consolas"/>
              </a:rPr>
              <a:t>input</a:t>
            </a:r>
            <a:r>
              <a:rPr lang="en-US" sz="1400" dirty="0">
                <a:solidFill>
                  <a:srgbClr val="D4D4D4"/>
                </a:solidFill>
                <a:latin typeface="Consolas"/>
              </a:rPr>
              <a:t>);</a:t>
            </a:r>
          </a:p>
        </p:txBody>
      </p:sp>
      <p:sp>
        <p:nvSpPr>
          <p:cNvPr id="4" name="사각형: 둥근 모서리 3">
            <a:extLst>
              <a:ext uri="{FF2B5EF4-FFF2-40B4-BE49-F238E27FC236}">
                <a16:creationId xmlns:a16="http://schemas.microsoft.com/office/drawing/2014/main" id="{D8C54685-FA85-48D8-8EA1-515BE465861F}"/>
              </a:ext>
            </a:extLst>
          </p:cNvPr>
          <p:cNvSpPr/>
          <p:nvPr/>
        </p:nvSpPr>
        <p:spPr>
          <a:xfrm>
            <a:off x="6223000" y="863600"/>
            <a:ext cx="5842000" cy="5461000"/>
          </a:xfrm>
          <a:prstGeom prst="roundRect">
            <a:avLst/>
          </a:prstGeom>
          <a:solidFill>
            <a:srgbClr val="1E1E2E"/>
          </a:solidFill>
          <a:ln w="12700" cap="flat" cmpd="sng" algn="ctr">
            <a:solidFill>
              <a:srgbClr val="60A5F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nchorCtr="0">
            <a:noAutofit/>
          </a:bodyPr>
          <a:lstStyle/>
          <a:p>
            <a:pPr algn="l">
              <a:buNone/>
            </a:pPr>
            <a:r>
              <a:rPr lang="en-US" sz="1400" b="1" dirty="0">
                <a:solidFill>
                  <a:srgbClr val="4ECB71"/>
                </a:solidFill>
                <a:latin typeface="Consolas"/>
              </a:rPr>
              <a:t>OUTPUT</a:t>
            </a:r>
            <a:r>
              <a:rPr lang="en-US" sz="1400" dirty="0">
                <a:solidFill>
                  <a:srgbClr val="D4D4D4"/>
                </a:solidFill>
                <a:latin typeface="Consolas"/>
              </a:rPr>
              <a:t>  Compiled Output</a:t>
            </a:r>
          </a:p>
          <a:p>
            <a:pPr algn="l">
              <a:buNone/>
            </a:pPr>
            <a:endParaRPr lang="en-US" sz="600" dirty="0">
              <a:latin typeface="Consolas"/>
            </a:endParaRPr>
          </a:p>
          <a:p>
            <a:pPr algn="l">
              <a:buNone/>
            </a:pPr>
            <a:r>
              <a:rPr lang="en-US" sz="1400" dirty="0">
                <a:solidFill>
                  <a:srgbClr val="6A9955"/>
                </a:solidFill>
                <a:latin typeface="Consolas"/>
              </a:rPr>
              <a:t>// compiled JavaScript — no schema overhead</a:t>
            </a:r>
          </a:p>
          <a:p>
            <a:pPr algn="l">
              <a:buNone/>
            </a:pPr>
            <a:r>
              <a:rPr lang="en-US" sz="1400" b="1" dirty="0">
                <a:solidFill>
                  <a:srgbClr val="569CD6"/>
                </a:solidFill>
                <a:latin typeface="Consolas"/>
              </a:rPr>
              <a:t>const </a:t>
            </a:r>
            <a:r>
              <a:rPr lang="en-US" sz="1400" dirty="0">
                <a:solidFill>
                  <a:srgbClr val="9CDCFE"/>
                </a:solidFill>
                <a:latin typeface="Consolas"/>
              </a:rPr>
              <a:t>check</a:t>
            </a:r>
            <a:r>
              <a:rPr lang="en-US" sz="1400" dirty="0">
                <a:solidFill>
                  <a:srgbClr val="D4D4D4"/>
                </a:solidFill>
                <a:latin typeface="Consolas"/>
              </a:rPr>
              <a:t> = ((</a:t>
            </a:r>
            <a:r>
              <a:rPr lang="en-US" sz="1400" dirty="0">
                <a:solidFill>
                  <a:srgbClr val="9CDCFE"/>
                </a:solidFill>
                <a:latin typeface="Consolas"/>
              </a:rPr>
              <a:t>input</a:t>
            </a:r>
            <a:r>
              <a:rPr lang="en-US" sz="1400" dirty="0">
                <a:solidFill>
                  <a:srgbClr val="D4D4D4"/>
                </a:solidFill>
                <a:latin typeface="Consolas"/>
              </a:rPr>
              <a:t>) =&gt; {</a:t>
            </a:r>
          </a:p>
          <a:p>
            <a:pPr algn="l">
              <a:buNone/>
            </a:pPr>
            <a:r>
              <a:rPr lang="en-US" sz="1400" dirty="0">
                <a:solidFill>
                  <a:srgbClr val="D4D4D4"/>
                </a:solidFill>
                <a:latin typeface="Consolas"/>
              </a:rPr>
              <a:t>  </a:t>
            </a:r>
            <a:r>
              <a:rPr lang="en-US" sz="1400" b="1" dirty="0">
                <a:solidFill>
                  <a:srgbClr val="C586C0"/>
                </a:solidFill>
                <a:latin typeface="Consolas"/>
              </a:rPr>
              <a:t>return </a:t>
            </a:r>
            <a:r>
              <a:rPr lang="en-US" sz="1400" dirty="0">
                <a:solidFill>
                  <a:srgbClr val="D4D4D4"/>
                </a:solidFill>
                <a:latin typeface="Consolas"/>
              </a:rPr>
              <a:t>(</a:t>
            </a:r>
          </a:p>
          <a:p>
            <a:pPr algn="l">
              <a:buNone/>
            </a:pPr>
            <a:r>
              <a:rPr lang="en-US" sz="1400" dirty="0">
                <a:solidFill>
                  <a:srgbClr val="D4D4D4"/>
                </a:solidFill>
                <a:latin typeface="Consolas"/>
              </a:rPr>
              <a:t>    </a:t>
            </a:r>
            <a:r>
              <a:rPr lang="en-US" sz="1400" dirty="0">
                <a:solidFill>
                  <a:srgbClr val="CE9178"/>
                </a:solidFill>
                <a:latin typeface="Consolas"/>
              </a:rPr>
              <a:t>"object"</a:t>
            </a:r>
            <a:r>
              <a:rPr lang="en-US" sz="1400" dirty="0">
                <a:solidFill>
                  <a:srgbClr val="D4D4D4"/>
                </a:solidFill>
                <a:latin typeface="Consolas"/>
              </a:rPr>
              <a:t> === </a:t>
            </a:r>
            <a:r>
              <a:rPr lang="en-US" sz="1400" b="1" dirty="0">
                <a:solidFill>
                  <a:srgbClr val="C586C0"/>
                </a:solidFill>
                <a:latin typeface="Consolas"/>
              </a:rPr>
              <a:t>typeof </a:t>
            </a:r>
            <a:r>
              <a:rPr lang="en-US" sz="1400" dirty="0">
                <a:solidFill>
                  <a:srgbClr val="9CDCFE"/>
                </a:solidFill>
                <a:latin typeface="Consolas"/>
              </a:rPr>
              <a:t>input</a:t>
            </a:r>
            <a:r>
              <a:rPr lang="en-US" sz="1400" dirty="0">
                <a:solidFill>
                  <a:srgbClr val="D4D4D4"/>
                </a:solidFill>
                <a:latin typeface="Consolas"/>
              </a:rPr>
              <a:t> &amp;&amp;</a:t>
            </a:r>
          </a:p>
          <a:p>
            <a:pPr algn="l">
              <a:buNone/>
            </a:pPr>
            <a:r>
              <a:rPr lang="en-US" sz="1400" dirty="0">
                <a:solidFill>
                  <a:srgbClr val="D4D4D4"/>
                </a:solidFill>
                <a:latin typeface="Consolas"/>
              </a:rPr>
              <a:t>    </a:t>
            </a:r>
            <a:r>
              <a:rPr lang="en-US" sz="1400" dirty="0">
                <a:solidFill>
                  <a:srgbClr val="569CD6"/>
                </a:solidFill>
                <a:latin typeface="Consolas"/>
              </a:rPr>
              <a:t>null</a:t>
            </a:r>
            <a:r>
              <a:rPr lang="en-US" sz="1400" dirty="0">
                <a:solidFill>
                  <a:srgbClr val="D4D4D4"/>
                </a:solidFill>
                <a:latin typeface="Consolas"/>
              </a:rPr>
              <a:t> !== </a:t>
            </a:r>
            <a:r>
              <a:rPr lang="en-US" sz="1400" dirty="0">
                <a:solidFill>
                  <a:srgbClr val="9CDCFE"/>
                </a:solidFill>
                <a:latin typeface="Consolas"/>
              </a:rPr>
              <a:t>input</a:t>
            </a:r>
            <a:r>
              <a:rPr lang="en-US" sz="1400" dirty="0">
                <a:solidFill>
                  <a:srgbClr val="D4D4D4"/>
                </a:solidFill>
                <a:latin typeface="Consolas"/>
              </a:rPr>
              <a:t> &amp;&amp;</a:t>
            </a:r>
          </a:p>
          <a:p>
            <a:pPr algn="l">
              <a:buNone/>
            </a:pPr>
            <a:r>
              <a:rPr lang="en-US" sz="1400" dirty="0">
                <a:solidFill>
                  <a:srgbClr val="D4D4D4"/>
                </a:solidFill>
                <a:latin typeface="Consolas"/>
              </a:rPr>
              <a:t>    </a:t>
            </a:r>
            <a:r>
              <a:rPr lang="en-US" sz="1400" dirty="0">
                <a:solidFill>
                  <a:srgbClr val="CE9178"/>
                </a:solidFill>
                <a:latin typeface="Consolas"/>
              </a:rPr>
              <a:t>"string"</a:t>
            </a:r>
            <a:r>
              <a:rPr lang="en-US" sz="1400" dirty="0">
                <a:solidFill>
                  <a:srgbClr val="D4D4D4"/>
                </a:solidFill>
                <a:latin typeface="Consolas"/>
              </a:rPr>
              <a:t> === </a:t>
            </a:r>
            <a:r>
              <a:rPr lang="en-US" sz="1400" b="1" dirty="0">
                <a:solidFill>
                  <a:srgbClr val="C586C0"/>
                </a:solidFill>
                <a:latin typeface="Consolas"/>
              </a:rPr>
              <a:t>typeof </a:t>
            </a:r>
            <a:r>
              <a:rPr lang="en-US" sz="1400" dirty="0">
                <a:solidFill>
                  <a:srgbClr val="9CDCFE"/>
                </a:solidFill>
                <a:latin typeface="Consolas"/>
              </a:rPr>
              <a:t>input</a:t>
            </a:r>
            <a:r>
              <a:rPr lang="en-US" sz="1400" dirty="0">
                <a:solidFill>
                  <a:srgbClr val="D4D4D4"/>
                </a:solidFill>
                <a:latin typeface="Consolas"/>
              </a:rPr>
              <a:t>.</a:t>
            </a:r>
            <a:r>
              <a:rPr lang="en-US" sz="1400" dirty="0">
                <a:solidFill>
                  <a:srgbClr val="9CDCFE"/>
                </a:solidFill>
                <a:latin typeface="Consolas"/>
              </a:rPr>
              <a:t>id</a:t>
            </a:r>
            <a:r>
              <a:rPr lang="en-US" sz="1400" dirty="0">
                <a:solidFill>
                  <a:srgbClr val="D4D4D4"/>
                </a:solidFill>
                <a:latin typeface="Consolas"/>
              </a:rPr>
              <a:t> &amp;&amp;</a:t>
            </a:r>
          </a:p>
          <a:p>
            <a:pPr algn="l">
              <a:buNone/>
            </a:pPr>
            <a:r>
              <a:rPr lang="en-US" sz="1400" dirty="0">
                <a:solidFill>
                  <a:srgbClr val="D4D4D4"/>
                </a:solidFill>
                <a:latin typeface="Consolas"/>
              </a:rPr>
              <a:t>    /^[0-9a-f]{8}-[0-9a-f]{4}-[1-5].*$/</a:t>
            </a:r>
          </a:p>
          <a:p>
            <a:pPr algn="l">
              <a:buNone/>
            </a:pPr>
            <a:r>
              <a:rPr lang="en-US" sz="1400" dirty="0">
                <a:solidFill>
                  <a:srgbClr val="D4D4D4"/>
                </a:solidFill>
                <a:latin typeface="Consolas"/>
              </a:rPr>
              <a:t>      .</a:t>
            </a:r>
            <a:r>
              <a:rPr lang="en-US" sz="1400" dirty="0">
                <a:solidFill>
                  <a:srgbClr val="DCDCAA"/>
                </a:solidFill>
                <a:latin typeface="Consolas"/>
              </a:rPr>
              <a:t>test</a:t>
            </a:r>
            <a:r>
              <a:rPr lang="en-US" sz="1400" dirty="0">
                <a:solidFill>
                  <a:srgbClr val="D4D4D4"/>
                </a:solidFill>
                <a:latin typeface="Consolas"/>
              </a:rPr>
              <a:t>(</a:t>
            </a:r>
            <a:r>
              <a:rPr lang="en-US" sz="1400" dirty="0">
                <a:solidFill>
                  <a:srgbClr val="9CDCFE"/>
                </a:solidFill>
                <a:latin typeface="Consolas"/>
              </a:rPr>
              <a:t>input</a:t>
            </a:r>
            <a:r>
              <a:rPr lang="en-US" sz="1400" dirty="0">
                <a:solidFill>
                  <a:srgbClr val="D4D4D4"/>
                </a:solidFill>
                <a:latin typeface="Consolas"/>
              </a:rPr>
              <a:t>.</a:t>
            </a:r>
            <a:r>
              <a:rPr lang="en-US" sz="1400" dirty="0">
                <a:solidFill>
                  <a:srgbClr val="9CDCFE"/>
                </a:solidFill>
                <a:latin typeface="Consolas"/>
              </a:rPr>
              <a:t>id</a:t>
            </a:r>
            <a:r>
              <a:rPr lang="en-US" sz="1400" dirty="0">
                <a:solidFill>
                  <a:srgbClr val="D4D4D4"/>
                </a:solidFill>
                <a:latin typeface="Consolas"/>
              </a:rPr>
              <a:t>) &amp;&amp;</a:t>
            </a:r>
          </a:p>
          <a:p>
            <a:pPr algn="l">
              <a:buNone/>
            </a:pPr>
            <a:r>
              <a:rPr lang="en-US" sz="1400" dirty="0">
                <a:solidFill>
                  <a:srgbClr val="D4D4D4"/>
                </a:solidFill>
                <a:latin typeface="Consolas"/>
              </a:rPr>
              <a:t>    </a:t>
            </a:r>
            <a:r>
              <a:rPr lang="en-US" sz="1400" dirty="0">
                <a:solidFill>
                  <a:srgbClr val="CE9178"/>
                </a:solidFill>
                <a:latin typeface="Consolas"/>
              </a:rPr>
              <a:t>"string"</a:t>
            </a:r>
            <a:r>
              <a:rPr lang="en-US" sz="1400" dirty="0">
                <a:solidFill>
                  <a:srgbClr val="D4D4D4"/>
                </a:solidFill>
                <a:latin typeface="Consolas"/>
              </a:rPr>
              <a:t> === </a:t>
            </a:r>
            <a:r>
              <a:rPr lang="en-US" sz="1400" b="1" dirty="0">
                <a:solidFill>
                  <a:srgbClr val="C586C0"/>
                </a:solidFill>
                <a:latin typeface="Consolas"/>
              </a:rPr>
              <a:t>typeof </a:t>
            </a:r>
            <a:r>
              <a:rPr lang="en-US" sz="1400" dirty="0">
                <a:solidFill>
                  <a:srgbClr val="9CDCFE"/>
                </a:solidFill>
                <a:latin typeface="Consolas"/>
              </a:rPr>
              <a:t>input</a:t>
            </a:r>
            <a:r>
              <a:rPr lang="en-US" sz="1400" dirty="0">
                <a:solidFill>
                  <a:srgbClr val="D4D4D4"/>
                </a:solidFill>
                <a:latin typeface="Consolas"/>
              </a:rPr>
              <a:t>.</a:t>
            </a:r>
            <a:r>
              <a:rPr lang="en-US" sz="1400" dirty="0">
                <a:solidFill>
                  <a:srgbClr val="9CDCFE"/>
                </a:solidFill>
                <a:latin typeface="Consolas"/>
              </a:rPr>
              <a:t>email</a:t>
            </a:r>
            <a:r>
              <a:rPr lang="en-US" sz="1400" dirty="0">
                <a:solidFill>
                  <a:srgbClr val="D4D4D4"/>
                </a:solidFill>
                <a:latin typeface="Consolas"/>
              </a:rPr>
              <a:t> &amp;&amp;</a:t>
            </a:r>
          </a:p>
          <a:p>
            <a:pPr algn="l">
              <a:buNone/>
            </a:pPr>
            <a:r>
              <a:rPr lang="en-US" sz="1400" dirty="0">
                <a:solidFill>
                  <a:srgbClr val="D4D4D4"/>
                </a:solidFill>
                <a:latin typeface="Consolas"/>
              </a:rPr>
              <a:t>    /^[a-z0-9._%+-]+@[a-z0-9.-]+\.[a-z]{2,}$/</a:t>
            </a:r>
          </a:p>
          <a:p>
            <a:pPr algn="l">
              <a:buNone/>
            </a:pPr>
            <a:r>
              <a:rPr lang="en-US" sz="1400" dirty="0">
                <a:solidFill>
                  <a:srgbClr val="D4D4D4"/>
                </a:solidFill>
                <a:latin typeface="Consolas"/>
              </a:rPr>
              <a:t>      .</a:t>
            </a:r>
            <a:r>
              <a:rPr lang="en-US" sz="1400" dirty="0">
                <a:solidFill>
                  <a:srgbClr val="DCDCAA"/>
                </a:solidFill>
                <a:latin typeface="Consolas"/>
              </a:rPr>
              <a:t>test</a:t>
            </a:r>
            <a:r>
              <a:rPr lang="en-US" sz="1400" dirty="0">
                <a:solidFill>
                  <a:srgbClr val="D4D4D4"/>
                </a:solidFill>
                <a:latin typeface="Consolas"/>
              </a:rPr>
              <a:t>(</a:t>
            </a:r>
            <a:r>
              <a:rPr lang="en-US" sz="1400" dirty="0">
                <a:solidFill>
                  <a:srgbClr val="9CDCFE"/>
                </a:solidFill>
                <a:latin typeface="Consolas"/>
              </a:rPr>
              <a:t>input</a:t>
            </a:r>
            <a:r>
              <a:rPr lang="en-US" sz="1400" dirty="0">
                <a:solidFill>
                  <a:srgbClr val="D4D4D4"/>
                </a:solidFill>
                <a:latin typeface="Consolas"/>
              </a:rPr>
              <a:t>.</a:t>
            </a:r>
            <a:r>
              <a:rPr lang="en-US" sz="1400" dirty="0">
                <a:solidFill>
                  <a:srgbClr val="9CDCFE"/>
                </a:solidFill>
                <a:latin typeface="Consolas"/>
              </a:rPr>
              <a:t>email</a:t>
            </a:r>
            <a:r>
              <a:rPr lang="en-US" sz="1400" dirty="0">
                <a:solidFill>
                  <a:srgbClr val="D4D4D4"/>
                </a:solidFill>
                <a:latin typeface="Consolas"/>
              </a:rPr>
              <a:t>) &amp;&amp;</a:t>
            </a:r>
          </a:p>
          <a:p>
            <a:pPr algn="l">
              <a:buNone/>
            </a:pPr>
            <a:r>
              <a:rPr lang="en-US" sz="1400" dirty="0">
                <a:solidFill>
                  <a:srgbClr val="D4D4D4"/>
                </a:solidFill>
                <a:latin typeface="Consolas"/>
              </a:rPr>
              <a:t>    </a:t>
            </a:r>
            <a:r>
              <a:rPr lang="en-US" sz="1400" dirty="0">
                <a:solidFill>
                  <a:srgbClr val="CE9178"/>
                </a:solidFill>
                <a:latin typeface="Consolas"/>
              </a:rPr>
              <a:t>"number"</a:t>
            </a:r>
            <a:r>
              <a:rPr lang="en-US" sz="1400" dirty="0">
                <a:solidFill>
                  <a:srgbClr val="D4D4D4"/>
                </a:solidFill>
                <a:latin typeface="Consolas"/>
              </a:rPr>
              <a:t> === </a:t>
            </a:r>
            <a:r>
              <a:rPr lang="en-US" sz="1400" b="1" dirty="0">
                <a:solidFill>
                  <a:srgbClr val="C586C0"/>
                </a:solidFill>
                <a:latin typeface="Consolas"/>
              </a:rPr>
              <a:t>typeof </a:t>
            </a:r>
            <a:r>
              <a:rPr lang="en-US" sz="1400" dirty="0">
                <a:solidFill>
                  <a:srgbClr val="9CDCFE"/>
                </a:solidFill>
                <a:latin typeface="Consolas"/>
              </a:rPr>
              <a:t>input</a:t>
            </a:r>
            <a:r>
              <a:rPr lang="en-US" sz="1400" dirty="0">
                <a:solidFill>
                  <a:srgbClr val="D4D4D4"/>
                </a:solidFill>
                <a:latin typeface="Consolas"/>
              </a:rPr>
              <a:t>.</a:t>
            </a:r>
            <a:r>
              <a:rPr lang="en-US" sz="1400" dirty="0">
                <a:solidFill>
                  <a:srgbClr val="9CDCFE"/>
                </a:solidFill>
                <a:latin typeface="Consolas"/>
              </a:rPr>
              <a:t>age</a:t>
            </a:r>
            <a:r>
              <a:rPr lang="en-US" sz="1400" dirty="0">
                <a:solidFill>
                  <a:srgbClr val="D4D4D4"/>
                </a:solidFill>
                <a:latin typeface="Consolas"/>
              </a:rPr>
              <a:t> &amp;&amp;</a:t>
            </a:r>
          </a:p>
          <a:p>
            <a:pPr algn="l">
              <a:buNone/>
            </a:pPr>
            <a:r>
              <a:rPr lang="en-US" sz="1400" dirty="0">
                <a:solidFill>
                  <a:srgbClr val="D4D4D4"/>
                </a:solidFill>
                <a:latin typeface="Consolas"/>
              </a:rPr>
              <a:t>    </a:t>
            </a:r>
            <a:r>
              <a:rPr lang="en-US" sz="1400" dirty="0">
                <a:solidFill>
                  <a:srgbClr val="9CDCFE"/>
                </a:solidFill>
                <a:latin typeface="Consolas"/>
              </a:rPr>
              <a:t>Number</a:t>
            </a:r>
            <a:r>
              <a:rPr lang="en-US" sz="1400" dirty="0">
                <a:solidFill>
                  <a:srgbClr val="D4D4D4"/>
                </a:solidFill>
                <a:latin typeface="Consolas"/>
              </a:rPr>
              <a:t>.</a:t>
            </a:r>
            <a:r>
              <a:rPr lang="en-US" sz="1400" dirty="0">
                <a:solidFill>
                  <a:srgbClr val="DCDCAA"/>
                </a:solidFill>
                <a:latin typeface="Consolas"/>
              </a:rPr>
              <a:t>isInteger</a:t>
            </a:r>
            <a:r>
              <a:rPr lang="en-US" sz="1400" dirty="0">
                <a:solidFill>
                  <a:srgbClr val="D4D4D4"/>
                </a:solidFill>
                <a:latin typeface="Consolas"/>
              </a:rPr>
              <a:t>(</a:t>
            </a:r>
            <a:r>
              <a:rPr lang="en-US" sz="1400" dirty="0">
                <a:solidFill>
                  <a:srgbClr val="9CDCFE"/>
                </a:solidFill>
                <a:latin typeface="Consolas"/>
              </a:rPr>
              <a:t>input</a:t>
            </a:r>
            <a:r>
              <a:rPr lang="en-US" sz="1400" dirty="0">
                <a:solidFill>
                  <a:srgbClr val="D4D4D4"/>
                </a:solidFill>
                <a:latin typeface="Consolas"/>
              </a:rPr>
              <a:t>.</a:t>
            </a:r>
            <a:r>
              <a:rPr lang="en-US" sz="1400" dirty="0">
                <a:solidFill>
                  <a:srgbClr val="9CDCFE"/>
                </a:solidFill>
                <a:latin typeface="Consolas"/>
              </a:rPr>
              <a:t>age</a:t>
            </a:r>
            <a:r>
              <a:rPr lang="en-US" sz="1400" dirty="0">
                <a:solidFill>
                  <a:srgbClr val="D4D4D4"/>
                </a:solidFill>
                <a:latin typeface="Consolas"/>
              </a:rPr>
              <a:t>) &amp;&amp;</a:t>
            </a:r>
          </a:p>
          <a:p>
            <a:pPr algn="l">
              <a:buNone/>
            </a:pPr>
            <a:r>
              <a:rPr lang="en-US" sz="1400" dirty="0">
                <a:solidFill>
                  <a:srgbClr val="D4D4D4"/>
                </a:solidFill>
                <a:latin typeface="Consolas"/>
              </a:rPr>
              <a:t>    </a:t>
            </a:r>
            <a:r>
              <a:rPr lang="en-US" sz="1400" dirty="0">
                <a:solidFill>
                  <a:srgbClr val="9CDCFE"/>
                </a:solidFill>
                <a:latin typeface="Consolas"/>
              </a:rPr>
              <a:t>input</a:t>
            </a:r>
            <a:r>
              <a:rPr lang="en-US" sz="1400" dirty="0">
                <a:solidFill>
                  <a:srgbClr val="D4D4D4"/>
                </a:solidFill>
                <a:latin typeface="Consolas"/>
              </a:rPr>
              <a:t>.</a:t>
            </a:r>
            <a:r>
              <a:rPr lang="en-US" sz="1400" dirty="0">
                <a:solidFill>
                  <a:srgbClr val="9CDCFE"/>
                </a:solidFill>
                <a:latin typeface="Consolas"/>
              </a:rPr>
              <a:t>age</a:t>
            </a:r>
            <a:r>
              <a:rPr lang="en-US" sz="1400" dirty="0">
                <a:solidFill>
                  <a:srgbClr val="D4D4D4"/>
                </a:solidFill>
                <a:latin typeface="Consolas"/>
              </a:rPr>
              <a:t> &gt;= </a:t>
            </a:r>
            <a:r>
              <a:rPr lang="en-US" sz="1400" dirty="0">
                <a:solidFill>
                  <a:srgbClr val="B5CEA8"/>
                </a:solidFill>
                <a:latin typeface="Consolas"/>
              </a:rPr>
              <a:t>0</a:t>
            </a:r>
            <a:r>
              <a:rPr lang="en-US" sz="1400" dirty="0">
                <a:solidFill>
                  <a:srgbClr val="D4D4D4"/>
                </a:solidFill>
                <a:latin typeface="Consolas"/>
              </a:rPr>
              <a:t> &amp;&amp;</a:t>
            </a:r>
          </a:p>
          <a:p>
            <a:pPr algn="l">
              <a:buNone/>
            </a:pPr>
            <a:r>
              <a:rPr lang="en-US" sz="1400" dirty="0">
                <a:solidFill>
                  <a:srgbClr val="D4D4D4"/>
                </a:solidFill>
                <a:latin typeface="Consolas"/>
              </a:rPr>
              <a:t>    </a:t>
            </a:r>
            <a:r>
              <a:rPr lang="en-US" sz="1400" dirty="0">
                <a:solidFill>
                  <a:srgbClr val="B5CEA8"/>
                </a:solidFill>
                <a:latin typeface="Consolas"/>
              </a:rPr>
              <a:t>19</a:t>
            </a:r>
            <a:r>
              <a:rPr lang="en-US" sz="1400" dirty="0">
                <a:solidFill>
                  <a:srgbClr val="D4D4D4"/>
                </a:solidFill>
                <a:latin typeface="Consolas"/>
              </a:rPr>
              <a:t> &lt; </a:t>
            </a:r>
            <a:r>
              <a:rPr lang="en-US" sz="1400" dirty="0">
                <a:solidFill>
                  <a:srgbClr val="9CDCFE"/>
                </a:solidFill>
                <a:latin typeface="Consolas"/>
              </a:rPr>
              <a:t>input</a:t>
            </a:r>
            <a:r>
              <a:rPr lang="en-US" sz="1400" dirty="0">
                <a:solidFill>
                  <a:srgbClr val="D4D4D4"/>
                </a:solidFill>
                <a:latin typeface="Consolas"/>
              </a:rPr>
              <a:t>.</a:t>
            </a:r>
            <a:r>
              <a:rPr lang="en-US" sz="1400" dirty="0">
                <a:solidFill>
                  <a:srgbClr val="9CDCFE"/>
                </a:solidFill>
                <a:latin typeface="Consolas"/>
              </a:rPr>
              <a:t>age</a:t>
            </a:r>
            <a:r>
              <a:rPr lang="en-US" sz="1400" dirty="0">
                <a:solidFill>
                  <a:srgbClr val="D4D4D4"/>
                </a:solidFill>
                <a:latin typeface="Consolas"/>
              </a:rPr>
              <a:t> &amp;&amp;</a:t>
            </a:r>
          </a:p>
          <a:p>
            <a:pPr algn="l">
              <a:buNone/>
            </a:pPr>
            <a:r>
              <a:rPr lang="en-US" sz="1400" dirty="0">
                <a:solidFill>
                  <a:srgbClr val="D4D4D4"/>
                </a:solidFill>
                <a:latin typeface="Consolas"/>
              </a:rPr>
              <a:t>    </a:t>
            </a:r>
            <a:r>
              <a:rPr lang="en-US" sz="1400" dirty="0">
                <a:solidFill>
                  <a:srgbClr val="B5CEA8"/>
                </a:solidFill>
                <a:latin typeface="Consolas"/>
              </a:rPr>
              <a:t>100</a:t>
            </a:r>
            <a:r>
              <a:rPr lang="en-US" sz="1400" dirty="0">
                <a:solidFill>
                  <a:srgbClr val="D4D4D4"/>
                </a:solidFill>
                <a:latin typeface="Consolas"/>
              </a:rPr>
              <a:t> &gt;= </a:t>
            </a:r>
            <a:r>
              <a:rPr lang="en-US" sz="1400" dirty="0">
                <a:solidFill>
                  <a:srgbClr val="9CDCFE"/>
                </a:solidFill>
                <a:latin typeface="Consolas"/>
              </a:rPr>
              <a:t>input</a:t>
            </a:r>
            <a:r>
              <a:rPr lang="en-US" sz="1400" dirty="0">
                <a:solidFill>
                  <a:srgbClr val="D4D4D4"/>
                </a:solidFill>
                <a:latin typeface="Consolas"/>
              </a:rPr>
              <a:t>.</a:t>
            </a:r>
            <a:r>
              <a:rPr lang="en-US" sz="1400" dirty="0">
                <a:solidFill>
                  <a:srgbClr val="9CDCFE"/>
                </a:solidFill>
                <a:latin typeface="Consolas"/>
              </a:rPr>
              <a:t>age</a:t>
            </a:r>
          </a:p>
          <a:p>
            <a:pPr algn="l">
              <a:buNone/>
            </a:pPr>
            <a:r>
              <a:rPr lang="en-US" sz="1400" dirty="0">
                <a:solidFill>
                  <a:srgbClr val="D4D4D4"/>
                </a:solidFill>
                <a:latin typeface="Consolas"/>
              </a:rPr>
              <a:t>  );</a:t>
            </a:r>
          </a:p>
          <a:p>
            <a:pPr algn="l">
              <a:buNone/>
            </a:pPr>
            <a:r>
              <a:rPr lang="en-US" sz="1400" dirty="0">
                <a:solidFill>
                  <a:srgbClr val="D4D4D4"/>
                </a:solidFill>
                <a:latin typeface="Consolas"/>
              </a:rPr>
              <a:t>})(</a:t>
            </a:r>
            <a:r>
              <a:rPr lang="en-US" sz="1400" dirty="0">
                <a:solidFill>
                  <a:srgbClr val="9CDCFE"/>
                </a:solidFill>
                <a:latin typeface="Consolas"/>
              </a:rPr>
              <a:t>input</a:t>
            </a:r>
            <a:r>
              <a:rPr lang="en-US" sz="1400" dirty="0">
                <a:solidFill>
                  <a:srgbClr val="D4D4D4"/>
                </a:solidFill>
                <a:latin typeface="Consolas"/>
              </a:rPr>
              <a:t>);</a:t>
            </a:r>
          </a:p>
        </p:txBody>
      </p:sp>
      <p:sp>
        <p:nvSpPr>
          <p:cNvPr id="5" name="화살표: 오른쪽 4">
            <a:extLst>
              <a:ext uri="{FF2B5EF4-FFF2-40B4-BE49-F238E27FC236}">
                <a16:creationId xmlns:a16="http://schemas.microsoft.com/office/drawing/2014/main" id="{C871EDA0-70DD-4532-8377-9F83A2F9F144}"/>
              </a:ext>
            </a:extLst>
          </p:cNvPr>
          <p:cNvSpPr/>
          <p:nvPr/>
        </p:nvSpPr>
        <p:spPr>
          <a:xfrm>
            <a:off x="5969000" y="3479800"/>
            <a:ext cx="254000" cy="228600"/>
          </a:xfrm>
          <a:prstGeom prst="rightArrow">
            <a:avLst/>
          </a:prstGeom>
          <a:solidFill>
            <a:srgbClr val="4ECDC4"/>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Tree>
    <p:extLst>
      <p:ext uri="{BB962C8B-B14F-4D97-AF65-F5344CB8AC3E}">
        <p14:creationId xmlns:p14="http://schemas.microsoft.com/office/powerpoint/2010/main" val="4372776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57741D5-F76D-45FC-B2CE-2BC9B7FD7560}"/>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60A5FA"/>
                </a:solidFill>
                <a:latin typeface="Segoe UI Semibold"/>
                <a:cs typeface="Segoe UI Semibold"/>
              </a:rPr>
              <a:t>Quick Primer: Compilers &amp; ASTs</a:t>
            </a:r>
            <a:endParaRPr lang="ko-KR" altLang="en-US" sz="3200" b="1">
              <a:solidFill>
                <a:srgbClr val="60A5FA"/>
              </a:solidFill>
              <a:latin typeface="Segoe UI Semibold"/>
              <a:cs typeface="Segoe UI Semibold"/>
            </a:endParaRPr>
          </a:p>
        </p:txBody>
      </p:sp>
      <p:sp>
        <p:nvSpPr>
          <p:cNvPr id="3" name="직사각형 2">
            <a:extLst>
              <a:ext uri="{FF2B5EF4-FFF2-40B4-BE49-F238E27FC236}">
                <a16:creationId xmlns:a16="http://schemas.microsoft.com/office/drawing/2014/main" id="{DBFDE76D-3E04-473F-833C-3CF0A1CF9D58}"/>
              </a:ext>
            </a:extLst>
          </p:cNvPr>
          <p:cNvSpPr/>
          <p:nvPr/>
        </p:nvSpPr>
        <p:spPr>
          <a:xfrm>
            <a:off x="762000" y="1016000"/>
            <a:ext cx="1270000" cy="38100"/>
          </a:xfrm>
          <a:prstGeom prst="rect">
            <a:avLst/>
          </a:prstGeom>
          <a:solidFill>
            <a:srgbClr val="60A5FA"/>
          </a:solidFill>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TextBox 3">
            <a:extLst>
              <a:ext uri="{FF2B5EF4-FFF2-40B4-BE49-F238E27FC236}">
                <a16:creationId xmlns:a16="http://schemas.microsoft.com/office/drawing/2014/main" id="{DCD535E1-B211-4F5C-9E54-66DCB1C0F074}"/>
              </a:ext>
            </a:extLst>
          </p:cNvPr>
          <p:cNvSpPr txBox="1"/>
          <p:nvPr/>
        </p:nvSpPr>
        <p:spPr>
          <a:xfrm>
            <a:off x="762000" y="1270000"/>
            <a:ext cx="2540000" cy="444500"/>
          </a:xfrm>
          <a:prstGeom prst="rect">
            <a:avLst/>
          </a:prstGeom>
          <a:noFill/>
        </p:spPr>
        <p:txBody>
          <a:bodyPr vertOverflow="overflow" vert="horz" wrap="square" rtlCol="0" anchor="t">
            <a:spAutoFit/>
          </a:bodyPr>
          <a:lstStyle/>
          <a:p>
            <a:pPr algn="l"/>
            <a:r>
              <a:rPr lang="en-US" altLang="ko-KR" sz="2200" b="1">
                <a:solidFill>
                  <a:srgbClr val="60A5FA"/>
                </a:solidFill>
              </a:rPr>
              <a:t>Compiler</a:t>
            </a:r>
            <a:endParaRPr lang="ko-KR" altLang="en-US" sz="2200" b="1">
              <a:solidFill>
                <a:srgbClr val="60A5FA"/>
              </a:solidFill>
            </a:endParaRPr>
          </a:p>
        </p:txBody>
      </p:sp>
      <p:sp>
        <p:nvSpPr>
          <p:cNvPr id="5" name="TextBox 4">
            <a:extLst>
              <a:ext uri="{FF2B5EF4-FFF2-40B4-BE49-F238E27FC236}">
                <a16:creationId xmlns:a16="http://schemas.microsoft.com/office/drawing/2014/main" id="{30C3AE73-CF9C-4184-848B-161E65EC6217}"/>
              </a:ext>
            </a:extLst>
          </p:cNvPr>
          <p:cNvSpPr txBox="1"/>
          <p:nvPr/>
        </p:nvSpPr>
        <p:spPr>
          <a:xfrm>
            <a:off x="762000" y="1714500"/>
            <a:ext cx="10668000" cy="635000"/>
          </a:xfrm>
          <a:prstGeom prst="rect">
            <a:avLst/>
          </a:prstGeom>
          <a:noFill/>
        </p:spPr>
        <p:txBody>
          <a:bodyPr vertOverflow="overflow" vert="horz" wrap="square" rtlCol="0" anchor="t">
            <a:spAutoFit/>
          </a:bodyPr>
          <a:lstStyle/>
          <a:p>
            <a:pPr algn="l"/>
            <a:r>
              <a:rPr lang="en-US" altLang="ko-KR" sz="2000">
                <a:solidFill>
                  <a:srgbClr val="D0D0D0"/>
                </a:solidFill>
              </a:rPr>
              <a:t>Transforms code: TypeScript → JavaScript</a:t>
            </a:r>
            <a:endParaRPr lang="ko-KR" altLang="en-US" sz="2000">
              <a:solidFill>
                <a:srgbClr val="D0D0D0"/>
              </a:solidFill>
            </a:endParaRPr>
          </a:p>
        </p:txBody>
      </p:sp>
      <p:sp>
        <p:nvSpPr>
          <p:cNvPr id="6" name="TextBox 5">
            <a:extLst>
              <a:ext uri="{FF2B5EF4-FFF2-40B4-BE49-F238E27FC236}">
                <a16:creationId xmlns:a16="http://schemas.microsoft.com/office/drawing/2014/main" id="{F9017592-4BA3-407D-937B-18BF47EC5E74}"/>
              </a:ext>
            </a:extLst>
          </p:cNvPr>
          <p:cNvSpPr txBox="1"/>
          <p:nvPr/>
        </p:nvSpPr>
        <p:spPr>
          <a:xfrm>
            <a:off x="762000" y="2794000"/>
            <a:ext cx="2540000" cy="444500"/>
          </a:xfrm>
          <a:prstGeom prst="rect">
            <a:avLst/>
          </a:prstGeom>
          <a:noFill/>
        </p:spPr>
        <p:txBody>
          <a:bodyPr vertOverflow="overflow" vert="horz" wrap="square" rtlCol="0" anchor="t">
            <a:spAutoFit/>
          </a:bodyPr>
          <a:lstStyle/>
          <a:p>
            <a:pPr algn="l"/>
            <a:r>
              <a:rPr lang="en-US" altLang="ko-KR" sz="2200" b="1">
                <a:solidFill>
                  <a:srgbClr val="60A5FA"/>
                </a:solidFill>
              </a:rPr>
              <a:t>AST</a:t>
            </a:r>
            <a:endParaRPr lang="ko-KR" altLang="en-US" sz="2200" b="1">
              <a:solidFill>
                <a:srgbClr val="60A5FA"/>
              </a:solidFill>
            </a:endParaRPr>
          </a:p>
        </p:txBody>
      </p:sp>
      <p:sp>
        <p:nvSpPr>
          <p:cNvPr id="7" name="TextBox 6">
            <a:extLst>
              <a:ext uri="{FF2B5EF4-FFF2-40B4-BE49-F238E27FC236}">
                <a16:creationId xmlns:a16="http://schemas.microsoft.com/office/drawing/2014/main" id="{038EF3F7-29F6-47F1-8BA5-CFFCDBEBBCF9}"/>
              </a:ext>
            </a:extLst>
          </p:cNvPr>
          <p:cNvSpPr txBox="1"/>
          <p:nvPr/>
        </p:nvSpPr>
        <p:spPr>
          <a:xfrm>
            <a:off x="762000" y="3238500"/>
            <a:ext cx="10668000" cy="635000"/>
          </a:xfrm>
          <a:prstGeom prst="rect">
            <a:avLst/>
          </a:prstGeom>
          <a:noFill/>
        </p:spPr>
        <p:txBody>
          <a:bodyPr vertOverflow="overflow" vert="horz" wrap="square" rtlCol="0" anchor="t">
            <a:spAutoFit/>
          </a:bodyPr>
          <a:lstStyle/>
          <a:p>
            <a:pPr algn="l"/>
            <a:r>
              <a:rPr lang="en-US" altLang="ko-KR" sz="2000">
                <a:solidFill>
                  <a:srgbClr val="D0D0D0"/>
                </a:solidFill>
              </a:rPr>
              <a:t>Abstract Syntax Tree — structured tree of your code</a:t>
            </a:r>
            <a:endParaRPr lang="ko-KR" altLang="en-US" sz="2000">
              <a:solidFill>
                <a:srgbClr val="D0D0D0"/>
              </a:solidFill>
            </a:endParaRPr>
          </a:p>
        </p:txBody>
      </p:sp>
      <p:sp>
        <p:nvSpPr>
          <p:cNvPr id="8" name="TextBox 7">
            <a:extLst>
              <a:ext uri="{FF2B5EF4-FFF2-40B4-BE49-F238E27FC236}">
                <a16:creationId xmlns:a16="http://schemas.microsoft.com/office/drawing/2014/main" id="{AD061316-FE06-4EDB-AA7E-E0F657309BC8}"/>
              </a:ext>
            </a:extLst>
          </p:cNvPr>
          <p:cNvSpPr txBox="1"/>
          <p:nvPr/>
        </p:nvSpPr>
        <p:spPr>
          <a:xfrm>
            <a:off x="762000" y="4318000"/>
            <a:ext cx="2540000" cy="444500"/>
          </a:xfrm>
          <a:prstGeom prst="rect">
            <a:avLst/>
          </a:prstGeom>
          <a:noFill/>
        </p:spPr>
        <p:txBody>
          <a:bodyPr vertOverflow="overflow" vert="horz" wrap="square" rtlCol="0" anchor="t">
            <a:spAutoFit/>
          </a:bodyPr>
          <a:lstStyle/>
          <a:p>
            <a:pPr algn="l"/>
            <a:r>
              <a:rPr lang="en-US" altLang="ko-KR" sz="2200" b="1">
                <a:solidFill>
                  <a:srgbClr val="60A5FA"/>
                </a:solidFill>
              </a:rPr>
              <a:t>Typia's trick</a:t>
            </a:r>
            <a:endParaRPr lang="ko-KR" altLang="en-US" sz="2200" b="1">
              <a:solidFill>
                <a:srgbClr val="60A5FA"/>
              </a:solidFill>
            </a:endParaRPr>
          </a:p>
        </p:txBody>
      </p:sp>
      <p:sp>
        <p:nvSpPr>
          <p:cNvPr id="9" name="TextBox 8">
            <a:extLst>
              <a:ext uri="{FF2B5EF4-FFF2-40B4-BE49-F238E27FC236}">
                <a16:creationId xmlns:a16="http://schemas.microsoft.com/office/drawing/2014/main" id="{1F505AAD-7006-435D-89F7-6BF64226AB6F}"/>
              </a:ext>
            </a:extLst>
          </p:cNvPr>
          <p:cNvSpPr txBox="1"/>
          <p:nvPr/>
        </p:nvSpPr>
        <p:spPr>
          <a:xfrm>
            <a:off x="762000" y="4762500"/>
            <a:ext cx="10668000" cy="635000"/>
          </a:xfrm>
          <a:prstGeom prst="rect">
            <a:avLst/>
          </a:prstGeom>
          <a:noFill/>
        </p:spPr>
        <p:txBody>
          <a:bodyPr vertOverflow="overflow" vert="horz" wrap="square" rtlCol="0" anchor="t">
            <a:spAutoFit/>
          </a:bodyPr>
          <a:lstStyle/>
          <a:p>
            <a:pPr algn="l"/>
            <a:r>
              <a:rPr lang="en-US" altLang="ko-KR" sz="2000">
                <a:solidFill>
                  <a:srgbClr val="D0D0D0"/>
                </a:solidFill>
              </a:rPr>
              <a:t>Hooks into TS compiler, reads types from AST,
generates validation code automatically</a:t>
            </a:r>
            <a:endParaRPr lang="ko-KR" altLang="en-US" sz="2000">
              <a:solidFill>
                <a:srgbClr val="D0D0D0"/>
              </a:solidFill>
            </a:endParaRPr>
          </a:p>
        </p:txBody>
      </p:sp>
    </p:spTree>
    <p:extLst>
      <p:ext uri="{BB962C8B-B14F-4D97-AF65-F5344CB8AC3E}">
        <p14:creationId xmlns:p14="http://schemas.microsoft.com/office/powerpoint/2010/main" val="16362902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2C39BBF-487B-4046-AE36-D79F5A55A675}"/>
              </a:ext>
            </a:extLst>
          </p:cNvPr>
          <p:cNvSpPr txBox="1"/>
          <p:nvPr/>
        </p:nvSpPr>
        <p:spPr>
          <a:xfrm>
            <a:off x="762000" y="317500"/>
            <a:ext cx="10668000" cy="444500"/>
          </a:xfrm>
          <a:prstGeom prst="rect">
            <a:avLst/>
          </a:prstGeom>
          <a:noFill/>
        </p:spPr>
        <p:txBody>
          <a:bodyPr vertOverflow="overflow" vert="horz" wrap="square" rtlCol="0" anchor="t">
            <a:spAutoFit/>
          </a:bodyPr>
          <a:lstStyle/>
          <a:p>
            <a:pPr algn="l"/>
            <a:r>
              <a:rPr lang="en-US" altLang="ko-KR" sz="2800" b="1">
                <a:solidFill>
                  <a:srgbClr val="4ECDC4"/>
                </a:solidFill>
              </a:rPr>
              <a:t>Type → Schema: Automatic Generation</a:t>
            </a:r>
            <a:endParaRPr lang="ko-KR" altLang="en-US" sz="2800" b="1">
              <a:solidFill>
                <a:srgbClr val="4ECDC4"/>
              </a:solidFill>
            </a:endParaRPr>
          </a:p>
        </p:txBody>
      </p:sp>
      <p:sp>
        <p:nvSpPr>
          <p:cNvPr id="3" name="TextBox 2">
            <a:extLst>
              <a:ext uri="{FF2B5EF4-FFF2-40B4-BE49-F238E27FC236}">
                <a16:creationId xmlns:a16="http://schemas.microsoft.com/office/drawing/2014/main" id="{51D50EAC-5133-4801-9271-491E62250DAF}"/>
              </a:ext>
            </a:extLst>
          </p:cNvPr>
          <p:cNvSpPr txBox="1"/>
          <p:nvPr/>
        </p:nvSpPr>
        <p:spPr>
          <a:xfrm>
            <a:off x="762000" y="787400"/>
            <a:ext cx="10160000" cy="279400"/>
          </a:xfrm>
          <a:prstGeom prst="rect">
            <a:avLst/>
          </a:prstGeom>
          <a:noFill/>
        </p:spPr>
        <p:txBody>
          <a:bodyPr vertOverflow="overflow" vert="horz" wrap="square" rtlCol="0" anchor="t">
            <a:spAutoFit/>
          </a:bodyPr>
          <a:lstStyle/>
          <a:p>
            <a:pPr algn="l"/>
            <a:r>
              <a:rPr lang="en-US" altLang="ko-KR">
                <a:solidFill>
                  <a:srgbClr val="A0A0A0"/>
                </a:solidFill>
              </a:rPr>
              <a:t>typia.llm.parameters&lt;IMember&gt;()  generates JSON Schema at compile time</a:t>
            </a:r>
            <a:endParaRPr lang="ko-KR" altLang="en-US">
              <a:solidFill>
                <a:srgbClr val="A0A0A0"/>
              </a:solidFill>
            </a:endParaRPr>
          </a:p>
        </p:txBody>
      </p:sp>
      <p:sp>
        <p:nvSpPr>
          <p:cNvPr id="860" name="TSInput"/>
          <p:cNvSpPr/>
          <p:nvPr/>
        </p:nvSpPr>
        <p:spPr>
          <a:xfrm>
            <a:off x="190500" y="1143000"/>
            <a:ext cx="5842000" cy="4927600"/>
          </a:xfrm>
          <a:prstGeom prst="roundRect">
            <a:avLst>
              <a:gd name="adj" fmla="val 16000"/>
            </a:avLst>
          </a:prstGeom>
          <a:solidFill>
            <a:srgbClr val="1E1E2E"/>
          </a:solidFill>
          <a:ln>
            <a:solidFill>
              <a:srgbClr val="4ECDC4"/>
            </a:solidFill>
          </a:ln>
        </p:spPr>
        <p:txBody>
          <a:bodyPr wrap="square" lIns="137160" tIns="91440" rIns="91440" bIns="91440" anchor="t">
            <a:noAutofit/>
          </a:bodyPr>
          <a:lstStyle/>
          <a:p>
            <a:pPr>
              <a:lnSpc>
                <a:spcPts val="1800"/>
              </a:lnSpc>
              <a:buNone/>
            </a:pPr>
            <a:r>
              <a:rPr lang="en-US" sz="1400" b="1" dirty="0">
                <a:solidFill>
                  <a:srgbClr val="4ECDC4"/>
                </a:solidFill>
                <a:latin typeface="Segoe UI Semibold"/>
              </a:rPr>
              <a:t>TypeScript type (input)</a:t>
            </a:r>
          </a:p>
          <a:p>
            <a:pPr>
              <a:lnSpc>
                <a:spcPts val="1700"/>
              </a:lnSpc>
              <a:buNone/>
            </a:pPr>
            <a:r>
              <a:rPr lang="en-US" sz="1400" b="1" dirty="0">
                <a:solidFill>
                  <a:srgbClr val="C586C0"/>
                </a:solidFill>
                <a:latin typeface="Consolas"/>
              </a:rPr>
              <a:t>import </a:t>
            </a:r>
            <a:r>
              <a:rPr lang="en-US" sz="1400" dirty="0">
                <a:solidFill>
                  <a:srgbClr val="9CDCFE"/>
                </a:solidFill>
                <a:latin typeface="Consolas"/>
              </a:rPr>
              <a:t>typia</a:t>
            </a:r>
            <a:r>
              <a:rPr lang="en-US" sz="1400" dirty="0">
                <a:solidFill>
                  <a:srgbClr val="D4D4D4"/>
                </a:solidFill>
                <a:latin typeface="Consolas"/>
              </a:rPr>
              <a:t>, { </a:t>
            </a:r>
            <a:r>
              <a:rPr lang="en-US" sz="1400" dirty="0">
                <a:solidFill>
                  <a:srgbClr val="9CDCFE"/>
                </a:solidFill>
                <a:latin typeface="Consolas"/>
              </a:rPr>
              <a:t>tags</a:t>
            </a:r>
            <a:r>
              <a:rPr lang="en-US" sz="1400" dirty="0">
                <a:solidFill>
                  <a:srgbClr val="D4D4D4"/>
                </a:solidFill>
                <a:latin typeface="Consolas"/>
              </a:rPr>
              <a:t> } </a:t>
            </a:r>
            <a:r>
              <a:rPr lang="en-US" sz="1400" b="1" dirty="0">
                <a:solidFill>
                  <a:srgbClr val="C586C0"/>
                </a:solidFill>
                <a:latin typeface="Consolas"/>
              </a:rPr>
              <a:t>from </a:t>
            </a:r>
            <a:r>
              <a:rPr lang="en-US" sz="1400" dirty="0">
                <a:solidFill>
                  <a:srgbClr val="CE9178"/>
                </a:solidFill>
                <a:latin typeface="Consolas"/>
              </a:rPr>
              <a:t>"typia"</a:t>
            </a:r>
            <a:r>
              <a:rPr lang="en-US" sz="1400" dirty="0">
                <a:solidFill>
                  <a:srgbClr val="D4D4D4"/>
                </a:solidFill>
                <a:latin typeface="Consolas"/>
              </a:rPr>
              <a:t>;</a:t>
            </a:r>
          </a:p>
          <a:p>
            <a:pPr>
              <a:lnSpc>
                <a:spcPts val="900"/>
              </a:lnSpc>
              <a:buNone/>
            </a:pPr>
            <a:endParaRPr lang="en-US" sz="400" dirty="0">
              <a:latin typeface="Consolas"/>
            </a:endParaRPr>
          </a:p>
          <a:p>
            <a:pPr>
              <a:lnSpc>
                <a:spcPts val="1700"/>
              </a:lnSpc>
              <a:buNone/>
            </a:pPr>
            <a:r>
              <a:rPr lang="en-US" sz="1400" b="1" dirty="0">
                <a:solidFill>
                  <a:srgbClr val="569CD6"/>
                </a:solidFill>
                <a:latin typeface="Consolas"/>
              </a:rPr>
              <a:t>interface </a:t>
            </a:r>
            <a:r>
              <a:rPr lang="en-US" sz="1400" dirty="0">
                <a:solidFill>
                  <a:srgbClr val="4EC9B0"/>
                </a:solidFill>
                <a:latin typeface="Consolas"/>
              </a:rPr>
              <a:t>IMember</a:t>
            </a:r>
            <a:r>
              <a:rPr lang="en-US" sz="1400" dirty="0">
                <a:solidFill>
                  <a:srgbClr val="D4D4D4"/>
                </a:solidFill>
                <a:latin typeface="Consolas"/>
              </a:rPr>
              <a:t> {</a:t>
            </a:r>
          </a:p>
          <a:p>
            <a:pPr>
              <a:lnSpc>
                <a:spcPts val="1700"/>
              </a:lnSpc>
              <a:buNone/>
            </a:pPr>
            <a:r>
              <a:rPr lang="en-US" sz="1400" dirty="0">
                <a:solidFill>
                  <a:srgbClr val="6A9955"/>
                </a:solidFill>
                <a:latin typeface="Consolas"/>
              </a:rPr>
              <a:t>  /**</a:t>
            </a:r>
          </a:p>
          <a:p>
            <a:pPr>
              <a:lnSpc>
                <a:spcPts val="1700"/>
              </a:lnSpc>
              <a:buNone/>
            </a:pPr>
            <a:r>
              <a:rPr lang="en-US" sz="1400" dirty="0">
                <a:solidFill>
                  <a:srgbClr val="6A9955"/>
                </a:solidFill>
                <a:latin typeface="Consolas"/>
              </a:rPr>
              <a:t>   * The member's age.</a:t>
            </a:r>
          </a:p>
          <a:p>
            <a:pPr>
              <a:lnSpc>
                <a:spcPts val="1700"/>
              </a:lnSpc>
              <a:buNone/>
            </a:pPr>
            <a:r>
              <a:rPr lang="en-US" sz="1400" dirty="0">
                <a:solidFill>
                  <a:srgbClr val="6A9955"/>
                </a:solidFill>
                <a:latin typeface="Consolas"/>
              </a:rPr>
              <a:t>   *</a:t>
            </a:r>
          </a:p>
          <a:p>
            <a:pPr>
              <a:lnSpc>
                <a:spcPts val="1700"/>
              </a:lnSpc>
              <a:buNone/>
            </a:pPr>
            <a:r>
              <a:rPr lang="en-US" sz="1400" dirty="0">
                <a:solidFill>
                  <a:srgbClr val="6A9955"/>
                </a:solidFill>
                <a:latin typeface="Consolas"/>
              </a:rPr>
              <a:t>   * Only adults aged 19 or older can register.</a:t>
            </a:r>
          </a:p>
          <a:p>
            <a:pPr>
              <a:lnSpc>
                <a:spcPts val="1700"/>
              </a:lnSpc>
              <a:buNone/>
            </a:pPr>
            <a:r>
              <a:rPr lang="en-US" sz="1400" dirty="0">
                <a:solidFill>
                  <a:srgbClr val="6A9955"/>
                </a:solidFill>
                <a:latin typeface="Consolas"/>
              </a:rPr>
              <a:t>   * This is the platform's legal age restriction.</a:t>
            </a:r>
          </a:p>
          <a:p>
            <a:pPr>
              <a:lnSpc>
                <a:spcPts val="1700"/>
              </a:lnSpc>
              <a:buNone/>
            </a:pPr>
            <a:r>
              <a:rPr lang="en-US" sz="1400" dirty="0">
                <a:solidFill>
                  <a:srgbClr val="6A9955"/>
                </a:solidFill>
                <a:latin typeface="Consolas"/>
              </a:rPr>
              <a:t>   */</a:t>
            </a:r>
          </a:p>
          <a:p>
            <a:pPr>
              <a:lnSpc>
                <a:spcPts val="1700"/>
              </a:lnSpc>
              <a:buNone/>
            </a:pPr>
            <a:r>
              <a:rPr lang="en-US" sz="1400" dirty="0">
                <a:solidFill>
                  <a:srgbClr val="9CDCFE"/>
                </a:solidFill>
                <a:latin typeface="Consolas"/>
              </a:rPr>
              <a:t>  age</a:t>
            </a:r>
            <a:r>
              <a:rPr lang="en-US" sz="1400" dirty="0">
                <a:solidFill>
                  <a:srgbClr val="D4D4D4"/>
                </a:solidFill>
                <a:latin typeface="Consolas"/>
              </a:rPr>
              <a:t>: </a:t>
            </a:r>
            <a:r>
              <a:rPr lang="en-US" sz="1400" dirty="0">
                <a:solidFill>
                  <a:srgbClr val="4EC9B0"/>
                </a:solidFill>
                <a:latin typeface="Consolas"/>
              </a:rPr>
              <a:t>number</a:t>
            </a:r>
          </a:p>
          <a:p>
            <a:pPr>
              <a:lnSpc>
                <a:spcPts val="1700"/>
              </a:lnSpc>
              <a:buNone/>
            </a:pPr>
            <a:r>
              <a:rPr lang="en-US" sz="1400" dirty="0">
                <a:solidFill>
                  <a:srgbClr val="D4D4D4"/>
                </a:solidFill>
                <a:latin typeface="Consolas"/>
              </a:rPr>
              <a:t>    &amp; </a:t>
            </a:r>
            <a:r>
              <a:rPr lang="en-US" sz="1400" dirty="0">
                <a:solidFill>
                  <a:srgbClr val="4EC9B0"/>
                </a:solidFill>
                <a:latin typeface="Consolas"/>
              </a:rPr>
              <a:t>tags.Type</a:t>
            </a:r>
            <a:r>
              <a:rPr lang="en-US" sz="1400" dirty="0">
                <a:solidFill>
                  <a:srgbClr val="D4D4D4"/>
                </a:solidFill>
                <a:latin typeface="Consolas"/>
              </a:rPr>
              <a:t>&lt;</a:t>
            </a:r>
            <a:r>
              <a:rPr lang="en-US" sz="1400" dirty="0">
                <a:solidFill>
                  <a:srgbClr val="CE9178"/>
                </a:solidFill>
                <a:latin typeface="Consolas"/>
              </a:rPr>
              <a:t>"uint32"</a:t>
            </a:r>
            <a:r>
              <a:rPr lang="en-US" sz="1400" dirty="0">
                <a:solidFill>
                  <a:srgbClr val="D4D4D4"/>
                </a:solidFill>
                <a:latin typeface="Consolas"/>
              </a:rPr>
              <a:t>&gt;</a:t>
            </a:r>
          </a:p>
          <a:p>
            <a:pPr>
              <a:lnSpc>
                <a:spcPts val="1700"/>
              </a:lnSpc>
              <a:buNone/>
            </a:pPr>
            <a:r>
              <a:rPr lang="en-US" sz="1400" dirty="0">
                <a:solidFill>
                  <a:srgbClr val="D4D4D4"/>
                </a:solidFill>
                <a:latin typeface="Consolas"/>
              </a:rPr>
              <a:t>    &amp; </a:t>
            </a:r>
            <a:r>
              <a:rPr lang="en-US" sz="1400" dirty="0">
                <a:solidFill>
                  <a:srgbClr val="4EC9B0"/>
                </a:solidFill>
                <a:latin typeface="Consolas"/>
              </a:rPr>
              <a:t>tags.ExclusiveMinimum</a:t>
            </a:r>
            <a:r>
              <a:rPr lang="en-US" sz="1400" dirty="0">
                <a:solidFill>
                  <a:srgbClr val="D4D4D4"/>
                </a:solidFill>
                <a:latin typeface="Consolas"/>
              </a:rPr>
              <a:t>&lt;</a:t>
            </a:r>
            <a:r>
              <a:rPr lang="en-US" sz="1400" dirty="0">
                <a:solidFill>
                  <a:srgbClr val="B5CEA8"/>
                </a:solidFill>
                <a:latin typeface="Consolas"/>
              </a:rPr>
              <a:t>18</a:t>
            </a:r>
            <a:r>
              <a:rPr lang="en-US" sz="1400" dirty="0">
                <a:solidFill>
                  <a:srgbClr val="D4D4D4"/>
                </a:solidFill>
                <a:latin typeface="Consolas"/>
              </a:rPr>
              <a:t>&gt;;</a:t>
            </a:r>
          </a:p>
          <a:p>
            <a:pPr>
              <a:lnSpc>
                <a:spcPts val="1700"/>
              </a:lnSpc>
              <a:buNone/>
            </a:pPr>
            <a:r>
              <a:rPr lang="en-US" sz="1400" dirty="0">
                <a:solidFill>
                  <a:srgbClr val="9CDCFE"/>
                </a:solidFill>
                <a:latin typeface="Consolas"/>
              </a:rPr>
              <a:t>  email</a:t>
            </a:r>
            <a:r>
              <a:rPr lang="en-US" sz="1400" dirty="0">
                <a:solidFill>
                  <a:srgbClr val="D4D4D4"/>
                </a:solidFill>
                <a:latin typeface="Consolas"/>
              </a:rPr>
              <a:t>: </a:t>
            </a:r>
            <a:r>
              <a:rPr lang="en-US" sz="1400" dirty="0">
                <a:solidFill>
                  <a:srgbClr val="4EC9B0"/>
                </a:solidFill>
                <a:latin typeface="Consolas"/>
              </a:rPr>
              <a:t>string</a:t>
            </a:r>
            <a:r>
              <a:rPr lang="en-US" sz="1400" dirty="0">
                <a:solidFill>
                  <a:srgbClr val="D4D4D4"/>
                </a:solidFill>
                <a:latin typeface="Consolas"/>
              </a:rPr>
              <a:t> &amp; </a:t>
            </a:r>
            <a:r>
              <a:rPr lang="en-US" sz="1400" dirty="0">
                <a:solidFill>
                  <a:srgbClr val="4EC9B0"/>
                </a:solidFill>
                <a:latin typeface="Consolas"/>
              </a:rPr>
              <a:t>tags.Format</a:t>
            </a:r>
            <a:r>
              <a:rPr lang="en-US" sz="1400" dirty="0">
                <a:solidFill>
                  <a:srgbClr val="D4D4D4"/>
                </a:solidFill>
                <a:latin typeface="Consolas"/>
              </a:rPr>
              <a:t>&lt;</a:t>
            </a:r>
            <a:r>
              <a:rPr lang="en-US" sz="1400" dirty="0">
                <a:solidFill>
                  <a:srgbClr val="CE9178"/>
                </a:solidFill>
                <a:latin typeface="Consolas"/>
              </a:rPr>
              <a:t>"email"</a:t>
            </a:r>
            <a:r>
              <a:rPr lang="en-US" sz="1400" dirty="0">
                <a:solidFill>
                  <a:srgbClr val="D4D4D4"/>
                </a:solidFill>
                <a:latin typeface="Consolas"/>
              </a:rPr>
              <a:t>&gt;;</a:t>
            </a:r>
          </a:p>
          <a:p>
            <a:pPr>
              <a:lnSpc>
                <a:spcPts val="1700"/>
              </a:lnSpc>
              <a:buNone/>
            </a:pPr>
            <a:r>
              <a:rPr lang="en-US" sz="1400" dirty="0">
                <a:solidFill>
                  <a:srgbClr val="9CDCFE"/>
                </a:solidFill>
                <a:latin typeface="Consolas"/>
              </a:rPr>
              <a:t>  name</a:t>
            </a:r>
            <a:r>
              <a:rPr lang="en-US" sz="1400" dirty="0">
                <a:solidFill>
                  <a:srgbClr val="D4D4D4"/>
                </a:solidFill>
                <a:latin typeface="Consolas"/>
              </a:rPr>
              <a:t>: </a:t>
            </a:r>
            <a:r>
              <a:rPr lang="en-US" sz="1400" dirty="0">
                <a:solidFill>
                  <a:srgbClr val="4EC9B0"/>
                </a:solidFill>
                <a:latin typeface="Consolas"/>
              </a:rPr>
              <a:t>string</a:t>
            </a:r>
          </a:p>
          <a:p>
            <a:pPr>
              <a:lnSpc>
                <a:spcPts val="1700"/>
              </a:lnSpc>
              <a:buNone/>
            </a:pPr>
            <a:r>
              <a:rPr lang="en-US" sz="1400" dirty="0">
                <a:solidFill>
                  <a:srgbClr val="D4D4D4"/>
                </a:solidFill>
                <a:latin typeface="Consolas"/>
              </a:rPr>
              <a:t>    &amp; </a:t>
            </a:r>
            <a:r>
              <a:rPr lang="en-US" sz="1400" dirty="0">
                <a:solidFill>
                  <a:srgbClr val="4EC9B0"/>
                </a:solidFill>
                <a:latin typeface="Consolas"/>
              </a:rPr>
              <a:t>tags.MinLength</a:t>
            </a:r>
            <a:r>
              <a:rPr lang="en-US" sz="1400" dirty="0">
                <a:solidFill>
                  <a:srgbClr val="D4D4D4"/>
                </a:solidFill>
                <a:latin typeface="Consolas"/>
              </a:rPr>
              <a:t>&lt;</a:t>
            </a:r>
            <a:r>
              <a:rPr lang="en-US" sz="1400" dirty="0">
                <a:solidFill>
                  <a:srgbClr val="B5CEA8"/>
                </a:solidFill>
                <a:latin typeface="Consolas"/>
              </a:rPr>
              <a:t>1</a:t>
            </a:r>
            <a:r>
              <a:rPr lang="en-US" sz="1400" dirty="0">
                <a:solidFill>
                  <a:srgbClr val="D4D4D4"/>
                </a:solidFill>
                <a:latin typeface="Consolas"/>
              </a:rPr>
              <a:t>&gt;</a:t>
            </a:r>
          </a:p>
          <a:p>
            <a:pPr>
              <a:lnSpc>
                <a:spcPts val="1700"/>
              </a:lnSpc>
              <a:buNone/>
            </a:pPr>
            <a:r>
              <a:rPr lang="en-US" sz="1400" dirty="0">
                <a:solidFill>
                  <a:srgbClr val="D4D4D4"/>
                </a:solidFill>
                <a:latin typeface="Consolas"/>
              </a:rPr>
              <a:t>    &amp; </a:t>
            </a:r>
            <a:r>
              <a:rPr lang="en-US" sz="1400" dirty="0">
                <a:solidFill>
                  <a:srgbClr val="4EC9B0"/>
                </a:solidFill>
                <a:latin typeface="Consolas"/>
              </a:rPr>
              <a:t>tags.MaxLength</a:t>
            </a:r>
            <a:r>
              <a:rPr lang="en-US" sz="1400" dirty="0">
                <a:solidFill>
                  <a:srgbClr val="D4D4D4"/>
                </a:solidFill>
                <a:latin typeface="Consolas"/>
              </a:rPr>
              <a:t>&lt;</a:t>
            </a:r>
            <a:r>
              <a:rPr lang="en-US" sz="1400" dirty="0">
                <a:solidFill>
                  <a:srgbClr val="B5CEA8"/>
                </a:solidFill>
                <a:latin typeface="Consolas"/>
              </a:rPr>
              <a:t>100</a:t>
            </a:r>
            <a:r>
              <a:rPr lang="en-US" sz="1400" dirty="0">
                <a:solidFill>
                  <a:srgbClr val="D4D4D4"/>
                </a:solidFill>
                <a:latin typeface="Consolas"/>
              </a:rPr>
              <a:t>&gt;;</a:t>
            </a:r>
          </a:p>
          <a:p>
            <a:pPr>
              <a:lnSpc>
                <a:spcPts val="1700"/>
              </a:lnSpc>
              <a:buNone/>
            </a:pPr>
            <a:r>
              <a:rPr lang="en-US" sz="1400" dirty="0">
                <a:solidFill>
                  <a:srgbClr val="D4D4D4"/>
                </a:solidFill>
                <a:latin typeface="Consolas"/>
              </a:rPr>
              <a:t>}</a:t>
            </a:r>
          </a:p>
          <a:p>
            <a:pPr>
              <a:lnSpc>
                <a:spcPts val="900"/>
              </a:lnSpc>
              <a:buNone/>
            </a:pPr>
            <a:endParaRPr lang="en-US" sz="400" dirty="0">
              <a:latin typeface="Consolas"/>
            </a:endParaRPr>
          </a:p>
          <a:p>
            <a:pPr>
              <a:lnSpc>
                <a:spcPts val="1700"/>
              </a:lnSpc>
              <a:buNone/>
            </a:pPr>
            <a:r>
              <a:rPr lang="en-US" sz="1400" b="1" dirty="0">
                <a:solidFill>
                  <a:srgbClr val="569CD6"/>
                </a:solidFill>
                <a:latin typeface="Consolas"/>
              </a:rPr>
              <a:t>const </a:t>
            </a:r>
            <a:r>
              <a:rPr lang="en-US" sz="1400" dirty="0">
                <a:solidFill>
                  <a:srgbClr val="9CDCFE"/>
                </a:solidFill>
                <a:latin typeface="Consolas"/>
              </a:rPr>
              <a:t>schema</a:t>
            </a:r>
            <a:r>
              <a:rPr lang="en-US" sz="1400" dirty="0">
                <a:solidFill>
                  <a:srgbClr val="D4D4D4"/>
                </a:solidFill>
                <a:latin typeface="Consolas"/>
              </a:rPr>
              <a:t> = </a:t>
            </a:r>
            <a:r>
              <a:rPr lang="en-US" sz="1400" dirty="0">
                <a:solidFill>
                  <a:srgbClr val="9CDCFE"/>
                </a:solidFill>
                <a:latin typeface="Consolas"/>
              </a:rPr>
              <a:t>typia</a:t>
            </a:r>
            <a:r>
              <a:rPr lang="en-US" sz="1400" dirty="0">
                <a:solidFill>
                  <a:srgbClr val="D4D4D4"/>
                </a:solidFill>
                <a:latin typeface="Consolas"/>
              </a:rPr>
              <a:t>.</a:t>
            </a:r>
            <a:r>
              <a:rPr lang="en-US" sz="1400" dirty="0">
                <a:solidFill>
                  <a:srgbClr val="9CDCFE"/>
                </a:solidFill>
                <a:latin typeface="Consolas"/>
              </a:rPr>
              <a:t>llm</a:t>
            </a:r>
            <a:r>
              <a:rPr lang="en-US" sz="1400" dirty="0">
                <a:solidFill>
                  <a:srgbClr val="D4D4D4"/>
                </a:solidFill>
                <a:latin typeface="Consolas"/>
              </a:rPr>
              <a:t>.</a:t>
            </a:r>
            <a:r>
              <a:rPr lang="en-US" sz="1400" dirty="0">
                <a:solidFill>
                  <a:srgbClr val="DCDCAA"/>
                </a:solidFill>
                <a:latin typeface="Consolas"/>
              </a:rPr>
              <a:t>parameters</a:t>
            </a:r>
            <a:r>
              <a:rPr lang="en-US" sz="1400" dirty="0">
                <a:solidFill>
                  <a:srgbClr val="D4D4D4"/>
                </a:solidFill>
                <a:latin typeface="Consolas"/>
              </a:rPr>
              <a:t>&lt;</a:t>
            </a:r>
            <a:r>
              <a:rPr lang="en-US" sz="1400" dirty="0">
                <a:solidFill>
                  <a:srgbClr val="4EC9B0"/>
                </a:solidFill>
                <a:latin typeface="Consolas"/>
              </a:rPr>
              <a:t>IMember</a:t>
            </a:r>
            <a:r>
              <a:rPr lang="en-US" sz="1400" dirty="0">
                <a:solidFill>
                  <a:srgbClr val="D4D4D4"/>
                </a:solidFill>
                <a:latin typeface="Consolas"/>
              </a:rPr>
              <a:t>&gt;();</a:t>
            </a:r>
          </a:p>
        </p:txBody>
      </p:sp>
      <p:sp>
        <p:nvSpPr>
          <p:cNvPr id="861" name="SchemaOutput"/>
          <p:cNvSpPr/>
          <p:nvPr/>
        </p:nvSpPr>
        <p:spPr>
          <a:xfrm>
            <a:off x="6223000" y="1143000"/>
            <a:ext cx="5842000" cy="4927600"/>
          </a:xfrm>
          <a:prstGeom prst="roundRect">
            <a:avLst>
              <a:gd name="adj" fmla="val 16000"/>
            </a:avLst>
          </a:prstGeom>
          <a:solidFill>
            <a:srgbClr val="1E1E2E"/>
          </a:solidFill>
          <a:ln>
            <a:solidFill>
              <a:srgbClr val="FFE66D"/>
            </a:solidFill>
          </a:ln>
        </p:spPr>
        <p:txBody>
          <a:bodyPr wrap="square" lIns="137160" tIns="91440" rIns="91440" bIns="91440" anchor="t">
            <a:noAutofit/>
          </a:bodyPr>
          <a:lstStyle/>
          <a:p>
            <a:pPr>
              <a:lnSpc>
                <a:spcPts val="1800"/>
              </a:lnSpc>
              <a:buNone/>
            </a:pPr>
            <a:r>
              <a:rPr lang="en-US" sz="1400" b="1" dirty="0">
                <a:solidFill>
                  <a:srgbClr val="FFE66D"/>
                </a:solidFill>
                <a:latin typeface="Segoe UI Semibold"/>
              </a:rPr>
              <a:t>Generated JSON Schema (output)</a:t>
            </a:r>
          </a:p>
          <a:p>
            <a:pPr>
              <a:lnSpc>
                <a:spcPts val="1600"/>
              </a:lnSpc>
              <a:buNone/>
            </a:pPr>
            <a:r>
              <a:rPr lang="en-US" sz="1400" dirty="0">
                <a:solidFill>
                  <a:srgbClr val="D4D4D4"/>
                </a:solidFill>
                <a:latin typeface="Consolas"/>
              </a:rPr>
              <a:t>{</a:t>
            </a:r>
          </a:p>
          <a:p>
            <a:pPr>
              <a:lnSpc>
                <a:spcPts val="1600"/>
              </a:lnSpc>
              <a:buNone/>
            </a:pPr>
            <a:r>
              <a:rPr lang="en-US" sz="1400" dirty="0">
                <a:solidFill>
                  <a:srgbClr val="9CDCFE"/>
                </a:solidFill>
                <a:latin typeface="Consolas"/>
              </a:rPr>
              <a:t>  type</a:t>
            </a:r>
            <a:r>
              <a:rPr lang="en-US" sz="1400" dirty="0">
                <a:solidFill>
                  <a:srgbClr val="D4D4D4"/>
                </a:solidFill>
                <a:latin typeface="Consolas"/>
              </a:rPr>
              <a:t>: </a:t>
            </a:r>
            <a:r>
              <a:rPr lang="en-US" sz="1400" dirty="0">
                <a:solidFill>
                  <a:srgbClr val="CE9178"/>
                </a:solidFill>
                <a:latin typeface="Consolas"/>
              </a:rPr>
              <a:t>"object"</a:t>
            </a:r>
            <a:r>
              <a:rPr lang="en-US" sz="1400" dirty="0">
                <a:solidFill>
                  <a:srgbClr val="D4D4D4"/>
                </a:solidFill>
                <a:latin typeface="Consolas"/>
              </a:rPr>
              <a:t>,</a:t>
            </a:r>
          </a:p>
          <a:p>
            <a:pPr>
              <a:lnSpc>
                <a:spcPts val="1600"/>
              </a:lnSpc>
              <a:buNone/>
            </a:pPr>
            <a:r>
              <a:rPr lang="en-US" sz="1400" dirty="0">
                <a:solidFill>
                  <a:srgbClr val="9CDCFE"/>
                </a:solidFill>
                <a:latin typeface="Consolas"/>
              </a:rPr>
              <a:t>  properties</a:t>
            </a:r>
            <a:r>
              <a:rPr lang="en-US" sz="1400" dirty="0">
                <a:solidFill>
                  <a:srgbClr val="D4D4D4"/>
                </a:solidFill>
                <a:latin typeface="Consolas"/>
              </a:rPr>
              <a:t>: {</a:t>
            </a:r>
          </a:p>
          <a:p>
            <a:pPr>
              <a:lnSpc>
                <a:spcPts val="1600"/>
              </a:lnSpc>
              <a:buNone/>
            </a:pPr>
            <a:r>
              <a:rPr lang="en-US" sz="1400" dirty="0">
                <a:solidFill>
                  <a:srgbClr val="9CDCFE"/>
                </a:solidFill>
                <a:latin typeface="Consolas"/>
              </a:rPr>
              <a:t>    age</a:t>
            </a:r>
            <a:r>
              <a:rPr lang="en-US" sz="1400" dirty="0">
                <a:solidFill>
                  <a:srgbClr val="D4D4D4"/>
                </a:solidFill>
                <a:latin typeface="Consolas"/>
              </a:rPr>
              <a:t>: {</a:t>
            </a:r>
          </a:p>
          <a:p>
            <a:pPr>
              <a:lnSpc>
                <a:spcPts val="1600"/>
              </a:lnSpc>
              <a:buNone/>
            </a:pPr>
            <a:r>
              <a:rPr lang="en-US" sz="1400" dirty="0">
                <a:solidFill>
                  <a:srgbClr val="9CDCFE"/>
                </a:solidFill>
                <a:latin typeface="Consolas"/>
              </a:rPr>
              <a:t>      type</a:t>
            </a:r>
            <a:r>
              <a:rPr lang="en-US" sz="1400" dirty="0">
                <a:solidFill>
                  <a:srgbClr val="D4D4D4"/>
                </a:solidFill>
                <a:latin typeface="Consolas"/>
              </a:rPr>
              <a:t>: </a:t>
            </a:r>
            <a:r>
              <a:rPr lang="en-US" sz="1400" dirty="0">
                <a:solidFill>
                  <a:srgbClr val="CE9178"/>
                </a:solidFill>
                <a:latin typeface="Consolas"/>
              </a:rPr>
              <a:t>"integer"</a:t>
            </a:r>
            <a:r>
              <a:rPr lang="en-US" sz="1400" dirty="0">
                <a:solidFill>
                  <a:srgbClr val="D4D4D4"/>
                </a:solidFill>
                <a:latin typeface="Consolas"/>
              </a:rPr>
              <a:t>,</a:t>
            </a:r>
          </a:p>
          <a:p>
            <a:pPr>
              <a:lnSpc>
                <a:spcPts val="1600"/>
              </a:lnSpc>
              <a:buNone/>
            </a:pPr>
            <a:r>
              <a:rPr lang="en-US" sz="1400" dirty="0">
                <a:solidFill>
                  <a:srgbClr val="9CDCFE"/>
                </a:solidFill>
                <a:latin typeface="Consolas"/>
              </a:rPr>
              <a:t>      description</a:t>
            </a:r>
            <a:r>
              <a:rPr lang="en-US" sz="1400" dirty="0">
                <a:solidFill>
                  <a:srgbClr val="D4D4D4"/>
                </a:solidFill>
                <a:latin typeface="Consolas"/>
              </a:rPr>
              <a:t>:</a:t>
            </a:r>
          </a:p>
          <a:p>
            <a:pPr>
              <a:lnSpc>
                <a:spcPts val="1600"/>
              </a:lnSpc>
              <a:buNone/>
            </a:pPr>
            <a:r>
              <a:rPr lang="en-US" sz="1400" dirty="0">
                <a:solidFill>
                  <a:srgbClr val="CE9178"/>
                </a:solidFill>
                <a:latin typeface="Consolas"/>
              </a:rPr>
              <a:t>        "The member's age.\n\</a:t>
            </a:r>
            <a:r>
              <a:rPr lang="en-US" sz="1400" dirty="0" err="1">
                <a:solidFill>
                  <a:srgbClr val="CE9178"/>
                </a:solidFill>
                <a:latin typeface="Consolas"/>
              </a:rPr>
              <a:t>nOnly</a:t>
            </a:r>
            <a:r>
              <a:rPr lang="en-US" sz="1400" dirty="0">
                <a:solidFill>
                  <a:srgbClr val="CE9178"/>
                </a:solidFill>
                <a:latin typeface="Consolas"/>
              </a:rPr>
              <a:t> adults aged 19 or older can register. This is the platform's legal age restriction."</a:t>
            </a:r>
            <a:r>
              <a:rPr lang="en-US" sz="1400" dirty="0">
                <a:solidFill>
                  <a:srgbClr val="D4D4D4"/>
                </a:solidFill>
                <a:latin typeface="Consolas"/>
              </a:rPr>
              <a:t>,</a:t>
            </a:r>
          </a:p>
          <a:p>
            <a:pPr>
              <a:lnSpc>
                <a:spcPts val="1600"/>
              </a:lnSpc>
              <a:buNone/>
            </a:pPr>
            <a:r>
              <a:rPr lang="en-US" sz="1400" dirty="0">
                <a:solidFill>
                  <a:srgbClr val="9CDCFE"/>
                </a:solidFill>
                <a:latin typeface="Consolas"/>
              </a:rPr>
              <a:t>      exclusiveMinimum</a:t>
            </a:r>
            <a:r>
              <a:rPr lang="en-US" sz="1400" dirty="0">
                <a:solidFill>
                  <a:srgbClr val="D4D4D4"/>
                </a:solidFill>
                <a:latin typeface="Consolas"/>
              </a:rPr>
              <a:t>: </a:t>
            </a:r>
            <a:r>
              <a:rPr lang="en-US" sz="1400" dirty="0">
                <a:solidFill>
                  <a:srgbClr val="B5CEA8"/>
                </a:solidFill>
                <a:latin typeface="Consolas"/>
              </a:rPr>
              <a:t>18</a:t>
            </a:r>
          </a:p>
          <a:p>
            <a:pPr>
              <a:lnSpc>
                <a:spcPts val="1600"/>
              </a:lnSpc>
              <a:buNone/>
            </a:pPr>
            <a:r>
              <a:rPr lang="en-US" sz="1400" dirty="0">
                <a:solidFill>
                  <a:srgbClr val="D4D4D4"/>
                </a:solidFill>
                <a:latin typeface="Consolas"/>
              </a:rPr>
              <a:t>    },</a:t>
            </a:r>
          </a:p>
          <a:p>
            <a:pPr>
              <a:lnSpc>
                <a:spcPts val="1600"/>
              </a:lnSpc>
              <a:buNone/>
            </a:pPr>
            <a:r>
              <a:rPr lang="en-US" sz="1400" dirty="0">
                <a:solidFill>
                  <a:srgbClr val="9CDCFE"/>
                </a:solidFill>
                <a:latin typeface="Consolas"/>
              </a:rPr>
              <a:t>    email</a:t>
            </a:r>
            <a:r>
              <a:rPr lang="en-US" sz="1400" dirty="0">
                <a:solidFill>
                  <a:srgbClr val="D4D4D4"/>
                </a:solidFill>
                <a:latin typeface="Consolas"/>
              </a:rPr>
              <a:t>: { </a:t>
            </a:r>
            <a:r>
              <a:rPr lang="en-US" sz="1400" dirty="0">
                <a:solidFill>
                  <a:srgbClr val="9CDCFE"/>
                </a:solidFill>
                <a:latin typeface="Consolas"/>
              </a:rPr>
              <a:t>type</a:t>
            </a:r>
            <a:r>
              <a:rPr lang="en-US" sz="1400" dirty="0">
                <a:solidFill>
                  <a:srgbClr val="D4D4D4"/>
                </a:solidFill>
                <a:latin typeface="Consolas"/>
              </a:rPr>
              <a:t>: </a:t>
            </a:r>
            <a:r>
              <a:rPr lang="en-US" sz="1400" dirty="0">
                <a:solidFill>
                  <a:srgbClr val="CE9178"/>
                </a:solidFill>
                <a:latin typeface="Consolas"/>
              </a:rPr>
              <a:t>"string"</a:t>
            </a:r>
            <a:r>
              <a:rPr lang="en-US" sz="1400" dirty="0">
                <a:solidFill>
                  <a:srgbClr val="D4D4D4"/>
                </a:solidFill>
                <a:latin typeface="Consolas"/>
              </a:rPr>
              <a:t>,</a:t>
            </a:r>
          </a:p>
          <a:p>
            <a:pPr>
              <a:lnSpc>
                <a:spcPts val="1600"/>
              </a:lnSpc>
              <a:buNone/>
            </a:pPr>
            <a:r>
              <a:rPr lang="en-US" sz="1400" dirty="0">
                <a:solidFill>
                  <a:srgbClr val="D4D4D4"/>
                </a:solidFill>
                <a:latin typeface="Consolas"/>
              </a:rPr>
              <a:t>      </a:t>
            </a:r>
            <a:r>
              <a:rPr lang="en-US" sz="1400" dirty="0">
                <a:solidFill>
                  <a:srgbClr val="9CDCFE"/>
                </a:solidFill>
                <a:latin typeface="Consolas"/>
              </a:rPr>
              <a:t>format</a:t>
            </a:r>
            <a:r>
              <a:rPr lang="en-US" sz="1400" dirty="0">
                <a:solidFill>
                  <a:srgbClr val="D4D4D4"/>
                </a:solidFill>
                <a:latin typeface="Consolas"/>
              </a:rPr>
              <a:t>: </a:t>
            </a:r>
            <a:r>
              <a:rPr lang="en-US" sz="1400" dirty="0">
                <a:solidFill>
                  <a:srgbClr val="CE9178"/>
                </a:solidFill>
                <a:latin typeface="Consolas"/>
              </a:rPr>
              <a:t>"email"</a:t>
            </a:r>
            <a:r>
              <a:rPr lang="en-US" sz="1400" dirty="0">
                <a:solidFill>
                  <a:srgbClr val="D4D4D4"/>
                </a:solidFill>
                <a:latin typeface="Consolas"/>
              </a:rPr>
              <a:t> },</a:t>
            </a:r>
          </a:p>
          <a:p>
            <a:pPr>
              <a:lnSpc>
                <a:spcPts val="1600"/>
              </a:lnSpc>
              <a:buNone/>
            </a:pPr>
            <a:r>
              <a:rPr lang="en-US" sz="1400" dirty="0">
                <a:solidFill>
                  <a:srgbClr val="9CDCFE"/>
                </a:solidFill>
                <a:latin typeface="Consolas"/>
              </a:rPr>
              <a:t>    name</a:t>
            </a:r>
            <a:r>
              <a:rPr lang="en-US" sz="1400" dirty="0">
                <a:solidFill>
                  <a:srgbClr val="D4D4D4"/>
                </a:solidFill>
                <a:latin typeface="Consolas"/>
              </a:rPr>
              <a:t>: { </a:t>
            </a:r>
            <a:r>
              <a:rPr lang="en-US" sz="1400" dirty="0">
                <a:solidFill>
                  <a:srgbClr val="9CDCFE"/>
                </a:solidFill>
                <a:latin typeface="Consolas"/>
              </a:rPr>
              <a:t>type</a:t>
            </a:r>
            <a:r>
              <a:rPr lang="en-US" sz="1400" dirty="0">
                <a:solidFill>
                  <a:srgbClr val="D4D4D4"/>
                </a:solidFill>
                <a:latin typeface="Consolas"/>
              </a:rPr>
              <a:t>: </a:t>
            </a:r>
            <a:r>
              <a:rPr lang="en-US" sz="1400" dirty="0">
                <a:solidFill>
                  <a:srgbClr val="CE9178"/>
                </a:solidFill>
                <a:latin typeface="Consolas"/>
              </a:rPr>
              <a:t>"string"</a:t>
            </a:r>
            <a:r>
              <a:rPr lang="en-US" sz="1400" dirty="0">
                <a:solidFill>
                  <a:srgbClr val="D4D4D4"/>
                </a:solidFill>
                <a:latin typeface="Consolas"/>
              </a:rPr>
              <a:t>,</a:t>
            </a:r>
          </a:p>
          <a:p>
            <a:pPr>
              <a:lnSpc>
                <a:spcPts val="1600"/>
              </a:lnSpc>
              <a:buNone/>
            </a:pPr>
            <a:r>
              <a:rPr lang="en-US" sz="1400" dirty="0">
                <a:solidFill>
                  <a:srgbClr val="D4D4D4"/>
                </a:solidFill>
                <a:latin typeface="Consolas"/>
              </a:rPr>
              <a:t>      </a:t>
            </a:r>
            <a:r>
              <a:rPr lang="en-US" sz="1400" dirty="0">
                <a:solidFill>
                  <a:srgbClr val="9CDCFE"/>
                </a:solidFill>
                <a:latin typeface="Consolas"/>
              </a:rPr>
              <a:t>minLength</a:t>
            </a:r>
            <a:r>
              <a:rPr lang="en-US" sz="1400" dirty="0">
                <a:solidFill>
                  <a:srgbClr val="D4D4D4"/>
                </a:solidFill>
                <a:latin typeface="Consolas"/>
              </a:rPr>
              <a:t>: </a:t>
            </a:r>
            <a:r>
              <a:rPr lang="en-US" sz="1400" dirty="0">
                <a:solidFill>
                  <a:srgbClr val="B5CEA8"/>
                </a:solidFill>
                <a:latin typeface="Consolas"/>
              </a:rPr>
              <a:t>1</a:t>
            </a:r>
            <a:r>
              <a:rPr lang="en-US" sz="1400" dirty="0">
                <a:solidFill>
                  <a:srgbClr val="D4D4D4"/>
                </a:solidFill>
                <a:latin typeface="Consolas"/>
              </a:rPr>
              <a:t>,</a:t>
            </a:r>
          </a:p>
          <a:p>
            <a:pPr>
              <a:lnSpc>
                <a:spcPts val="1600"/>
              </a:lnSpc>
              <a:buNone/>
            </a:pPr>
            <a:r>
              <a:rPr lang="en-US" sz="1400" dirty="0">
                <a:solidFill>
                  <a:srgbClr val="D4D4D4"/>
                </a:solidFill>
                <a:latin typeface="Consolas"/>
              </a:rPr>
              <a:t>      </a:t>
            </a:r>
            <a:r>
              <a:rPr lang="en-US" sz="1400" dirty="0">
                <a:solidFill>
                  <a:srgbClr val="9CDCFE"/>
                </a:solidFill>
                <a:latin typeface="Consolas"/>
              </a:rPr>
              <a:t>maxLength</a:t>
            </a:r>
            <a:r>
              <a:rPr lang="en-US" sz="1400" dirty="0">
                <a:solidFill>
                  <a:srgbClr val="D4D4D4"/>
                </a:solidFill>
                <a:latin typeface="Consolas"/>
              </a:rPr>
              <a:t>: </a:t>
            </a:r>
            <a:r>
              <a:rPr lang="en-US" sz="1400" dirty="0">
                <a:solidFill>
                  <a:srgbClr val="B5CEA8"/>
                </a:solidFill>
                <a:latin typeface="Consolas"/>
              </a:rPr>
              <a:t>100</a:t>
            </a:r>
            <a:r>
              <a:rPr lang="en-US" sz="1400" dirty="0">
                <a:solidFill>
                  <a:srgbClr val="D4D4D4"/>
                </a:solidFill>
                <a:latin typeface="Consolas"/>
              </a:rPr>
              <a:t> }</a:t>
            </a:r>
          </a:p>
          <a:p>
            <a:pPr>
              <a:lnSpc>
                <a:spcPts val="1600"/>
              </a:lnSpc>
              <a:buNone/>
            </a:pPr>
            <a:r>
              <a:rPr lang="en-US" sz="1400" dirty="0">
                <a:solidFill>
                  <a:srgbClr val="D4D4D4"/>
                </a:solidFill>
                <a:latin typeface="Consolas"/>
              </a:rPr>
              <a:t>  },</a:t>
            </a:r>
          </a:p>
          <a:p>
            <a:pPr>
              <a:lnSpc>
                <a:spcPts val="1600"/>
              </a:lnSpc>
              <a:buNone/>
            </a:pPr>
            <a:r>
              <a:rPr lang="en-US" sz="1400" dirty="0">
                <a:solidFill>
                  <a:srgbClr val="9CDCFE"/>
                </a:solidFill>
                <a:latin typeface="Consolas"/>
              </a:rPr>
              <a:t>  required</a:t>
            </a:r>
            <a:r>
              <a:rPr lang="en-US" sz="1400" dirty="0">
                <a:solidFill>
                  <a:srgbClr val="D4D4D4"/>
                </a:solidFill>
                <a:latin typeface="Consolas"/>
              </a:rPr>
              <a:t>: [</a:t>
            </a:r>
            <a:r>
              <a:rPr lang="en-US" sz="1400" dirty="0">
                <a:solidFill>
                  <a:srgbClr val="CE9178"/>
                </a:solidFill>
                <a:latin typeface="Consolas"/>
              </a:rPr>
              <a:t>"age"</a:t>
            </a:r>
            <a:r>
              <a:rPr lang="en-US" sz="1400" dirty="0">
                <a:solidFill>
                  <a:srgbClr val="D4D4D4"/>
                </a:solidFill>
                <a:latin typeface="Consolas"/>
              </a:rPr>
              <a:t>, </a:t>
            </a:r>
            <a:r>
              <a:rPr lang="en-US" sz="1400" dirty="0">
                <a:solidFill>
                  <a:srgbClr val="CE9178"/>
                </a:solidFill>
                <a:latin typeface="Consolas"/>
              </a:rPr>
              <a:t>"email"</a:t>
            </a:r>
            <a:r>
              <a:rPr lang="en-US" sz="1400" dirty="0">
                <a:solidFill>
                  <a:srgbClr val="D4D4D4"/>
                </a:solidFill>
                <a:latin typeface="Consolas"/>
              </a:rPr>
              <a:t>, </a:t>
            </a:r>
            <a:r>
              <a:rPr lang="en-US" sz="1400" dirty="0">
                <a:solidFill>
                  <a:srgbClr val="CE9178"/>
                </a:solidFill>
                <a:latin typeface="Consolas"/>
              </a:rPr>
              <a:t>"name"</a:t>
            </a:r>
            <a:r>
              <a:rPr lang="en-US" sz="1400" dirty="0">
                <a:solidFill>
                  <a:srgbClr val="D4D4D4"/>
                </a:solidFill>
                <a:latin typeface="Consolas"/>
              </a:rPr>
              <a:t>]</a:t>
            </a:r>
          </a:p>
          <a:p>
            <a:pPr>
              <a:lnSpc>
                <a:spcPts val="1600"/>
              </a:lnSpc>
              <a:buNone/>
            </a:pPr>
            <a:r>
              <a:rPr lang="en-US" sz="1400" dirty="0">
                <a:solidFill>
                  <a:srgbClr val="D4D4D4"/>
                </a:solidFill>
                <a:latin typeface="Consolas"/>
              </a:rPr>
              <a:t>}</a:t>
            </a:r>
          </a:p>
        </p:txBody>
      </p:sp>
      <p:sp>
        <p:nvSpPr>
          <p:cNvPr id="862" name="Arrow22"/>
          <p:cNvSpPr/>
          <p:nvPr/>
        </p:nvSpPr>
        <p:spPr>
          <a:xfrm>
            <a:off x="6057900" y="3175000"/>
            <a:ext cx="177800" cy="228600"/>
          </a:xfrm>
          <a:prstGeom prst="rightArrow">
            <a:avLst/>
          </a:prstGeom>
          <a:solidFill>
            <a:srgbClr val="4ECDC4"/>
          </a:solidFill>
          <a:ln>
            <a:noFill/>
          </a:ln>
        </p:spPr>
        <p:txBody>
          <a:bodyPr/>
          <a:lstStyle/>
          <a:p>
            <a:endParaRPr lang="en-US"/>
          </a:p>
        </p:txBody>
      </p:sp>
    </p:spTree>
    <p:extLst>
      <p:ext uri="{BB962C8B-B14F-4D97-AF65-F5344CB8AC3E}">
        <p14:creationId xmlns:p14="http://schemas.microsoft.com/office/powerpoint/2010/main" val="35915404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93860BF-1BA0-4DF3-8B32-F79EE97D4A55}"/>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4ECDC4"/>
                </a:solidFill>
                <a:latin typeface="Segoe UI Semibold"/>
                <a:cs typeface="Segoe UI Semibold"/>
              </a:rPr>
              <a:t>JSDoc → LLM Description</a:t>
            </a:r>
            <a:endParaRPr lang="ko-KR" altLang="en-US" sz="3200" b="1">
              <a:solidFill>
                <a:srgbClr val="4ECDC4"/>
              </a:solidFill>
              <a:latin typeface="Segoe UI Semibold"/>
              <a:cs typeface="Segoe UI Semibold"/>
            </a:endParaRPr>
          </a:p>
        </p:txBody>
      </p:sp>
      <p:sp>
        <p:nvSpPr>
          <p:cNvPr id="3" name="직사각형 2">
            <a:extLst>
              <a:ext uri="{FF2B5EF4-FFF2-40B4-BE49-F238E27FC236}">
                <a16:creationId xmlns:a16="http://schemas.microsoft.com/office/drawing/2014/main" id="{BA273B70-068E-4808-9A6F-4E566BA6AD87}"/>
              </a:ext>
            </a:extLst>
          </p:cNvPr>
          <p:cNvSpPr/>
          <p:nvPr/>
        </p:nvSpPr>
        <p:spPr>
          <a:xfrm>
            <a:off x="762000" y="1016000"/>
            <a:ext cx="1270000" cy="38100"/>
          </a:xfrm>
          <a:prstGeom prst="rect">
            <a:avLst/>
          </a:prstGeom>
          <a:solidFill>
            <a:srgbClr val="4ECDC4"/>
          </a:solidFill>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사각형: 둥근 모서리 3">
            <a:extLst>
              <a:ext uri="{FF2B5EF4-FFF2-40B4-BE49-F238E27FC236}">
                <a16:creationId xmlns:a16="http://schemas.microsoft.com/office/drawing/2014/main" id="{673EF568-0F74-475E-9E48-48A014CA23C8}"/>
              </a:ext>
            </a:extLst>
          </p:cNvPr>
          <p:cNvSpPr/>
          <p:nvPr/>
        </p:nvSpPr>
        <p:spPr>
          <a:xfrm>
            <a:off x="762000" y="1397000"/>
            <a:ext cx="5207000" cy="1651000"/>
          </a:xfrm>
          <a:prstGeom prst="roundRect">
            <a:avLst/>
          </a:prstGeom>
          <a:solidFill>
            <a:srgbClr val="1A2733"/>
          </a:solidFill>
          <a:ln w="25400" cap="flat" cmpd="sng" algn="ctr">
            <a:solidFill>
              <a:srgbClr val="FFE66D"/>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a:solidFill>
                  <a:srgbClr val="D0D0D0"/>
                </a:solidFill>
              </a:rPr>
              <a:t>JSDoc Comments
→ description fields
LLM reads these to decide
what values to generate</a:t>
            </a:r>
            <a:endParaRPr lang="ko-KR" altLang="en-US">
              <a:solidFill>
                <a:srgbClr val="D0D0D0"/>
              </a:solidFill>
            </a:endParaRPr>
          </a:p>
        </p:txBody>
      </p:sp>
      <p:sp>
        <p:nvSpPr>
          <p:cNvPr id="5" name="사각형: 둥근 모서리 4">
            <a:extLst>
              <a:ext uri="{FF2B5EF4-FFF2-40B4-BE49-F238E27FC236}">
                <a16:creationId xmlns:a16="http://schemas.microsoft.com/office/drawing/2014/main" id="{2E6B5BCB-A5E3-482E-BEAE-A0BED6A57A59}"/>
              </a:ext>
            </a:extLst>
          </p:cNvPr>
          <p:cNvSpPr/>
          <p:nvPr/>
        </p:nvSpPr>
        <p:spPr>
          <a:xfrm>
            <a:off x="6223000" y="1397000"/>
            <a:ext cx="5207000" cy="1651000"/>
          </a:xfrm>
          <a:prstGeom prst="roundRect">
            <a:avLst/>
          </a:prstGeom>
          <a:solidFill>
            <a:srgbClr val="1A2733"/>
          </a:solidFill>
          <a:ln w="25400" cap="flat" cmpd="sng" algn="ctr">
            <a:solidFill>
              <a:srgbClr val="00D4A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a:solidFill>
                  <a:srgbClr val="D0D0D0"/>
                </a:solidFill>
              </a:rPr>
              <a:t>Type Constraints
→ validation rules
ExclusiveMinimum&lt;18&gt;
becomes "&gt; 18" schema rule</a:t>
            </a:r>
            <a:endParaRPr lang="ko-KR" altLang="en-US">
              <a:solidFill>
                <a:srgbClr val="D0D0D0"/>
              </a:solidFill>
            </a:endParaRPr>
          </a:p>
        </p:txBody>
      </p:sp>
      <p:sp>
        <p:nvSpPr>
          <p:cNvPr id="6" name="사각형: 둥근 모서리 5">
            <a:extLst>
              <a:ext uri="{FF2B5EF4-FFF2-40B4-BE49-F238E27FC236}">
                <a16:creationId xmlns:a16="http://schemas.microsoft.com/office/drawing/2014/main" id="{0DB3A8E3-EB03-4C54-B722-CD9B2E2BDA80}"/>
              </a:ext>
            </a:extLst>
          </p:cNvPr>
          <p:cNvSpPr/>
          <p:nvPr/>
        </p:nvSpPr>
        <p:spPr>
          <a:xfrm>
            <a:off x="1524000" y="3429000"/>
            <a:ext cx="9144000" cy="698500"/>
          </a:xfrm>
          <a:prstGeom prst="roundRect">
            <a:avLst/>
          </a:prstGeom>
          <a:solidFill>
            <a:srgbClr val="4ECDC4"/>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2200" b="1">
                <a:solidFill>
                  <a:srgbClr val="0F1923"/>
                </a:solidFill>
              </a:rPr>
              <a:t>One type = LLM guidance + validation rules</a:t>
            </a:r>
            <a:endParaRPr lang="ko-KR" altLang="en-US" sz="2200" b="1">
              <a:solidFill>
                <a:srgbClr val="0F1923"/>
              </a:solidFill>
            </a:endParaRPr>
          </a:p>
        </p:txBody>
      </p:sp>
      <p:sp>
        <p:nvSpPr>
          <p:cNvPr id="7" name="TextBox 6">
            <a:extLst>
              <a:ext uri="{FF2B5EF4-FFF2-40B4-BE49-F238E27FC236}">
                <a16:creationId xmlns:a16="http://schemas.microsoft.com/office/drawing/2014/main" id="{0ABD85EE-2808-4FEF-9A1E-91380E9FAE19}"/>
              </a:ext>
            </a:extLst>
          </p:cNvPr>
          <p:cNvSpPr txBox="1"/>
          <p:nvPr/>
        </p:nvSpPr>
        <p:spPr>
          <a:xfrm>
            <a:off x="762000" y="4318000"/>
            <a:ext cx="10668000" cy="952500"/>
          </a:xfrm>
          <a:prstGeom prst="rect">
            <a:avLst/>
          </a:prstGeom>
          <a:noFill/>
        </p:spPr>
        <p:txBody>
          <a:bodyPr vertOverflow="overflow" vert="horz" wrap="square" rtlCol="0" anchor="t">
            <a:spAutoFit/>
          </a:bodyPr>
          <a:lstStyle/>
          <a:p>
            <a:pPr algn="l"/>
            <a:r>
              <a:rPr lang="en-US">
                <a:solidFill>
                  <a:srgbClr val="A0A0A0"/>
                </a:solidFill>
              </a:rPr>
              <a:t>typia.llm.parameters&lt;T&gt;()  →  single type schema
typia.llm.application&lt;T&gt;()  →  all methods as function calling schemas
    with parse(), coerce(), validate() auto-built per function</a:t>
            </a:r>
          </a:p>
        </p:txBody>
      </p:sp>
      <p:sp>
        <p:nvSpPr>
          <p:cNvPr id="8" name="TextBox 7">
            <a:extLst>
              <a:ext uri="{FF2B5EF4-FFF2-40B4-BE49-F238E27FC236}">
                <a16:creationId xmlns:a16="http://schemas.microsoft.com/office/drawing/2014/main" id="{16B2F208-F317-4993-BB7D-3E16BF0A0B59}"/>
              </a:ext>
            </a:extLst>
          </p:cNvPr>
          <p:cNvSpPr txBox="1"/>
          <p:nvPr/>
        </p:nvSpPr>
        <p:spPr>
          <a:xfrm>
            <a:off x="762000" y="5397500"/>
            <a:ext cx="10668000" cy="381000"/>
          </a:xfrm>
          <a:prstGeom prst="rect">
            <a:avLst/>
          </a:prstGeom>
          <a:noFill/>
        </p:spPr>
        <p:txBody>
          <a:bodyPr vertOverflow="overflow" vert="horz" wrap="square" rtlCol="0" anchor="t">
            <a:spAutoFit/>
          </a:bodyPr>
          <a:lstStyle/>
          <a:p>
            <a:pPr algn="l"/>
            <a:r>
              <a:rPr lang="en-US" sz="1400">
                <a:solidFill>
                  <a:srgbClr val="707070"/>
                </a:solidFill>
              </a:rPr>
              <a:t>JSDoc comments → description fields  ·  Type constraints → validation rules  ·  The type is the schema.</a:t>
            </a:r>
          </a:p>
        </p:txBody>
      </p:sp>
    </p:spTree>
    <p:extLst>
      <p:ext uri="{BB962C8B-B14F-4D97-AF65-F5344CB8AC3E}">
        <p14:creationId xmlns:p14="http://schemas.microsoft.com/office/powerpoint/2010/main" val="22623743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9549EBC-C733-451A-965E-DB5105DAA121}"/>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600" b="1">
                <a:solidFill>
                  <a:srgbClr val="4ECDC4"/>
                </a:solidFill>
              </a:rPr>
              <a:t>Traditional vs. Typia</a:t>
            </a:r>
            <a:endParaRPr lang="ko-KR" altLang="en-US" sz="3600" b="1">
              <a:solidFill>
                <a:srgbClr val="4ECDC4"/>
              </a:solidFill>
            </a:endParaRPr>
          </a:p>
        </p:txBody>
      </p:sp>
      <p:graphicFrame>
        <p:nvGraphicFramePr>
          <p:cNvPr id="6" name="표 5">
            <a:extLst>
              <a:ext uri="{FF2B5EF4-FFF2-40B4-BE49-F238E27FC236}">
                <a16:creationId xmlns:a16="http://schemas.microsoft.com/office/drawing/2014/main" id="{B84A7C78-E8BB-46B7-8EF4-A9E715F267BF}"/>
              </a:ext>
            </a:extLst>
          </p:cNvPr>
          <p:cNvGraphicFramePr>
            <a:graphicFrameLocks noGrp="1"/>
          </p:cNvGraphicFramePr>
          <p:nvPr/>
        </p:nvGraphicFramePr>
        <p:xfrm>
          <a:off x="762000" y="1270000"/>
          <a:ext cx="10668000" cy="3556002"/>
        </p:xfrm>
        <a:graphic>
          <a:graphicData uri="http://schemas.openxmlformats.org/drawingml/2006/table">
            <a:tbl>
              <a:tblPr firstRow="1" bandRow="1">
                <a:tableStyleId>{5C22544A-7EE6-4342-B048-85BDC9FD1C3A}</a:tableStyleId>
              </a:tblPr>
              <a:tblGrid>
                <a:gridCol w="3556000">
                  <a:extLst>
                    <a:ext uri="{9D8B030D-6E8A-4147-A177-3AD203B41FA5}">
                      <a16:colId xmlns:a16="http://schemas.microsoft.com/office/drawing/2014/main" val="1443732818"/>
                    </a:ext>
                  </a:extLst>
                </a:gridCol>
                <a:gridCol w="3556000">
                  <a:extLst>
                    <a:ext uri="{9D8B030D-6E8A-4147-A177-3AD203B41FA5}">
                      <a16:colId xmlns:a16="http://schemas.microsoft.com/office/drawing/2014/main" val="1070794638"/>
                    </a:ext>
                  </a:extLst>
                </a:gridCol>
                <a:gridCol w="3556000">
                  <a:extLst>
                    <a:ext uri="{9D8B030D-6E8A-4147-A177-3AD203B41FA5}">
                      <a16:colId xmlns:a16="http://schemas.microsoft.com/office/drawing/2014/main" val="2958342438"/>
                    </a:ext>
                  </a:extLst>
                </a:gridCol>
              </a:tblGrid>
              <a:tr h="592667">
                <a:tc>
                  <a:txBody>
                    <a:bodyPr/>
                    <a:lstStyle/>
                    <a:p>
                      <a:pPr algn="ctr"/>
                      <a:r>
                        <a:rPr lang="ko-KR" altLang="en-US" sz="1600" b="1">
                          <a:solidFill>
                            <a:srgbClr val="0F1923"/>
                          </a:solidFill>
                        </a:rPr>
                        <a:t>Step</a:t>
                      </a:r>
                    </a:p>
                  </a:txBody>
                  <a:tcPr>
                    <a:solidFill>
                      <a:srgbClr val="404040"/>
                    </a:solidFill>
                  </a:tcPr>
                </a:tc>
                <a:tc>
                  <a:txBody>
                    <a:bodyPr/>
                    <a:lstStyle/>
                    <a:p>
                      <a:pPr algn="ctr"/>
                      <a:r>
                        <a:rPr lang="ko-KR" altLang="en-US" sz="1600" b="1">
                          <a:solidFill>
                            <a:srgbClr val="0F1923"/>
                          </a:solidFill>
                        </a:rPr>
                        <a:t>Traditional</a:t>
                      </a:r>
                    </a:p>
                  </a:txBody>
                  <a:tcPr>
                    <a:solidFill>
                      <a:srgbClr val="FF6B6B"/>
                    </a:solidFill>
                  </a:tcPr>
                </a:tc>
                <a:tc>
                  <a:txBody>
                    <a:bodyPr/>
                    <a:lstStyle/>
                    <a:p>
                      <a:pPr algn="ctr"/>
                      <a:r>
                        <a:rPr lang="ko-KR" altLang="en-US" sz="1600" b="1">
                          <a:solidFill>
                            <a:srgbClr val="0F1923"/>
                          </a:solidFill>
                        </a:rPr>
                        <a:t>Typia</a:t>
                      </a:r>
                    </a:p>
                  </a:txBody>
                  <a:tcPr>
                    <a:solidFill>
                      <a:srgbClr val="4ECDC4"/>
                    </a:solidFill>
                  </a:tcPr>
                </a:tc>
                <a:extLst>
                  <a:ext uri="{0D108BD9-81ED-4DB2-BD59-A6C34878D82A}">
                    <a16:rowId xmlns:a16="http://schemas.microsoft.com/office/drawing/2014/main" val="239181142"/>
                  </a:ext>
                </a:extLst>
              </a:tr>
              <a:tr h="592667">
                <a:tc>
                  <a:txBody>
                    <a:bodyPr/>
                    <a:lstStyle/>
                    <a:p>
                      <a:pPr algn="l"/>
                      <a:r>
                        <a:rPr lang="ko-KR" altLang="en-US" sz="1600" b="0">
                          <a:solidFill>
                            <a:srgbClr val="D0D0D0"/>
                          </a:solidFill>
                        </a:rPr>
                        <a:t>Define type</a:t>
                      </a:r>
                    </a:p>
                  </a:txBody>
                  <a:tcPr>
                    <a:solidFill>
                      <a:srgbClr val="152028"/>
                    </a:solidFill>
                  </a:tcPr>
                </a:tc>
                <a:tc>
                  <a:txBody>
                    <a:bodyPr/>
                    <a:lstStyle/>
                    <a:p>
                      <a:pPr algn="ctr"/>
                      <a:r>
                        <a:rPr lang="ko-KR" altLang="en-US" sz="1600" b="0">
                          <a:solidFill>
                            <a:srgbClr val="B0B0B0"/>
                          </a:solidFill>
                        </a:rPr>
                        <a:t>Write TS type</a:t>
                      </a:r>
                    </a:p>
                  </a:txBody>
                  <a:tcPr>
                    <a:solidFill>
                      <a:srgbClr val="152028"/>
                    </a:solidFill>
                  </a:tcPr>
                </a:tc>
                <a:tc>
                  <a:txBody>
                    <a:bodyPr/>
                    <a:lstStyle/>
                    <a:p>
                      <a:pPr algn="ctr"/>
                      <a:r>
                        <a:rPr lang="ko-KR" altLang="en-US" sz="1600" b="1">
                          <a:solidFill>
                            <a:srgbClr val="00D4AA"/>
                          </a:solidFill>
                        </a:rPr>
                        <a:t>Write TS type</a:t>
                      </a:r>
                    </a:p>
                  </a:txBody>
                  <a:tcPr>
                    <a:solidFill>
                      <a:srgbClr val="152028"/>
                    </a:solidFill>
                  </a:tcPr>
                </a:tc>
                <a:extLst>
                  <a:ext uri="{0D108BD9-81ED-4DB2-BD59-A6C34878D82A}">
                    <a16:rowId xmlns:a16="http://schemas.microsoft.com/office/drawing/2014/main" val="68463729"/>
                  </a:ext>
                </a:extLst>
              </a:tr>
              <a:tr h="592667">
                <a:tc>
                  <a:txBody>
                    <a:bodyPr/>
                    <a:lstStyle/>
                    <a:p>
                      <a:pPr algn="l"/>
                      <a:r>
                        <a:rPr lang="ko-KR" altLang="en-US" sz="1600" b="0">
                          <a:solidFill>
                            <a:srgbClr val="D0D0D0"/>
                          </a:solidFill>
                        </a:rPr>
                        <a:t>Create schema</a:t>
                      </a:r>
                    </a:p>
                  </a:txBody>
                  <a:tcPr>
                    <a:solidFill>
                      <a:srgbClr val="1A2733"/>
                    </a:solidFill>
                  </a:tcPr>
                </a:tc>
                <a:tc>
                  <a:txBody>
                    <a:bodyPr/>
                    <a:lstStyle/>
                    <a:p>
                      <a:pPr algn="ctr"/>
                      <a:r>
                        <a:rPr lang="ko-KR" altLang="en-US" sz="1600" b="0">
                          <a:solidFill>
                            <a:srgbClr val="B0B0B0"/>
                          </a:solidFill>
                        </a:rPr>
                        <a:t>Write JSON Schema by hand</a:t>
                      </a:r>
                    </a:p>
                  </a:txBody>
                  <a:tcPr>
                    <a:solidFill>
                      <a:srgbClr val="1A2733"/>
                    </a:solidFill>
                  </a:tcPr>
                </a:tc>
                <a:tc>
                  <a:txBody>
                    <a:bodyPr/>
                    <a:lstStyle/>
                    <a:p>
                      <a:pPr algn="ctr"/>
                      <a:r>
                        <a:rPr lang="ko-KR" altLang="en-US" sz="1600" b="1">
                          <a:solidFill>
                            <a:srgbClr val="00D4AA"/>
                          </a:solidFill>
                        </a:rPr>
                        <a:t>Auto-generated ✓</a:t>
                      </a:r>
                    </a:p>
                  </a:txBody>
                  <a:tcPr>
                    <a:solidFill>
                      <a:srgbClr val="1A2733"/>
                    </a:solidFill>
                  </a:tcPr>
                </a:tc>
                <a:extLst>
                  <a:ext uri="{0D108BD9-81ED-4DB2-BD59-A6C34878D82A}">
                    <a16:rowId xmlns:a16="http://schemas.microsoft.com/office/drawing/2014/main" val="1116030818"/>
                  </a:ext>
                </a:extLst>
              </a:tr>
              <a:tr h="592667">
                <a:tc>
                  <a:txBody>
                    <a:bodyPr/>
                    <a:lstStyle/>
                    <a:p>
                      <a:pPr algn="l"/>
                      <a:r>
                        <a:rPr lang="ko-KR" altLang="en-US" sz="1600" b="0">
                          <a:solidFill>
                            <a:srgbClr val="D0D0D0"/>
                          </a:solidFill>
                        </a:rPr>
                        <a:t>Keep in sync</a:t>
                      </a:r>
                    </a:p>
                  </a:txBody>
                  <a:tcPr>
                    <a:solidFill>
                      <a:srgbClr val="152028"/>
                    </a:solidFill>
                  </a:tcPr>
                </a:tc>
                <a:tc>
                  <a:txBody>
                    <a:bodyPr/>
                    <a:lstStyle/>
                    <a:p>
                      <a:pPr algn="ctr"/>
                      <a:r>
                        <a:rPr lang="ko-KR" altLang="en-US" sz="1600" b="0">
                          <a:solidFill>
                            <a:srgbClr val="B0B0B0"/>
                          </a:solidFill>
                        </a:rPr>
                        <a:t>Manual — drifts over time</a:t>
                      </a:r>
                    </a:p>
                  </a:txBody>
                  <a:tcPr>
                    <a:solidFill>
                      <a:srgbClr val="152028"/>
                    </a:solidFill>
                  </a:tcPr>
                </a:tc>
                <a:tc>
                  <a:txBody>
                    <a:bodyPr/>
                    <a:lstStyle/>
                    <a:p>
                      <a:pPr algn="ctr"/>
                      <a:r>
                        <a:rPr lang="ko-KR" altLang="en-US" sz="1600" b="1">
                          <a:solidFill>
                            <a:srgbClr val="00D4AA"/>
                          </a:solidFill>
                        </a:rPr>
                        <a:t>Impossible to drift ✓</a:t>
                      </a:r>
                    </a:p>
                  </a:txBody>
                  <a:tcPr>
                    <a:solidFill>
                      <a:srgbClr val="152028"/>
                    </a:solidFill>
                  </a:tcPr>
                </a:tc>
                <a:extLst>
                  <a:ext uri="{0D108BD9-81ED-4DB2-BD59-A6C34878D82A}">
                    <a16:rowId xmlns:a16="http://schemas.microsoft.com/office/drawing/2014/main" val="1032041637"/>
                  </a:ext>
                </a:extLst>
              </a:tr>
              <a:tr h="592667">
                <a:tc>
                  <a:txBody>
                    <a:bodyPr/>
                    <a:lstStyle/>
                    <a:p>
                      <a:pPr algn="l"/>
                      <a:r>
                        <a:rPr lang="ko-KR" altLang="en-US" sz="1600" b="0">
                          <a:solidFill>
                            <a:srgbClr val="D0D0D0"/>
                          </a:solidFill>
                        </a:rPr>
                        <a:t>Validation</a:t>
                      </a:r>
                    </a:p>
                  </a:txBody>
                  <a:tcPr>
                    <a:solidFill>
                      <a:srgbClr val="1A2733"/>
                    </a:solidFill>
                  </a:tcPr>
                </a:tc>
                <a:tc>
                  <a:txBody>
                    <a:bodyPr/>
                    <a:lstStyle/>
                    <a:p>
                      <a:pPr algn="ctr"/>
                      <a:r>
                        <a:rPr lang="ko-KR" altLang="en-US" sz="1600" b="0">
                          <a:solidFill>
                            <a:srgbClr val="B0B0B0"/>
                          </a:solidFill>
                        </a:rPr>
                        <a:t>Write validators manually</a:t>
                      </a:r>
                    </a:p>
                  </a:txBody>
                  <a:tcPr>
                    <a:solidFill>
                      <a:srgbClr val="1A2733"/>
                    </a:solidFill>
                  </a:tcPr>
                </a:tc>
                <a:tc>
                  <a:txBody>
                    <a:bodyPr/>
                    <a:lstStyle/>
                    <a:p>
                      <a:pPr algn="ctr"/>
                      <a:r>
                        <a:rPr lang="ko-KR" altLang="en-US" sz="1600" b="1">
                          <a:solidFill>
                            <a:srgbClr val="00D4AA"/>
                          </a:solidFill>
                        </a:rPr>
                        <a:t>Auto-generated ✓</a:t>
                      </a:r>
                    </a:p>
                  </a:txBody>
                  <a:tcPr>
                    <a:solidFill>
                      <a:srgbClr val="1A2733"/>
                    </a:solidFill>
                  </a:tcPr>
                </a:tc>
                <a:extLst>
                  <a:ext uri="{0D108BD9-81ED-4DB2-BD59-A6C34878D82A}">
                    <a16:rowId xmlns:a16="http://schemas.microsoft.com/office/drawing/2014/main" val="3875252301"/>
                  </a:ext>
                </a:extLst>
              </a:tr>
              <a:tr h="592667">
                <a:tc>
                  <a:txBody>
                    <a:bodyPr/>
                    <a:lstStyle/>
                    <a:p>
                      <a:pPr algn="l"/>
                      <a:r>
                        <a:rPr lang="ko-KR" altLang="en-US" sz="1600" b="0">
                          <a:solidFill>
                            <a:srgbClr val="D0D0D0"/>
                          </a:solidFill>
                        </a:rPr>
                        <a:t>Error msgs</a:t>
                      </a:r>
                    </a:p>
                  </a:txBody>
                  <a:tcPr>
                    <a:solidFill>
                      <a:srgbClr val="152028"/>
                    </a:solidFill>
                  </a:tcPr>
                </a:tc>
                <a:tc>
                  <a:txBody>
                    <a:bodyPr/>
                    <a:lstStyle/>
                    <a:p>
                      <a:pPr algn="ctr"/>
                      <a:r>
                        <a:rPr lang="ko-KR" altLang="en-US" sz="1600" b="0">
                          <a:solidFill>
                            <a:srgbClr val="B0B0B0"/>
                          </a:solidFill>
                        </a:rPr>
                        <a:t>Write error strings</a:t>
                      </a:r>
                    </a:p>
                  </a:txBody>
                  <a:tcPr>
                    <a:solidFill>
                      <a:srgbClr val="152028"/>
                    </a:solidFill>
                  </a:tcPr>
                </a:tc>
                <a:tc>
                  <a:txBody>
                    <a:bodyPr/>
                    <a:lstStyle/>
                    <a:p>
                      <a:pPr algn="ctr"/>
                      <a:r>
                        <a:rPr lang="ko-KR" altLang="en-US" sz="1600" b="1">
                          <a:solidFill>
                            <a:srgbClr val="00D4AA"/>
                          </a:solidFill>
                        </a:rPr>
                        <a:t>Auto-generated ✓</a:t>
                      </a:r>
                    </a:p>
                  </a:txBody>
                  <a:tcPr>
                    <a:solidFill>
                      <a:srgbClr val="152028"/>
                    </a:solidFill>
                  </a:tcPr>
                </a:tc>
                <a:extLst>
                  <a:ext uri="{0D108BD9-81ED-4DB2-BD59-A6C34878D82A}">
                    <a16:rowId xmlns:a16="http://schemas.microsoft.com/office/drawing/2014/main" val="3431656430"/>
                  </a:ext>
                </a:extLst>
              </a:tr>
            </a:tbl>
          </a:graphicData>
        </a:graphic>
      </p:graphicFrame>
    </p:spTree>
    <p:extLst>
      <p:ext uri="{BB962C8B-B14F-4D97-AF65-F5344CB8AC3E}">
        <p14:creationId xmlns:p14="http://schemas.microsoft.com/office/powerpoint/2010/main" val="21953981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0318B7C-6364-4EA2-8632-836BF61C34DA}"/>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4ECDC4"/>
                </a:solidFill>
                <a:latin typeface="Segoe UI Semibold"/>
                <a:cs typeface="Segoe UI Semibold"/>
              </a:rPr>
              <a:t>Lenient JSON Parsing</a:t>
            </a:r>
            <a:endParaRPr lang="ko-KR" altLang="en-US" sz="3200" b="1">
              <a:solidFill>
                <a:srgbClr val="4ECDC4"/>
              </a:solidFill>
              <a:latin typeface="Segoe UI Semibold"/>
              <a:cs typeface="Segoe UI Semibold"/>
            </a:endParaRPr>
          </a:p>
        </p:txBody>
      </p:sp>
      <p:sp>
        <p:nvSpPr>
          <p:cNvPr id="3" name="직사각형 2">
            <a:extLst>
              <a:ext uri="{FF2B5EF4-FFF2-40B4-BE49-F238E27FC236}">
                <a16:creationId xmlns:a16="http://schemas.microsoft.com/office/drawing/2014/main" id="{FDDC1678-C0C3-4B65-A676-4E23F8663158}"/>
              </a:ext>
            </a:extLst>
          </p:cNvPr>
          <p:cNvSpPr/>
          <p:nvPr/>
        </p:nvSpPr>
        <p:spPr>
          <a:xfrm>
            <a:off x="762000" y="1016000"/>
            <a:ext cx="1270000" cy="38100"/>
          </a:xfrm>
          <a:prstGeom prst="rect">
            <a:avLst/>
          </a:prstGeom>
          <a:solidFill>
            <a:srgbClr val="4ECDC4"/>
          </a:solidFill>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TextBox 3">
            <a:extLst>
              <a:ext uri="{FF2B5EF4-FFF2-40B4-BE49-F238E27FC236}">
                <a16:creationId xmlns:a16="http://schemas.microsoft.com/office/drawing/2014/main" id="{F3EFB3E9-CA28-4188-818A-F5813AC9AFCB}"/>
              </a:ext>
            </a:extLst>
          </p:cNvPr>
          <p:cNvSpPr txBox="1"/>
          <p:nvPr/>
        </p:nvSpPr>
        <p:spPr>
          <a:xfrm>
            <a:off x="762000" y="1206500"/>
            <a:ext cx="8890000" cy="317500"/>
          </a:xfrm>
          <a:prstGeom prst="rect">
            <a:avLst/>
          </a:prstGeom>
          <a:noFill/>
        </p:spPr>
        <p:txBody>
          <a:bodyPr vertOverflow="overflow" vert="horz" wrap="square" rtlCol="0" anchor="t">
            <a:spAutoFit/>
          </a:bodyPr>
          <a:lstStyle/>
          <a:p>
            <a:pPr algn="l"/>
            <a:r>
              <a:rPr lang="en-US" altLang="ko-KR" i="1">
                <a:solidFill>
                  <a:srgbClr val="A0A0A0"/>
                </a:solidFill>
              </a:rPr>
              <a:t>LLMs are language models, not JSON generators</a:t>
            </a:r>
            <a:endParaRPr lang="ko-KR" altLang="en-US" i="1">
              <a:solidFill>
                <a:srgbClr val="A0A0A0"/>
              </a:solidFill>
            </a:endParaRPr>
          </a:p>
        </p:txBody>
      </p:sp>
      <p:graphicFrame>
        <p:nvGraphicFramePr>
          <p:cNvPr id="6" name="표 5">
            <a:extLst>
              <a:ext uri="{FF2B5EF4-FFF2-40B4-BE49-F238E27FC236}">
                <a16:creationId xmlns:a16="http://schemas.microsoft.com/office/drawing/2014/main" id="{24E8B246-EE58-49B1-949E-3530686B680C}"/>
              </a:ext>
            </a:extLst>
          </p:cNvPr>
          <p:cNvGraphicFramePr>
            <a:graphicFrameLocks noGrp="1"/>
          </p:cNvGraphicFramePr>
          <p:nvPr/>
        </p:nvGraphicFramePr>
        <p:xfrm>
          <a:off x="762000" y="1651000"/>
          <a:ext cx="10668000" cy="4318000"/>
        </p:xfrm>
        <a:graphic>
          <a:graphicData uri="http://schemas.openxmlformats.org/drawingml/2006/table">
            <a:tbl>
              <a:tblPr firstRow="1" bandRow="1">
                <a:tableStyleId>{5C22544A-7EE6-4342-B048-85BDC9FD1C3A}</a:tableStyleId>
              </a:tblPr>
              <a:tblGrid>
                <a:gridCol w="3556000">
                  <a:extLst>
                    <a:ext uri="{9D8B030D-6E8A-4147-A177-3AD203B41FA5}">
                      <a16:colId xmlns:a16="http://schemas.microsoft.com/office/drawing/2014/main" val="227273533"/>
                    </a:ext>
                  </a:extLst>
                </a:gridCol>
                <a:gridCol w="3556000">
                  <a:extLst>
                    <a:ext uri="{9D8B030D-6E8A-4147-A177-3AD203B41FA5}">
                      <a16:colId xmlns:a16="http://schemas.microsoft.com/office/drawing/2014/main" val="4120356291"/>
                    </a:ext>
                  </a:extLst>
                </a:gridCol>
                <a:gridCol w="3556000">
                  <a:extLst>
                    <a:ext uri="{9D8B030D-6E8A-4147-A177-3AD203B41FA5}">
                      <a16:colId xmlns:a16="http://schemas.microsoft.com/office/drawing/2014/main" val="1367303154"/>
                    </a:ext>
                  </a:extLst>
                </a:gridCol>
              </a:tblGrid>
              <a:tr h="539750">
                <a:tc>
                  <a:txBody>
                    <a:bodyPr/>
                    <a:lstStyle/>
                    <a:p>
                      <a:pPr algn="ctr"/>
                      <a:r>
                        <a:rPr lang="ko-KR" altLang="en-US" sz="1600" b="1">
                          <a:solidFill>
                            <a:srgbClr val="0F1923"/>
                          </a:solidFill>
                        </a:rPr>
                        <a:t>Problem</a:t>
                      </a:r>
                    </a:p>
                  </a:txBody>
                  <a:tcPr>
                    <a:solidFill>
                      <a:srgbClr val="4ECDC4"/>
                    </a:solidFill>
                  </a:tcPr>
                </a:tc>
                <a:tc>
                  <a:txBody>
                    <a:bodyPr/>
                    <a:lstStyle/>
                    <a:p>
                      <a:pPr algn="ctr"/>
                      <a:r>
                        <a:rPr lang="ko-KR" altLang="en-US" sz="1600" b="1">
                          <a:solidFill>
                            <a:srgbClr val="0F1923"/>
                          </a:solidFill>
                        </a:rPr>
                        <a:t>Example</a:t>
                      </a:r>
                    </a:p>
                  </a:txBody>
                  <a:tcPr>
                    <a:solidFill>
                      <a:srgbClr val="4ECDC4"/>
                    </a:solidFill>
                  </a:tcPr>
                </a:tc>
                <a:tc>
                  <a:txBody>
                    <a:bodyPr/>
                    <a:lstStyle/>
                    <a:p>
                      <a:pPr algn="ctr"/>
                      <a:r>
                        <a:rPr lang="ko-KR" altLang="en-US" sz="1600" b="1">
                          <a:solidFill>
                            <a:srgbClr val="0F1923"/>
                          </a:solidFill>
                        </a:rPr>
                        <a:t>Fix</a:t>
                      </a:r>
                    </a:p>
                  </a:txBody>
                  <a:tcPr>
                    <a:solidFill>
                      <a:srgbClr val="4ECDC4"/>
                    </a:solidFill>
                  </a:tcPr>
                </a:tc>
                <a:extLst>
                  <a:ext uri="{0D108BD9-81ED-4DB2-BD59-A6C34878D82A}">
                    <a16:rowId xmlns:a16="http://schemas.microsoft.com/office/drawing/2014/main" val="397634433"/>
                  </a:ext>
                </a:extLst>
              </a:tr>
              <a:tr h="539750">
                <a:tc>
                  <a:txBody>
                    <a:bodyPr/>
                    <a:lstStyle/>
                    <a:p>
                      <a:r>
                        <a:rPr lang="ko-KR" altLang="en-US" sz="1500">
                          <a:solidFill>
                            <a:srgbClr val="D0D0D0"/>
                          </a:solidFill>
                          <a:latin typeface="Segoe UI"/>
                          <a:cs typeface="Segoe UI"/>
                        </a:rPr>
                        <a:t>Unclosed bracket</a:t>
                      </a:r>
                    </a:p>
                  </a:txBody>
                  <a:tcPr>
                    <a:solidFill>
                      <a:srgbClr val="152028"/>
                    </a:solidFill>
                  </a:tcPr>
                </a:tc>
                <a:tc>
                  <a:txBody>
                    <a:bodyPr/>
                    <a:lstStyle/>
                    <a:p>
                      <a:pPr algn="l"/>
                      <a:r>
                        <a:rPr lang="en-US" altLang="ko-KR" sz="1400" dirty="0">
                          <a:solidFill>
                            <a:srgbClr val="E0E0E0"/>
                          </a:solidFill>
                          <a:latin typeface="Consolas"/>
                          <a:cs typeface="Consolas"/>
                        </a:rPr>
                        <a:t>{</a:t>
                      </a:r>
                      <a:r>
                        <a:rPr lang="en-US" altLang="ko-KR" sz="1400" dirty="0">
                          <a:solidFill>
                            <a:srgbClr val="4ECDC4"/>
                          </a:solidFill>
                          <a:latin typeface="Consolas"/>
                          <a:cs typeface="Consolas"/>
                        </a:rPr>
                        <a:t>"name"</a:t>
                      </a:r>
                      <a:r>
                        <a:rPr lang="en-US" altLang="ko-KR" sz="1400" dirty="0">
                          <a:solidFill>
                            <a:srgbClr val="E0E0E0"/>
                          </a:solidFill>
                          <a:latin typeface="Consolas"/>
                          <a:cs typeface="Consolas"/>
                        </a:rPr>
                        <a:t>: </a:t>
                      </a:r>
                      <a:r>
                        <a:rPr lang="en-US" altLang="ko-KR" sz="1400" dirty="0">
                          <a:solidFill>
                            <a:srgbClr val="FFD93D"/>
                          </a:solidFill>
                          <a:latin typeface="Consolas"/>
                          <a:cs typeface="Consolas"/>
                        </a:rPr>
                        <a:t>"John"</a:t>
                      </a:r>
                    </a:p>
                  </a:txBody>
                  <a:tcPr>
                    <a:solidFill>
                      <a:srgbClr val="152028"/>
                    </a:solidFill>
                  </a:tcPr>
                </a:tc>
                <a:tc>
                  <a:txBody>
                    <a:bodyPr/>
                    <a:lstStyle/>
                    <a:p>
                      <a:r>
                        <a:rPr lang="ko-KR" altLang="en-US" sz="1500">
                          <a:solidFill>
                            <a:srgbClr val="D0D0D0"/>
                          </a:solidFill>
                          <a:latin typeface="Segoe UI"/>
                          <a:cs typeface="Segoe UI"/>
                        </a:rPr>
                        <a:t>Auto-close</a:t>
                      </a:r>
                    </a:p>
                  </a:txBody>
                  <a:tcPr>
                    <a:solidFill>
                      <a:srgbClr val="152028"/>
                    </a:solidFill>
                  </a:tcPr>
                </a:tc>
                <a:extLst>
                  <a:ext uri="{0D108BD9-81ED-4DB2-BD59-A6C34878D82A}">
                    <a16:rowId xmlns:a16="http://schemas.microsoft.com/office/drawing/2014/main" val="3683640831"/>
                  </a:ext>
                </a:extLst>
              </a:tr>
              <a:tr h="539750">
                <a:tc>
                  <a:txBody>
                    <a:bodyPr/>
                    <a:lstStyle/>
                    <a:p>
                      <a:r>
                        <a:rPr lang="ko-KR" altLang="en-US" sz="1500">
                          <a:solidFill>
                            <a:srgbClr val="D0D0D0"/>
                          </a:solidFill>
                          <a:latin typeface="Segoe UI"/>
                          <a:cs typeface="Segoe UI"/>
                        </a:rPr>
                        <a:t>Trailing comma</a:t>
                      </a:r>
                    </a:p>
                  </a:txBody>
                  <a:tcPr>
                    <a:solidFill>
                      <a:srgbClr val="1A2733"/>
                    </a:solidFill>
                  </a:tcPr>
                </a:tc>
                <a:tc>
                  <a:txBody>
                    <a:bodyPr/>
                    <a:lstStyle/>
                    <a:p>
                      <a:pPr algn="l"/>
                      <a:r>
                        <a:rPr lang="en-US" altLang="ko-KR" sz="1400" dirty="0">
                          <a:solidFill>
                            <a:srgbClr val="E0E0E0"/>
                          </a:solidFill>
                          <a:latin typeface="Consolas"/>
                          <a:cs typeface="Consolas"/>
                        </a:rPr>
                        <a:t>[</a:t>
                      </a:r>
                      <a:r>
                        <a:rPr lang="en-US" altLang="ko-KR" sz="1400" dirty="0">
                          <a:solidFill>
                            <a:srgbClr val="A78BFA"/>
                          </a:solidFill>
                          <a:latin typeface="Consolas"/>
                          <a:cs typeface="Consolas"/>
                        </a:rPr>
                        <a:t>1</a:t>
                      </a:r>
                      <a:r>
                        <a:rPr lang="en-US" altLang="ko-KR" sz="1400" dirty="0">
                          <a:solidFill>
                            <a:srgbClr val="E0E0E0"/>
                          </a:solidFill>
                          <a:latin typeface="Consolas"/>
                          <a:cs typeface="Consolas"/>
                        </a:rPr>
                        <a:t>, </a:t>
                      </a:r>
                      <a:r>
                        <a:rPr lang="en-US" altLang="ko-KR" sz="1400" dirty="0">
                          <a:solidFill>
                            <a:srgbClr val="A78BFA"/>
                          </a:solidFill>
                          <a:latin typeface="Consolas"/>
                          <a:cs typeface="Consolas"/>
                        </a:rPr>
                        <a:t>2</a:t>
                      </a:r>
                      <a:r>
                        <a:rPr lang="en-US" altLang="ko-KR" sz="1400" dirty="0">
                          <a:solidFill>
                            <a:srgbClr val="E0E0E0"/>
                          </a:solidFill>
                          <a:latin typeface="Consolas"/>
                          <a:cs typeface="Consolas"/>
                        </a:rPr>
                        <a:t>, </a:t>
                      </a:r>
                      <a:r>
                        <a:rPr lang="en-US" altLang="ko-KR" sz="1400" dirty="0">
                          <a:solidFill>
                            <a:srgbClr val="A78BFA"/>
                          </a:solidFill>
                          <a:latin typeface="Consolas"/>
                          <a:cs typeface="Consolas"/>
                        </a:rPr>
                        <a:t>3</a:t>
                      </a:r>
                      <a:r>
                        <a:rPr lang="en-US" altLang="ko-KR" sz="1400" dirty="0">
                          <a:solidFill>
                            <a:srgbClr val="E0E0E0"/>
                          </a:solidFill>
                          <a:latin typeface="Consolas"/>
                          <a:cs typeface="Consolas"/>
                        </a:rPr>
                        <a:t>, ]</a:t>
                      </a:r>
                    </a:p>
                  </a:txBody>
                  <a:tcPr>
                    <a:solidFill>
                      <a:srgbClr val="1A2733"/>
                    </a:solidFill>
                  </a:tcPr>
                </a:tc>
                <a:tc>
                  <a:txBody>
                    <a:bodyPr/>
                    <a:lstStyle/>
                    <a:p>
                      <a:r>
                        <a:rPr lang="ko-KR" altLang="en-US" sz="1500">
                          <a:solidFill>
                            <a:srgbClr val="D0D0D0"/>
                          </a:solidFill>
                          <a:latin typeface="Segoe UI"/>
                          <a:cs typeface="Segoe UI"/>
                        </a:rPr>
                        <a:t>Ignore</a:t>
                      </a:r>
                    </a:p>
                  </a:txBody>
                  <a:tcPr>
                    <a:solidFill>
                      <a:srgbClr val="1A2733"/>
                    </a:solidFill>
                  </a:tcPr>
                </a:tc>
                <a:extLst>
                  <a:ext uri="{0D108BD9-81ED-4DB2-BD59-A6C34878D82A}">
                    <a16:rowId xmlns:a16="http://schemas.microsoft.com/office/drawing/2014/main" val="3872321332"/>
                  </a:ext>
                </a:extLst>
              </a:tr>
              <a:tr h="539750">
                <a:tc>
                  <a:txBody>
                    <a:bodyPr/>
                    <a:lstStyle/>
                    <a:p>
                      <a:r>
                        <a:rPr lang="ko-KR" altLang="en-US" sz="1500">
                          <a:solidFill>
                            <a:srgbClr val="D0D0D0"/>
                          </a:solidFill>
                          <a:latin typeface="Segoe UI"/>
                          <a:cs typeface="Segoe UI"/>
                        </a:rPr>
                        <a:t>JS comments</a:t>
                      </a:r>
                    </a:p>
                  </a:txBody>
                  <a:tcPr>
                    <a:solidFill>
                      <a:srgbClr val="152028"/>
                    </a:solidFill>
                  </a:tcPr>
                </a:tc>
                <a:tc>
                  <a:txBody>
                    <a:bodyPr/>
                    <a:lstStyle/>
                    <a:p>
                      <a:pPr algn="l"/>
                      <a:r>
                        <a:rPr lang="en-US" altLang="ko-KR" sz="1400" dirty="0">
                          <a:solidFill>
                            <a:srgbClr val="E0E0E0"/>
                          </a:solidFill>
                          <a:latin typeface="Consolas"/>
                          <a:cs typeface="Consolas"/>
                        </a:rPr>
                        <a:t>{</a:t>
                      </a:r>
                      <a:r>
                        <a:rPr lang="en-US" altLang="ko-KR" sz="1400" dirty="0">
                          <a:solidFill>
                            <a:srgbClr val="4ECDC4"/>
                          </a:solidFill>
                          <a:latin typeface="Consolas"/>
                          <a:cs typeface="Consolas"/>
                        </a:rPr>
                        <a:t>"a"</a:t>
                      </a:r>
                      <a:r>
                        <a:rPr lang="en-US" altLang="ko-KR" sz="1400" dirty="0">
                          <a:solidFill>
                            <a:srgbClr val="E0E0E0"/>
                          </a:solidFill>
                          <a:latin typeface="Consolas"/>
                          <a:cs typeface="Consolas"/>
                        </a:rPr>
                        <a:t>: </a:t>
                      </a:r>
                      <a:r>
                        <a:rPr lang="en-US" altLang="ko-KR" sz="1400" dirty="0">
                          <a:solidFill>
                            <a:srgbClr val="A78BFA"/>
                          </a:solidFill>
                          <a:latin typeface="Consolas"/>
                          <a:cs typeface="Consolas"/>
                        </a:rPr>
                        <a:t>1</a:t>
                      </a:r>
                      <a:r>
                        <a:rPr lang="en-US" altLang="ko-KR" sz="1400" dirty="0">
                          <a:solidFill>
                            <a:srgbClr val="E0E0E0"/>
                          </a:solidFill>
                          <a:latin typeface="Consolas"/>
                          <a:cs typeface="Consolas"/>
                        </a:rPr>
                        <a:t> </a:t>
                      </a:r>
                      <a:r>
                        <a:rPr lang="en-US" altLang="ko-KR" sz="1400" dirty="0">
                          <a:solidFill>
                            <a:srgbClr val="6B7280"/>
                          </a:solidFill>
                          <a:latin typeface="Consolas"/>
                          <a:cs typeface="Consolas"/>
                        </a:rPr>
                        <a:t>/* ... */</a:t>
                      </a:r>
                      <a:r>
                        <a:rPr lang="en-US" altLang="ko-KR" sz="1400" dirty="0">
                          <a:solidFill>
                            <a:srgbClr val="E0E0E0"/>
                          </a:solidFill>
                          <a:latin typeface="Consolas"/>
                          <a:cs typeface="Consolas"/>
                        </a:rPr>
                        <a:t>}</a:t>
                      </a:r>
                    </a:p>
                  </a:txBody>
                  <a:tcPr>
                    <a:solidFill>
                      <a:srgbClr val="152028"/>
                    </a:solidFill>
                  </a:tcPr>
                </a:tc>
                <a:tc>
                  <a:txBody>
                    <a:bodyPr/>
                    <a:lstStyle/>
                    <a:p>
                      <a:r>
                        <a:rPr lang="ko-KR" altLang="en-US" sz="1500">
                          <a:solidFill>
                            <a:srgbClr val="D0D0D0"/>
                          </a:solidFill>
                          <a:latin typeface="Segoe UI"/>
                          <a:cs typeface="Segoe UI"/>
                        </a:rPr>
                        <a:t>Strip</a:t>
                      </a:r>
                    </a:p>
                  </a:txBody>
                  <a:tcPr>
                    <a:solidFill>
                      <a:srgbClr val="152028"/>
                    </a:solidFill>
                  </a:tcPr>
                </a:tc>
                <a:extLst>
                  <a:ext uri="{0D108BD9-81ED-4DB2-BD59-A6C34878D82A}">
                    <a16:rowId xmlns:a16="http://schemas.microsoft.com/office/drawing/2014/main" val="3919588782"/>
                  </a:ext>
                </a:extLst>
              </a:tr>
              <a:tr h="539750">
                <a:tc>
                  <a:txBody>
                    <a:bodyPr/>
                    <a:lstStyle/>
                    <a:p>
                      <a:r>
                        <a:rPr lang="ko-KR" altLang="en-US" sz="1500">
                          <a:solidFill>
                            <a:srgbClr val="D0D0D0"/>
                          </a:solidFill>
                          <a:latin typeface="Segoe UI"/>
                          <a:cs typeface="Segoe UI"/>
                        </a:rPr>
                        <a:t>Unquoted keys</a:t>
                      </a:r>
                    </a:p>
                  </a:txBody>
                  <a:tcPr>
                    <a:solidFill>
                      <a:srgbClr val="1A2733"/>
                    </a:solidFill>
                  </a:tcPr>
                </a:tc>
                <a:tc>
                  <a:txBody>
                    <a:bodyPr/>
                    <a:lstStyle/>
                    <a:p>
                      <a:pPr algn="l"/>
                      <a:r>
                        <a:rPr lang="en-US" altLang="ko-KR" sz="1400" dirty="0">
                          <a:solidFill>
                            <a:srgbClr val="E0E0E0"/>
                          </a:solidFill>
                          <a:latin typeface="Consolas"/>
                          <a:cs typeface="Consolas"/>
                        </a:rPr>
                        <a:t>{</a:t>
                      </a:r>
                      <a:r>
                        <a:rPr lang="en-US" altLang="ko-KR" sz="1400" dirty="0">
                          <a:solidFill>
                            <a:srgbClr val="4ECDC4"/>
                          </a:solidFill>
                          <a:latin typeface="Consolas"/>
                          <a:cs typeface="Consolas"/>
                        </a:rPr>
                        <a:t>name</a:t>
                      </a:r>
                      <a:r>
                        <a:rPr lang="en-US" altLang="ko-KR" sz="1400" dirty="0">
                          <a:solidFill>
                            <a:srgbClr val="E0E0E0"/>
                          </a:solidFill>
                          <a:latin typeface="Consolas"/>
                          <a:cs typeface="Consolas"/>
                        </a:rPr>
                        <a:t>: </a:t>
                      </a:r>
                      <a:r>
                        <a:rPr lang="en-US" altLang="ko-KR" sz="1400" dirty="0">
                          <a:solidFill>
                            <a:srgbClr val="FFD93D"/>
                          </a:solidFill>
                          <a:latin typeface="Consolas"/>
                          <a:cs typeface="Consolas"/>
                        </a:rPr>
                        <a:t>"John"</a:t>
                      </a:r>
                      <a:r>
                        <a:rPr lang="en-US" altLang="ko-KR" sz="1400" dirty="0">
                          <a:solidFill>
                            <a:srgbClr val="E0E0E0"/>
                          </a:solidFill>
                          <a:latin typeface="Consolas"/>
                          <a:cs typeface="Consolas"/>
                        </a:rPr>
                        <a:t>}</a:t>
                      </a:r>
                    </a:p>
                  </a:txBody>
                  <a:tcPr>
                    <a:solidFill>
                      <a:srgbClr val="1A2733"/>
                    </a:solidFill>
                  </a:tcPr>
                </a:tc>
                <a:tc>
                  <a:txBody>
                    <a:bodyPr/>
                    <a:lstStyle/>
                    <a:p>
                      <a:r>
                        <a:rPr lang="ko-KR" altLang="en-US" sz="1500">
                          <a:solidFill>
                            <a:srgbClr val="D0D0D0"/>
                          </a:solidFill>
                          <a:latin typeface="Segoe UI"/>
                          <a:cs typeface="Segoe UI"/>
                        </a:rPr>
                        <a:t>Allow</a:t>
                      </a:r>
                    </a:p>
                  </a:txBody>
                  <a:tcPr>
                    <a:solidFill>
                      <a:srgbClr val="1A2733"/>
                    </a:solidFill>
                  </a:tcPr>
                </a:tc>
                <a:extLst>
                  <a:ext uri="{0D108BD9-81ED-4DB2-BD59-A6C34878D82A}">
                    <a16:rowId xmlns:a16="http://schemas.microsoft.com/office/drawing/2014/main" val="4292430446"/>
                  </a:ext>
                </a:extLst>
              </a:tr>
              <a:tr h="539750">
                <a:tc>
                  <a:txBody>
                    <a:bodyPr/>
                    <a:lstStyle/>
                    <a:p>
                      <a:r>
                        <a:rPr lang="ko-KR" altLang="en-US" sz="1500">
                          <a:solidFill>
                            <a:srgbClr val="D0D0D0"/>
                          </a:solidFill>
                          <a:latin typeface="Segoe UI"/>
                          <a:cs typeface="Segoe UI"/>
                        </a:rPr>
                        <a:t>Incomplete keyword</a:t>
                      </a:r>
                    </a:p>
                  </a:txBody>
                  <a:tcPr>
                    <a:solidFill>
                      <a:srgbClr val="152028"/>
                    </a:solidFill>
                  </a:tcPr>
                </a:tc>
                <a:tc>
                  <a:txBody>
                    <a:bodyPr/>
                    <a:lstStyle/>
                    <a:p>
                      <a:pPr algn="l"/>
                      <a:r>
                        <a:rPr lang="en-US" altLang="ko-KR" sz="1400" dirty="0">
                          <a:solidFill>
                            <a:srgbClr val="E0E0E0"/>
                          </a:solidFill>
                          <a:latin typeface="Consolas"/>
                          <a:cs typeface="Consolas"/>
                        </a:rPr>
                        <a:t>{</a:t>
                      </a:r>
                      <a:r>
                        <a:rPr lang="en-US" altLang="ko-KR" sz="1400" dirty="0">
                          <a:solidFill>
                            <a:srgbClr val="4ECDC4"/>
                          </a:solidFill>
                          <a:latin typeface="Consolas"/>
                          <a:cs typeface="Consolas"/>
                        </a:rPr>
                        <a:t>"done"</a:t>
                      </a:r>
                      <a:r>
                        <a:rPr lang="en-US" altLang="ko-KR" sz="1400" dirty="0">
                          <a:solidFill>
                            <a:srgbClr val="E0E0E0"/>
                          </a:solidFill>
                          <a:latin typeface="Consolas"/>
                          <a:cs typeface="Consolas"/>
                        </a:rPr>
                        <a:t>: </a:t>
                      </a:r>
                      <a:r>
                        <a:rPr lang="en-US" altLang="ko-KR" sz="1400" dirty="0">
                          <a:solidFill>
                            <a:srgbClr val="A78BFA"/>
                          </a:solidFill>
                          <a:latin typeface="Consolas"/>
                          <a:cs typeface="Consolas"/>
                        </a:rPr>
                        <a:t>tru</a:t>
                      </a:r>
                    </a:p>
                  </a:txBody>
                  <a:tcPr>
                    <a:solidFill>
                      <a:srgbClr val="152028"/>
                    </a:solidFill>
                  </a:tcPr>
                </a:tc>
                <a:tc>
                  <a:txBody>
                    <a:bodyPr/>
                    <a:lstStyle/>
                    <a:p>
                      <a:r>
                        <a:rPr lang="ko-KR" altLang="en-US" sz="1500">
                          <a:solidFill>
                            <a:srgbClr val="D0D0D0"/>
                          </a:solidFill>
                          <a:latin typeface="Segoe UI"/>
                          <a:cs typeface="Segoe UI"/>
                        </a:rPr>
                        <a:t>→ true</a:t>
                      </a:r>
                    </a:p>
                  </a:txBody>
                  <a:tcPr>
                    <a:solidFill>
                      <a:srgbClr val="152028"/>
                    </a:solidFill>
                  </a:tcPr>
                </a:tc>
                <a:extLst>
                  <a:ext uri="{0D108BD9-81ED-4DB2-BD59-A6C34878D82A}">
                    <a16:rowId xmlns:a16="http://schemas.microsoft.com/office/drawing/2014/main" val="3609381589"/>
                  </a:ext>
                </a:extLst>
              </a:tr>
              <a:tr h="539750">
                <a:tc>
                  <a:txBody>
                    <a:bodyPr/>
                    <a:lstStyle/>
                    <a:p>
                      <a:r>
                        <a:rPr lang="ko-KR" altLang="en-US" sz="1500">
                          <a:solidFill>
                            <a:srgbClr val="D0D0D0"/>
                          </a:solidFill>
                          <a:latin typeface="Segoe UI"/>
                          <a:cs typeface="Segoe UI"/>
                        </a:rPr>
                        <a:t>Explanation prefix</a:t>
                      </a:r>
                    </a:p>
                  </a:txBody>
                  <a:tcPr>
                    <a:solidFill>
                      <a:srgbClr val="1A2733"/>
                    </a:solidFill>
                  </a:tcPr>
                </a:tc>
                <a:tc>
                  <a:txBody>
                    <a:bodyPr/>
                    <a:lstStyle/>
                    <a:p>
                      <a:pPr algn="l"/>
                      <a:r>
                        <a:rPr lang="en-US" altLang="ko-KR" sz="1400" dirty="0">
                          <a:solidFill>
                            <a:srgbClr val="FF6B6B"/>
                          </a:solidFill>
                          <a:latin typeface="Consolas"/>
                          <a:cs typeface="Consolas"/>
                        </a:rPr>
                        <a:t>Here is your JSON:</a:t>
                      </a:r>
                      <a:r>
                        <a:rPr lang="en-US" altLang="ko-KR" sz="1400" dirty="0">
                          <a:solidFill>
                            <a:srgbClr val="E0E0E0"/>
                          </a:solidFill>
                          <a:latin typeface="Consolas"/>
                          <a:cs typeface="Consolas"/>
                        </a:rPr>
                        <a:t> {</a:t>
                      </a:r>
                      <a:r>
                        <a:rPr lang="en-US" altLang="ko-KR" sz="1400" dirty="0">
                          <a:solidFill>
                            <a:srgbClr val="6B7280"/>
                          </a:solidFill>
                          <a:latin typeface="Consolas"/>
                          <a:cs typeface="Consolas"/>
                        </a:rPr>
                        <a:t>...</a:t>
                      </a:r>
                      <a:r>
                        <a:rPr lang="en-US" altLang="ko-KR" sz="1400" dirty="0">
                          <a:solidFill>
                            <a:srgbClr val="E0E0E0"/>
                          </a:solidFill>
                          <a:latin typeface="Consolas"/>
                          <a:cs typeface="Consolas"/>
                        </a:rPr>
                        <a:t>}</a:t>
                      </a:r>
                    </a:p>
                  </a:txBody>
                  <a:tcPr>
                    <a:solidFill>
                      <a:srgbClr val="1A2733"/>
                    </a:solidFill>
                  </a:tcPr>
                </a:tc>
                <a:tc>
                  <a:txBody>
                    <a:bodyPr/>
                    <a:lstStyle/>
                    <a:p>
                      <a:r>
                        <a:rPr lang="ko-KR" altLang="en-US" sz="1500">
                          <a:solidFill>
                            <a:srgbClr val="D0D0D0"/>
                          </a:solidFill>
                          <a:latin typeface="Segoe UI"/>
                          <a:cs typeface="Segoe UI"/>
                        </a:rPr>
                        <a:t>Skip</a:t>
                      </a:r>
                    </a:p>
                  </a:txBody>
                  <a:tcPr>
                    <a:solidFill>
                      <a:srgbClr val="1A2733"/>
                    </a:solidFill>
                  </a:tcPr>
                </a:tc>
                <a:extLst>
                  <a:ext uri="{0D108BD9-81ED-4DB2-BD59-A6C34878D82A}">
                    <a16:rowId xmlns:a16="http://schemas.microsoft.com/office/drawing/2014/main" val="1997655166"/>
                  </a:ext>
                </a:extLst>
              </a:tr>
              <a:tr h="539750">
                <a:tc>
                  <a:txBody>
                    <a:bodyPr/>
                    <a:lstStyle/>
                    <a:p>
                      <a:r>
                        <a:rPr lang="ko-KR" altLang="en-US" sz="1500">
                          <a:solidFill>
                            <a:srgbClr val="D0D0D0"/>
                          </a:solidFill>
                          <a:latin typeface="Segoe UI"/>
                          <a:cs typeface="Segoe UI"/>
                        </a:rPr>
                        <a:t>Markdown block</a:t>
                      </a:r>
                    </a:p>
                  </a:txBody>
                  <a:tcPr>
                    <a:solidFill>
                      <a:srgbClr val="152028"/>
                    </a:solidFill>
                  </a:tcPr>
                </a:tc>
                <a:tc>
                  <a:txBody>
                    <a:bodyPr/>
                    <a:lstStyle/>
                    <a:p>
                      <a:pPr algn="l"/>
                      <a:r>
                        <a:rPr lang="en-US" altLang="ko-KR" sz="1400" dirty="0">
                          <a:solidFill>
                            <a:srgbClr val="6B7280"/>
                          </a:solidFill>
                          <a:latin typeface="Consolas"/>
                          <a:cs typeface="Consolas"/>
                        </a:rPr>
                        <a:t>```json</a:t>
                      </a:r>
                      <a:r>
                        <a:rPr lang="en-US" altLang="ko-KR" sz="1400" dirty="0">
                          <a:solidFill>
                            <a:srgbClr val="E0E0E0"/>
                          </a:solidFill>
                          <a:latin typeface="Consolas"/>
                          <a:cs typeface="Consolas"/>
                        </a:rPr>
                        <a:t> {</a:t>
                      </a:r>
                      <a:r>
                        <a:rPr lang="en-US" altLang="ko-KR" sz="1400" dirty="0">
                          <a:solidFill>
                            <a:srgbClr val="6B7280"/>
                          </a:solidFill>
                          <a:latin typeface="Consolas"/>
                          <a:cs typeface="Consolas"/>
                        </a:rPr>
                        <a:t>...</a:t>
                      </a:r>
                      <a:r>
                        <a:rPr lang="en-US" altLang="ko-KR" sz="1400" dirty="0">
                          <a:solidFill>
                            <a:srgbClr val="E0E0E0"/>
                          </a:solidFill>
                          <a:latin typeface="Consolas"/>
                          <a:cs typeface="Consolas"/>
                        </a:rPr>
                        <a:t>} </a:t>
                      </a:r>
                      <a:r>
                        <a:rPr lang="en-US" altLang="ko-KR" sz="1400" dirty="0">
                          <a:solidFill>
                            <a:srgbClr val="6B7280"/>
                          </a:solidFill>
                          <a:latin typeface="Consolas"/>
                          <a:cs typeface="Consolas"/>
                        </a:rPr>
                        <a:t>```</a:t>
                      </a:r>
                    </a:p>
                  </a:txBody>
                  <a:tcPr>
                    <a:solidFill>
                      <a:srgbClr val="152028"/>
                    </a:solidFill>
                  </a:tcPr>
                </a:tc>
                <a:tc>
                  <a:txBody>
                    <a:bodyPr/>
                    <a:lstStyle/>
                    <a:p>
                      <a:r>
                        <a:rPr lang="ko-KR" altLang="en-US" sz="1500">
                          <a:solidFill>
                            <a:srgbClr val="D0D0D0"/>
                          </a:solidFill>
                          <a:latin typeface="Segoe UI"/>
                          <a:cs typeface="Segoe UI"/>
                        </a:rPr>
                        <a:t>Extract</a:t>
                      </a:r>
                    </a:p>
                  </a:txBody>
                  <a:tcPr>
                    <a:solidFill>
                      <a:srgbClr val="152028"/>
                    </a:solidFill>
                  </a:tcPr>
                </a:tc>
                <a:extLst>
                  <a:ext uri="{0D108BD9-81ED-4DB2-BD59-A6C34878D82A}">
                    <a16:rowId xmlns:a16="http://schemas.microsoft.com/office/drawing/2014/main" val="3935558875"/>
                  </a:ext>
                </a:extLst>
              </a:tr>
            </a:tbl>
          </a:graphicData>
        </a:graphic>
      </p:graphicFrame>
    </p:spTree>
    <p:extLst>
      <p:ext uri="{BB962C8B-B14F-4D97-AF65-F5344CB8AC3E}">
        <p14:creationId xmlns:p14="http://schemas.microsoft.com/office/powerpoint/2010/main" val="24381466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747E34B-8162-45C4-9F6E-3EC72EEF7DFE}"/>
              </a:ext>
            </a:extLst>
          </p:cNvPr>
          <p:cNvSpPr txBox="1"/>
          <p:nvPr/>
        </p:nvSpPr>
        <p:spPr>
          <a:xfrm>
            <a:off x="762000" y="317500"/>
            <a:ext cx="10668000" cy="571500"/>
          </a:xfrm>
          <a:prstGeom prst="rect">
            <a:avLst/>
          </a:prstGeom>
          <a:noFill/>
        </p:spPr>
        <p:txBody>
          <a:bodyPr vertOverflow="overflow" vert="horz" wrap="square" rtlCol="0" anchor="t">
            <a:spAutoFit/>
          </a:bodyPr>
          <a:lstStyle/>
          <a:p>
            <a:pPr algn="l"/>
            <a:r>
              <a:rPr lang="en-US" altLang="ko-KR" sz="2800" b="1">
                <a:solidFill>
                  <a:srgbClr val="4ECDC4"/>
                </a:solidFill>
              </a:rPr>
              <a:t>parse() in Action</a:t>
            </a:r>
            <a:endParaRPr lang="ko-KR" altLang="en-US" sz="2800" b="1">
              <a:solidFill>
                <a:srgbClr val="4ECDC4"/>
              </a:solidFill>
            </a:endParaRPr>
          </a:p>
        </p:txBody>
      </p:sp>
      <p:sp>
        <p:nvSpPr>
          <p:cNvPr id="3" name="TextBox 2">
            <a:extLst>
              <a:ext uri="{FF2B5EF4-FFF2-40B4-BE49-F238E27FC236}">
                <a16:creationId xmlns:a16="http://schemas.microsoft.com/office/drawing/2014/main" id="{626774CE-D031-4D5B-9AFD-AEABF1B8931C}"/>
              </a:ext>
            </a:extLst>
          </p:cNvPr>
          <p:cNvSpPr txBox="1"/>
          <p:nvPr/>
        </p:nvSpPr>
        <p:spPr>
          <a:xfrm>
            <a:off x="762000" y="889000"/>
            <a:ext cx="7620000" cy="317500"/>
          </a:xfrm>
          <a:prstGeom prst="rect">
            <a:avLst/>
          </a:prstGeom>
          <a:noFill/>
        </p:spPr>
        <p:txBody>
          <a:bodyPr vertOverflow="overflow" vert="horz" wrap="square" rtlCol="0" anchor="t">
            <a:spAutoFit/>
          </a:bodyPr>
          <a:lstStyle/>
          <a:p>
            <a:pPr algn="l"/>
            <a:r>
              <a:rPr lang="en-US" altLang="ko-KR">
                <a:solidFill>
                  <a:srgbClr val="A0A0A0"/>
                </a:solidFill>
              </a:rPr>
              <a:t>8 problems at once — all handled by a single call</a:t>
            </a:r>
            <a:endParaRPr lang="ko-KR" altLang="en-US">
              <a:solidFill>
                <a:srgbClr val="A0A0A0"/>
              </a:solidFill>
            </a:endParaRPr>
          </a:p>
        </p:txBody>
      </p:sp>
      <p:sp>
        <p:nvSpPr>
          <p:cNvPr id="4" name="사각형: 둥근 모서리 3">
            <a:extLst>
              <a:ext uri="{FF2B5EF4-FFF2-40B4-BE49-F238E27FC236}">
                <a16:creationId xmlns:a16="http://schemas.microsoft.com/office/drawing/2014/main" id="{DEBD4B86-5781-4D2E-B5CA-85D9DD15689C}"/>
              </a:ext>
            </a:extLst>
          </p:cNvPr>
          <p:cNvSpPr/>
          <p:nvPr/>
        </p:nvSpPr>
        <p:spPr>
          <a:xfrm>
            <a:off x="762000" y="1397000"/>
            <a:ext cx="10668000" cy="4826000"/>
          </a:xfrm>
          <a:prstGeom prst="roundRect">
            <a:avLst/>
          </a:prstGeom>
          <a:solidFill>
            <a:srgbClr val="1E1E2E"/>
          </a:solidFill>
          <a:ln w="12700" cap="flat" cmpd="sng" algn="ctr">
            <a:solidFill>
              <a:srgbClr val="4ECDC4"/>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nchorCtr="0">
            <a:noAutofit/>
          </a:bodyPr>
          <a:lstStyle/>
          <a:p>
            <a:pPr algn="l">
              <a:lnSpc>
                <a:spcPts val="1600"/>
              </a:lnSpc>
              <a:buNone/>
            </a:pPr>
            <a:r>
              <a:rPr lang="en-US" sz="1400" b="1" dirty="0">
                <a:solidFill>
                  <a:srgbClr val="569CD6"/>
                </a:solidFill>
                <a:latin typeface="Consolas"/>
              </a:rPr>
              <a:t>const </a:t>
            </a:r>
            <a:r>
              <a:rPr lang="en-US" sz="1400" dirty="0">
                <a:solidFill>
                  <a:srgbClr val="9CDCFE"/>
                </a:solidFill>
                <a:latin typeface="Consolas"/>
              </a:rPr>
              <a:t>llmOutput</a:t>
            </a:r>
            <a:r>
              <a:rPr lang="en-US" sz="1400" dirty="0">
                <a:solidFill>
                  <a:srgbClr val="D4D4D4"/>
                </a:solidFill>
                <a:latin typeface="Consolas"/>
              </a:rPr>
              <a:t> = </a:t>
            </a:r>
            <a:r>
              <a:rPr lang="en-US" sz="1400" dirty="0">
                <a:solidFill>
                  <a:srgbClr val="CE9178"/>
                </a:solidFill>
                <a:latin typeface="Consolas"/>
              </a:rPr>
              <a:t>`</a:t>
            </a:r>
          </a:p>
          <a:p>
            <a:pPr algn="l">
              <a:lnSpc>
                <a:spcPts val="1600"/>
              </a:lnSpc>
              <a:buNone/>
            </a:pPr>
            <a:r>
              <a:rPr lang="en-US" sz="1400" dirty="0">
                <a:solidFill>
                  <a:srgbClr val="CE9178"/>
                </a:solidFill>
                <a:latin typeface="Consolas"/>
              </a:rPr>
              <a:t>  &gt; I'd be happy to help you with your order!</a:t>
            </a:r>
          </a:p>
          <a:p>
            <a:pPr algn="l">
              <a:lnSpc>
                <a:spcPts val="1600"/>
              </a:lnSpc>
              <a:buNone/>
            </a:pPr>
            <a:r>
              <a:rPr lang="en-US" sz="1400" dirty="0">
                <a:solidFill>
                  <a:srgbClr val="CE9178"/>
                </a:solidFill>
                <a:latin typeface="Consolas"/>
              </a:rPr>
              <a:t>  \`\`\`json</a:t>
            </a:r>
          </a:p>
          <a:p>
            <a:pPr algn="l">
              <a:lnSpc>
                <a:spcPts val="1600"/>
              </a:lnSpc>
              <a:buNone/>
            </a:pPr>
            <a:r>
              <a:rPr lang="en-US" sz="1400" dirty="0">
                <a:solidFill>
                  <a:srgbClr val="CE9178"/>
                </a:solidFill>
                <a:latin typeface="Consolas"/>
              </a:rPr>
              <a:t>  {</a:t>
            </a:r>
          </a:p>
          <a:p>
            <a:pPr algn="l">
              <a:lnSpc>
                <a:spcPts val="1600"/>
              </a:lnSpc>
              <a:buNone/>
            </a:pPr>
            <a:r>
              <a:rPr lang="en-US" sz="1400" dirty="0">
                <a:solidFill>
                  <a:srgbClr val="CE9178"/>
                </a:solidFill>
                <a:latin typeface="Consolas"/>
              </a:rPr>
              <a:t>    "order": {</a:t>
            </a:r>
          </a:p>
          <a:p>
            <a:pPr algn="l">
              <a:lnSpc>
                <a:spcPts val="1600"/>
              </a:lnSpc>
              <a:buNone/>
            </a:pPr>
            <a:r>
              <a:rPr lang="en-US" sz="1400" dirty="0">
                <a:solidFill>
                  <a:srgbClr val="CE9178"/>
                </a:solidFill>
                <a:latin typeface="Consolas"/>
              </a:rPr>
              <a:t>      "payment":</a:t>
            </a:r>
          </a:p>
          <a:p>
            <a:pPr algn="l">
              <a:lnSpc>
                <a:spcPts val="1600"/>
              </a:lnSpc>
              <a:buNone/>
            </a:pPr>
            <a:r>
              <a:rPr lang="en-US" sz="1400" dirty="0">
                <a:solidFill>
                  <a:srgbClr val="CE9178"/>
                </a:solidFill>
                <a:latin typeface="Consolas"/>
              </a:rPr>
              <a:t>        "{\"type\":\"card\",\"cardNumber\":\"1234-5678",</a:t>
            </a:r>
          </a:p>
          <a:p>
            <a:pPr algn="l">
              <a:lnSpc>
                <a:spcPts val="1600"/>
              </a:lnSpc>
              <a:buNone/>
            </a:pPr>
            <a:r>
              <a:rPr lang="en-US" sz="1400" dirty="0">
                <a:solidFill>
                  <a:srgbClr val="CE9178"/>
                </a:solidFill>
                <a:latin typeface="Consolas"/>
              </a:rPr>
              <a:t>      "product": {</a:t>
            </a:r>
          </a:p>
          <a:p>
            <a:pPr algn="l">
              <a:lnSpc>
                <a:spcPts val="1600"/>
              </a:lnSpc>
              <a:buNone/>
            </a:pPr>
            <a:r>
              <a:rPr lang="en-US" sz="1400" dirty="0">
                <a:solidFill>
                  <a:srgbClr val="CE9178"/>
                </a:solidFill>
                <a:latin typeface="Consolas"/>
              </a:rPr>
              <a:t>        name: "Laptop", price: "1299.99",</a:t>
            </a:r>
          </a:p>
          <a:p>
            <a:pPr algn="l">
              <a:lnSpc>
                <a:spcPts val="1600"/>
              </a:lnSpc>
              <a:buNone/>
            </a:pPr>
            <a:r>
              <a:rPr lang="en-US" sz="1400" dirty="0">
                <a:solidFill>
                  <a:srgbClr val="CE9178"/>
                </a:solidFill>
                <a:latin typeface="Consolas"/>
              </a:rPr>
              <a:t>        quantity: 2,</a:t>
            </a:r>
          </a:p>
          <a:p>
            <a:pPr algn="l">
              <a:lnSpc>
                <a:spcPts val="1600"/>
              </a:lnSpc>
              <a:buNone/>
            </a:pPr>
            <a:r>
              <a:rPr lang="en-US" sz="1400" dirty="0">
                <a:solidFill>
                  <a:srgbClr val="CE9178"/>
                </a:solidFill>
                <a:latin typeface="Consolas"/>
              </a:rPr>
              <a:t>      },</a:t>
            </a:r>
          </a:p>
          <a:p>
            <a:pPr algn="l">
              <a:lnSpc>
                <a:spcPts val="1600"/>
              </a:lnSpc>
              <a:buNone/>
            </a:pPr>
            <a:r>
              <a:rPr lang="en-US" sz="1400" dirty="0">
                <a:solidFill>
                  <a:srgbClr val="CE9178"/>
                </a:solidFill>
                <a:latin typeface="Consolas"/>
              </a:rPr>
              <a:t>      "customer": {</a:t>
            </a:r>
          </a:p>
          <a:p>
            <a:pPr algn="l">
              <a:lnSpc>
                <a:spcPts val="1600"/>
              </a:lnSpc>
              <a:buNone/>
            </a:pPr>
            <a:r>
              <a:rPr lang="en-US" sz="1400" dirty="0">
                <a:solidFill>
                  <a:srgbClr val="CE9178"/>
                </a:solidFill>
                <a:latin typeface="Consolas"/>
              </a:rPr>
              <a:t>        "name": "John Doe",</a:t>
            </a:r>
          </a:p>
          <a:p>
            <a:pPr algn="l">
              <a:lnSpc>
                <a:spcPts val="1600"/>
              </a:lnSpc>
              <a:buNone/>
            </a:pPr>
            <a:r>
              <a:rPr lang="en-US" sz="1400" dirty="0">
                <a:solidFill>
                  <a:srgbClr val="CE9178"/>
                </a:solidFill>
                <a:latin typeface="Consolas"/>
              </a:rPr>
              <a:t>        "email": "john@example.com",</a:t>
            </a:r>
          </a:p>
          <a:p>
            <a:pPr algn="l">
              <a:lnSpc>
                <a:spcPts val="1600"/>
              </a:lnSpc>
              <a:buNone/>
            </a:pPr>
            <a:r>
              <a:rPr lang="en-US" sz="1400" dirty="0">
                <a:solidFill>
                  <a:srgbClr val="CE9178"/>
                </a:solidFill>
                <a:latin typeface="Consolas"/>
              </a:rPr>
              <a:t>        vip: tru</a:t>
            </a:r>
          </a:p>
          <a:p>
            <a:pPr algn="l">
              <a:lnSpc>
                <a:spcPts val="1600"/>
              </a:lnSpc>
              <a:buNone/>
            </a:pPr>
            <a:r>
              <a:rPr lang="en-US" sz="1400" dirty="0">
                <a:solidFill>
                  <a:srgbClr val="CE9178"/>
                </a:solidFill>
                <a:latin typeface="Consolas"/>
              </a:rPr>
              <a:t>  \`\`\` `;</a:t>
            </a:r>
          </a:p>
          <a:p>
            <a:pPr algn="l">
              <a:lnSpc>
                <a:spcPts val="900"/>
              </a:lnSpc>
              <a:buNone/>
            </a:pPr>
            <a:endParaRPr lang="en-US" sz="400" dirty="0">
              <a:latin typeface="Consolas"/>
            </a:endParaRPr>
          </a:p>
          <a:p>
            <a:pPr algn="l">
              <a:lnSpc>
                <a:spcPts val="1600"/>
              </a:lnSpc>
              <a:buNone/>
            </a:pPr>
            <a:r>
              <a:rPr lang="en-US" sz="1400" b="1" dirty="0">
                <a:solidFill>
                  <a:srgbClr val="569CD6"/>
                </a:solidFill>
                <a:latin typeface="Consolas"/>
              </a:rPr>
              <a:t>const </a:t>
            </a:r>
            <a:r>
              <a:rPr lang="en-US" sz="1400" dirty="0">
                <a:solidFill>
                  <a:srgbClr val="9CDCFE"/>
                </a:solidFill>
                <a:latin typeface="Consolas"/>
              </a:rPr>
              <a:t>result</a:t>
            </a:r>
            <a:r>
              <a:rPr lang="en-US" sz="1400" dirty="0">
                <a:solidFill>
                  <a:srgbClr val="D4D4D4"/>
                </a:solidFill>
                <a:latin typeface="Consolas"/>
              </a:rPr>
              <a:t> = </a:t>
            </a:r>
            <a:r>
              <a:rPr lang="en-US" sz="1400" dirty="0">
                <a:solidFill>
                  <a:srgbClr val="9CDCFE"/>
                </a:solidFill>
                <a:latin typeface="Consolas"/>
              </a:rPr>
              <a:t>func</a:t>
            </a:r>
            <a:r>
              <a:rPr lang="en-US" sz="1400" dirty="0">
                <a:solidFill>
                  <a:srgbClr val="D4D4D4"/>
                </a:solidFill>
                <a:latin typeface="Consolas"/>
              </a:rPr>
              <a:t>.</a:t>
            </a:r>
            <a:r>
              <a:rPr lang="en-US" sz="1400" dirty="0">
                <a:solidFill>
                  <a:srgbClr val="DCDCAA"/>
                </a:solidFill>
                <a:latin typeface="Consolas"/>
              </a:rPr>
              <a:t>parse</a:t>
            </a:r>
            <a:r>
              <a:rPr lang="en-US" sz="1400" dirty="0">
                <a:solidFill>
                  <a:srgbClr val="D4D4D4"/>
                </a:solidFill>
                <a:latin typeface="Consolas"/>
              </a:rPr>
              <a:t>(</a:t>
            </a:r>
            <a:r>
              <a:rPr lang="en-US" sz="1400" dirty="0" err="1">
                <a:solidFill>
                  <a:srgbClr val="9CDCFE"/>
                </a:solidFill>
                <a:latin typeface="Consolas"/>
              </a:rPr>
              <a:t>llmOutput</a:t>
            </a:r>
            <a:r>
              <a:rPr lang="en-US" sz="1400" dirty="0">
                <a:solidFill>
                  <a:srgbClr val="D4D4D4"/>
                </a:solidFill>
                <a:latin typeface="Consolas"/>
              </a:rPr>
              <a:t>);</a:t>
            </a:r>
          </a:p>
        </p:txBody>
      </p:sp>
    </p:spTree>
    <p:extLst>
      <p:ext uri="{BB962C8B-B14F-4D97-AF65-F5344CB8AC3E}">
        <p14:creationId xmlns:p14="http://schemas.microsoft.com/office/powerpoint/2010/main" val="2706369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1A1A1E">
            <a:alpha val="100000"/>
          </a:srgbClr>
        </a:solidFill>
        <a:effectLst/>
      </p:bgPr>
    </p:bg>
    <p:spTree>
      <p:nvGrpSpPr>
        <p:cNvPr id="1" name=""/>
        <p:cNvGrpSpPr/>
        <p:nvPr/>
      </p:nvGrpSpPr>
      <p:grpSpPr>
        <a:xfrm>
          <a:off x="0" y="0"/>
          <a:ext cx="0" cy="0"/>
          <a:chOff x="0" y="0"/>
          <a:chExt cx="0" cy="0"/>
        </a:xfrm>
      </p:grpSpPr>
      <p:sp>
        <p:nvSpPr>
          <p:cNvPr id="100" name="Title"/>
          <p:cNvSpPr/>
          <p:nvPr/>
        </p:nvSpPr>
        <p:spPr>
          <a:xfrm>
            <a:off x="762000" y="381000"/>
            <a:ext cx="10668000" cy="635000"/>
          </a:xfrm>
          <a:prstGeom prst="rect">
            <a:avLst/>
          </a:prstGeom>
        </p:spPr>
        <p:txBody>
          <a:bodyPr wrap="square"/>
          <a:lstStyle/>
          <a:p>
            <a:pPr algn="l"/>
            <a:r>
              <a:rPr lang="en-US" sz="3600" b="1">
                <a:solidFill>
                  <a:srgbClr val="FFE66D"/>
                </a:solidFill>
                <a:latin typeface="Segoe UI Semibold"/>
                <a:cs typeface="Segoe UI Semibold"/>
              </a:rPr>
              <a:t>TL;DR</a:t>
            </a:r>
            <a:r>
              <a:rPr lang="en-US" sz="2400">
                <a:solidFill>
                  <a:srgbClr val="707070"/>
                </a:solidFill>
                <a:latin typeface="Segoe UI Semibold"/>
              </a:rPr>
              <a:t>  (cont.)</a:t>
            </a:r>
          </a:p>
        </p:txBody>
      </p:sp>
      <p:sp>
        <p:nvSpPr>
          <p:cNvPr id="101" name="AccentLine"/>
          <p:cNvSpPr/>
          <p:nvPr/>
        </p:nvSpPr>
        <p:spPr>
          <a:xfrm>
            <a:off x="762000" y="1041400"/>
            <a:ext cx="1524000" cy="38100"/>
          </a:xfrm>
          <a:prstGeom prst="rect">
            <a:avLst/>
          </a:prstGeom>
          <a:solidFill>
            <a:srgbClr val="FFE66D"/>
          </a:solidFill>
          <a:ln>
            <a:noFill/>
          </a:ln>
        </p:spPr>
        <p:txBody>
          <a:bodyPr/>
          <a:lstStyle/>
          <a:p>
            <a:endParaRPr lang="en-US"/>
          </a:p>
        </p:txBody>
      </p:sp>
      <p:sp>
        <p:nvSpPr>
          <p:cNvPr id="110" name="Num3"/>
          <p:cNvSpPr/>
          <p:nvPr/>
        </p:nvSpPr>
        <p:spPr>
          <a:xfrm>
            <a:off x="762000" y="1333500"/>
            <a:ext cx="609600" cy="609600"/>
          </a:xfrm>
          <a:prstGeom prst="ellipse">
            <a:avLst/>
          </a:prstGeom>
          <a:solidFill>
            <a:srgbClr val="60A5FA"/>
          </a:solidFill>
          <a:ln>
            <a:noFill/>
          </a:ln>
        </p:spPr>
        <p:txBody>
          <a:bodyPr wrap="none" lIns="0" tIns="0" rIns="0" bIns="0" anchor="ctr"/>
          <a:lstStyle/>
          <a:p>
            <a:pPr algn="ctr"/>
            <a:r>
              <a:rPr lang="en-US" sz="2200" b="1">
                <a:solidFill>
                  <a:srgbClr val="1A1A1E"/>
                </a:solidFill>
              </a:rPr>
              <a:t>3</a:t>
            </a:r>
          </a:p>
        </p:txBody>
      </p:sp>
      <p:sp>
        <p:nvSpPr>
          <p:cNvPr id="111" name="CaseTitle"/>
          <p:cNvSpPr/>
          <p:nvPr/>
        </p:nvSpPr>
        <p:spPr>
          <a:xfrm>
            <a:off x="1587500" y="1333500"/>
            <a:ext cx="7620000" cy="508000"/>
          </a:xfrm>
          <a:prstGeom prst="rect">
            <a:avLst/>
          </a:prstGeom>
        </p:spPr>
        <p:txBody>
          <a:bodyPr wrap="square"/>
          <a:lstStyle/>
          <a:p>
            <a:pPr algn="l"/>
            <a:r>
              <a:rPr lang="en-US" sz="2400" b="1">
                <a:solidFill>
                  <a:srgbClr val="60A5FA"/>
                </a:solidFill>
                <a:latin typeface="Segoe UI Semibold"/>
              </a:rPr>
              <a:t>The Case for Function Calling</a:t>
            </a:r>
          </a:p>
        </p:txBody>
      </p:sp>
      <p:sp>
        <p:nvSpPr>
          <p:cNvPr id="112" name="CaseBody"/>
          <p:cNvSpPr/>
          <p:nvPr/>
        </p:nvSpPr>
        <p:spPr>
          <a:xfrm>
            <a:off x="1587500" y="1879600"/>
            <a:ext cx="9906000" cy="1016000"/>
          </a:xfrm>
          <a:prstGeom prst="rect">
            <a:avLst/>
          </a:prstGeom>
        </p:spPr>
        <p:txBody>
          <a:bodyPr wrap="square"/>
          <a:lstStyle/>
          <a:p>
            <a:pPr algn="l"/>
            <a:r>
              <a:rPr lang="en-US" sz="1800">
                <a:solidFill>
                  <a:srgbClr val="D0D0D0"/>
                </a:solidFill>
              </a:rPr>
              <a:t>▸  A methodology for domains that demand precision</a:t>
            </a:r>
          </a:p>
          <a:p>
            <a:pPr algn="l"/>
            <a:r>
              <a:rPr lang="en-US" sz="1800">
                <a:solidFill>
                  <a:srgbClr val="D0D0D0"/>
                </a:solidFill>
              </a:rPr>
              <a:t>▸  Constraints through structural absence, model-neutral,</a:t>
            </a:r>
          </a:p>
          <a:p>
            <a:pPr algn="l"/>
            <a:r>
              <a:rPr lang="en-US" sz="1800">
                <a:solidFill>
                  <a:srgbClr val="D0D0D0"/>
                </a:solidFill>
              </a:rPr>
              <a:t>    mechanically verifiable</a:t>
            </a:r>
          </a:p>
        </p:txBody>
      </p:sp>
      <p:sp>
        <p:nvSpPr>
          <p:cNvPr id="120" name="Num4"/>
          <p:cNvSpPr/>
          <p:nvPr/>
        </p:nvSpPr>
        <p:spPr>
          <a:xfrm>
            <a:off x="762000" y="3302000"/>
            <a:ext cx="609600" cy="609600"/>
          </a:xfrm>
          <a:prstGeom prst="ellipse">
            <a:avLst/>
          </a:prstGeom>
          <a:solidFill>
            <a:srgbClr val="FF6B6B"/>
          </a:solidFill>
          <a:ln>
            <a:noFill/>
          </a:ln>
        </p:spPr>
        <p:txBody>
          <a:bodyPr wrap="none" lIns="0" tIns="0" rIns="0" bIns="0" anchor="ctr"/>
          <a:lstStyle/>
          <a:p>
            <a:pPr algn="ctr"/>
            <a:r>
              <a:rPr lang="en-US" sz="2200" b="1">
                <a:solidFill>
                  <a:srgbClr val="1A1A1E"/>
                </a:solidFill>
              </a:rPr>
              <a:t>4</a:t>
            </a:r>
          </a:p>
        </p:txBody>
      </p:sp>
      <p:sp>
        <p:nvSpPr>
          <p:cNvPr id="121" name="QwenTitle"/>
          <p:cNvSpPr/>
          <p:nvPr/>
        </p:nvSpPr>
        <p:spPr>
          <a:xfrm>
            <a:off x="1587500" y="3302000"/>
            <a:ext cx="5080000" cy="508000"/>
          </a:xfrm>
          <a:prstGeom prst="rect">
            <a:avLst/>
          </a:prstGeom>
        </p:spPr>
        <p:txBody>
          <a:bodyPr wrap="square"/>
          <a:lstStyle/>
          <a:p>
            <a:pPr algn="l"/>
            <a:r>
              <a:rPr lang="en-US" sz="2400" b="1">
                <a:solidFill>
                  <a:srgbClr val="FF6B6B"/>
                </a:solidFill>
                <a:latin typeface="Segoe UI Semibold"/>
              </a:rPr>
              <a:t>Why Qwen</a:t>
            </a:r>
          </a:p>
        </p:txBody>
      </p:sp>
      <p:sp>
        <p:nvSpPr>
          <p:cNvPr id="122" name="QwenBody"/>
          <p:cNvSpPr/>
          <p:nvPr/>
        </p:nvSpPr>
        <p:spPr>
          <a:xfrm>
            <a:off x="1587500" y="3835400"/>
            <a:ext cx="9906000" cy="1016000"/>
          </a:xfrm>
          <a:prstGeom prst="rect">
            <a:avLst/>
          </a:prstGeom>
        </p:spPr>
        <p:txBody>
          <a:bodyPr wrap="square"/>
          <a:lstStyle/>
          <a:p>
            <a:pPr algn="l"/>
            <a:r>
              <a:rPr lang="en-US" sz="1800">
                <a:solidFill>
                  <a:srgbClr val="D0D0D0"/>
                </a:solidFill>
              </a:rPr>
              <a:t>▸  Local models are essential for R&amp;D</a:t>
            </a:r>
          </a:p>
          <a:p>
            <a:pPr algn="l"/>
            <a:r>
              <a:rPr lang="en-US" sz="1800">
                <a:solidFill>
                  <a:srgbClr val="D0D0D0"/>
                </a:solidFill>
              </a:rPr>
              <a:t>▸  Small models make the best QA engineers</a:t>
            </a:r>
          </a:p>
          <a:p>
            <a:pPr algn="l"/>
            <a:r>
              <a:rPr lang="en-US" sz="1800">
                <a:solidFill>
                  <a:srgbClr val="D0D0D0"/>
                </a:solidFill>
              </a:rPr>
              <a:t>▸  Open ecosystem</a:t>
            </a:r>
          </a:p>
        </p:txBody>
      </p:sp>
      <p:sp>
        <p:nvSpPr>
          <p:cNvPr id="130" name="ClosingBox"/>
          <p:cNvSpPr/>
          <p:nvPr/>
        </p:nvSpPr>
        <p:spPr>
          <a:xfrm>
            <a:off x="762000" y="5270500"/>
            <a:ext cx="10668000" cy="825500"/>
          </a:xfrm>
          <a:prstGeom prst="roundRect">
            <a:avLst/>
          </a:prstGeom>
          <a:solidFill>
            <a:srgbClr val="FFE66D">
              <a:alpha val="12000"/>
            </a:srgbClr>
          </a:solidFill>
          <a:ln w="19050">
            <a:solidFill>
              <a:srgbClr val="FFE66D"/>
            </a:solidFill>
          </a:ln>
        </p:spPr>
        <p:txBody>
          <a:bodyPr wrap="square" lIns="108000" rIns="108000" anchor="ctr"/>
          <a:lstStyle/>
          <a:p>
            <a:pPr algn="l"/>
            <a:r>
              <a:rPr lang="en-US" sz="2000" b="1">
                <a:solidFill>
                  <a:srgbClr val="FFE66D"/>
                </a:solidFill>
              </a:rPr>
              <a:t>5</a:t>
            </a:r>
            <a:r>
              <a:rPr lang="en-US" sz="2000">
                <a:solidFill>
                  <a:srgbClr val="D0D0D0"/>
                </a:solidFill>
              </a:rPr>
              <a:t>   </a:t>
            </a:r>
            <a:r>
              <a:rPr lang="en-US" sz="2200" b="1" i="1">
                <a:solidFill>
                  <a:srgbClr val="FFE66D"/>
                </a:solidFill>
              </a:rPr>
              <a:t>The LLM doesn't need to be accurate</a:t>
            </a:r>
          </a:p>
          <a:p>
            <a:pPr algn="l"/>
            <a:r>
              <a:rPr lang="en-US" sz="2200">
                <a:solidFill>
                  <a:srgbClr val="D0D0D0"/>
                </a:solidFill>
              </a:rPr>
              <a:t>      — it just needs to be </a:t>
            </a:r>
            <a:r>
              <a:rPr lang="en-US" sz="2200" b="1" i="1">
                <a:solidFill>
                  <a:srgbClr val="FFE66D"/>
                </a:solidFill>
              </a:rPr>
              <a:t>correctable.</a:t>
            </a:r>
          </a:p>
        </p:txBody>
      </p:sp>
    </p:spTree>
    <p:extLst>
      <p:ext uri="{BB962C8B-B14F-4D97-AF65-F5344CB8AC3E}">
        <p14:creationId xmlns:p14="http://schemas.microsoft.com/office/powerpoint/2010/main" val="19022967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1A1A2E">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4C06389-0D72-4AFB-9695-213451C8D355}"/>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sz="3200" b="1">
                <a:solidFill>
                  <a:srgbClr val="4ECDC4"/>
                </a:solidFill>
                <a:latin typeface="Segoe UI Semibold"/>
                <a:cs typeface="Segoe UI Semibold"/>
              </a:rPr>
              <a:t>Why parse() Is Different</a:t>
            </a:r>
          </a:p>
        </p:txBody>
      </p:sp>
      <p:sp>
        <p:nvSpPr>
          <p:cNvPr id="3" name="직사각형 2">
            <a:extLst>
              <a:ext uri="{FF2B5EF4-FFF2-40B4-BE49-F238E27FC236}">
                <a16:creationId xmlns:a16="http://schemas.microsoft.com/office/drawing/2014/main" id="{9823F5A6-5EA7-4CC7-BEB4-994FAEAEC5DA}"/>
              </a:ext>
            </a:extLst>
          </p:cNvPr>
          <p:cNvSpPr/>
          <p:nvPr/>
        </p:nvSpPr>
        <p:spPr>
          <a:xfrm>
            <a:off x="762000" y="1016000"/>
            <a:ext cx="1270000" cy="38100"/>
          </a:xfrm>
          <a:prstGeom prst="rect">
            <a:avLst/>
          </a:prstGeom>
          <a:solidFill>
            <a:srgbClr val="4ECDC4"/>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US"/>
          </a:p>
        </p:txBody>
      </p:sp>
      <p:sp>
        <p:nvSpPr>
          <p:cNvPr id="4" name="TextBox 3">
            <a:extLst>
              <a:ext uri="{FF2B5EF4-FFF2-40B4-BE49-F238E27FC236}">
                <a16:creationId xmlns:a16="http://schemas.microsoft.com/office/drawing/2014/main" id="{AEFE62CE-B67F-4B9F-99B9-FD27EAE272B6}"/>
              </a:ext>
            </a:extLst>
          </p:cNvPr>
          <p:cNvSpPr txBox="1"/>
          <p:nvPr/>
        </p:nvSpPr>
        <p:spPr>
          <a:xfrm>
            <a:off x="762000" y="1206500"/>
            <a:ext cx="8890000" cy="317500"/>
          </a:xfrm>
          <a:prstGeom prst="rect">
            <a:avLst/>
          </a:prstGeom>
          <a:noFill/>
        </p:spPr>
        <p:txBody>
          <a:bodyPr vertOverflow="overflow" vert="horz" wrap="square" rtlCol="0" anchor="t">
            <a:spAutoFit/>
          </a:bodyPr>
          <a:lstStyle/>
          <a:p>
            <a:pPr algn="l"/>
            <a:r>
              <a:rPr lang="en-US" i="1">
                <a:solidFill>
                  <a:srgbClr val="A0A0A0"/>
                </a:solidFill>
              </a:rPr>
              <a:t>Schema-driven recursive cycle vs. string-level repair</a:t>
            </a:r>
          </a:p>
        </p:txBody>
      </p:sp>
      <p:sp>
        <p:nvSpPr>
          <p:cNvPr id="5" name="사각형: 둥근 모서리 4">
            <a:extLst>
              <a:ext uri="{FF2B5EF4-FFF2-40B4-BE49-F238E27FC236}">
                <a16:creationId xmlns:a16="http://schemas.microsoft.com/office/drawing/2014/main" id="{020C311B-81C4-41F2-9F88-D7B21B88BE40}"/>
              </a:ext>
            </a:extLst>
          </p:cNvPr>
          <p:cNvSpPr/>
          <p:nvPr/>
        </p:nvSpPr>
        <p:spPr>
          <a:xfrm>
            <a:off x="508000" y="1714500"/>
            <a:ext cx="5334000" cy="4445000"/>
          </a:xfrm>
          <a:prstGeom prst="roundRect">
            <a:avLst/>
          </a:prstGeom>
          <a:solidFill>
            <a:srgbClr val="2A1A1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US"/>
          </a:p>
        </p:txBody>
      </p:sp>
      <p:sp>
        <p:nvSpPr>
          <p:cNvPr id="6" name="TextBox 5">
            <a:extLst>
              <a:ext uri="{FF2B5EF4-FFF2-40B4-BE49-F238E27FC236}">
                <a16:creationId xmlns:a16="http://schemas.microsoft.com/office/drawing/2014/main" id="{2A7A194A-CF95-4774-8615-722697AB9DDB}"/>
              </a:ext>
            </a:extLst>
          </p:cNvPr>
          <p:cNvSpPr txBox="1"/>
          <p:nvPr/>
        </p:nvSpPr>
        <p:spPr>
          <a:xfrm>
            <a:off x="698500" y="1841500"/>
            <a:ext cx="4953000" cy="444500"/>
          </a:xfrm>
          <a:prstGeom prst="rect">
            <a:avLst/>
          </a:prstGeom>
          <a:noFill/>
        </p:spPr>
        <p:txBody>
          <a:bodyPr vertOverflow="overflow" vert="horz" wrap="square" rtlCol="0" anchor="t">
            <a:spAutoFit/>
          </a:bodyPr>
          <a:lstStyle/>
          <a:p>
            <a:pPr algn="l"/>
            <a:r>
              <a:rPr lang="en-US" sz="2200" b="1">
                <a:solidFill>
                  <a:srgbClr val="FF6B6B"/>
                </a:solidFill>
              </a:rPr>
              <a:t>String-Level Repair</a:t>
            </a:r>
          </a:p>
        </p:txBody>
      </p:sp>
      <p:sp>
        <p:nvSpPr>
          <p:cNvPr id="7" name="TextBox 6">
            <a:extLst>
              <a:ext uri="{FF2B5EF4-FFF2-40B4-BE49-F238E27FC236}">
                <a16:creationId xmlns:a16="http://schemas.microsoft.com/office/drawing/2014/main" id="{D84481C1-C1E2-4B13-9A5D-BF5A3957C769}"/>
              </a:ext>
            </a:extLst>
          </p:cNvPr>
          <p:cNvSpPr txBox="1"/>
          <p:nvPr/>
        </p:nvSpPr>
        <p:spPr>
          <a:xfrm>
            <a:off x="698500" y="2349500"/>
            <a:ext cx="4953000" cy="3619500"/>
          </a:xfrm>
          <a:prstGeom prst="rect">
            <a:avLst/>
          </a:prstGeom>
          <a:noFill/>
        </p:spPr>
        <p:txBody>
          <a:bodyPr vertOverflow="overflow" vert="horz" wrap="square" rtlCol="0" anchor="t">
            <a:spAutoFit/>
          </a:bodyPr>
          <a:lstStyle/>
          <a:p>
            <a:pPr algn="l"/>
            <a:r>
              <a:rPr lang="en-US">
                <a:solidFill>
                  <a:srgbClr val="D0D0D0"/>
                </a:solidFill>
              </a:rPr>
              <a:t>jsonrepair, dirty-json, LangChain, etc.
▸ Fix trailing commas, close brackets
▸ Strip Markdown, then JSON.parse()
▸ Output: syntactically valid JSON string
✗  Double-stringify passes through
   "{\"type\":\"card\"}" is already valid JSON
✗  Without schema, can't know it should
   be an object</a:t>
            </a:r>
          </a:p>
        </p:txBody>
      </p:sp>
      <p:sp>
        <p:nvSpPr>
          <p:cNvPr id="8" name="사각형: 둥근 모서리 7">
            <a:extLst>
              <a:ext uri="{FF2B5EF4-FFF2-40B4-BE49-F238E27FC236}">
                <a16:creationId xmlns:a16="http://schemas.microsoft.com/office/drawing/2014/main" id="{7224FD1F-ABA9-4B6B-AB1A-C6B5A9FD1D27}"/>
              </a:ext>
            </a:extLst>
          </p:cNvPr>
          <p:cNvSpPr/>
          <p:nvPr/>
        </p:nvSpPr>
        <p:spPr>
          <a:xfrm>
            <a:off x="6350000" y="1714500"/>
            <a:ext cx="5334000" cy="4445000"/>
          </a:xfrm>
          <a:prstGeom prst="roundRect">
            <a:avLst/>
          </a:prstGeom>
          <a:solidFill>
            <a:srgbClr val="1A2A1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US"/>
          </a:p>
        </p:txBody>
      </p:sp>
      <p:sp>
        <p:nvSpPr>
          <p:cNvPr id="9" name="TextBox 8">
            <a:extLst>
              <a:ext uri="{FF2B5EF4-FFF2-40B4-BE49-F238E27FC236}">
                <a16:creationId xmlns:a16="http://schemas.microsoft.com/office/drawing/2014/main" id="{1BBDE3EA-634B-4E31-AEA4-9ABCC5557D55}"/>
              </a:ext>
            </a:extLst>
          </p:cNvPr>
          <p:cNvSpPr txBox="1"/>
          <p:nvPr/>
        </p:nvSpPr>
        <p:spPr>
          <a:xfrm>
            <a:off x="6540500" y="1841500"/>
            <a:ext cx="4953000" cy="444500"/>
          </a:xfrm>
          <a:prstGeom prst="rect">
            <a:avLst/>
          </a:prstGeom>
          <a:noFill/>
        </p:spPr>
        <p:txBody>
          <a:bodyPr vertOverflow="overflow" vert="horz" wrap="square" rtlCol="0" anchor="t">
            <a:spAutoFit/>
          </a:bodyPr>
          <a:lstStyle/>
          <a:p>
            <a:pPr algn="l"/>
            <a:r>
              <a:rPr lang="en-US" sz="2200" b="1">
                <a:solidFill>
                  <a:srgbClr val="00D4AA"/>
                </a:solidFill>
              </a:rPr>
              <a:t>Typia's Schema-Driven parse()</a:t>
            </a:r>
          </a:p>
        </p:txBody>
      </p:sp>
      <p:sp>
        <p:nvSpPr>
          <p:cNvPr id="10" name="TextBox 9">
            <a:extLst>
              <a:ext uri="{FF2B5EF4-FFF2-40B4-BE49-F238E27FC236}">
                <a16:creationId xmlns:a16="http://schemas.microsoft.com/office/drawing/2014/main" id="{5DC8A2FE-0F56-458E-98D3-589767F66626}"/>
              </a:ext>
            </a:extLst>
          </p:cNvPr>
          <p:cNvSpPr txBox="1"/>
          <p:nvPr/>
        </p:nvSpPr>
        <p:spPr>
          <a:xfrm>
            <a:off x="6540500" y="2349500"/>
            <a:ext cx="4953000" cy="3619500"/>
          </a:xfrm>
          <a:prstGeom prst="rect">
            <a:avLst/>
          </a:prstGeom>
          <a:noFill/>
        </p:spPr>
        <p:txBody>
          <a:bodyPr vertOverflow="overflow" vert="horz" wrap="square" rtlCol="0" anchor="t">
            <a:spAutoFit/>
          </a:bodyPr>
          <a:lstStyle/>
          <a:p>
            <a:pPr algn="l"/>
            <a:r>
              <a:rPr lang="en-US">
                <a:solidFill>
                  <a:srgbClr val="D0D0D0"/>
                </a:solidFill>
              </a:rPr>
              <a:t>Parses greedily while consulting schema
▸ String where object expected?
   → Re-enter parse() on that string
▸ Result feeds into type coercion
▸ Coercion may find another layer
   → Triggers another round recursively
✓  Unwraps double/triple stringify
✓  Parsing + coercion = inseparable cycle
✓  The schema tells you what's an object</a:t>
            </a:r>
          </a:p>
        </p:txBody>
      </p:sp>
    </p:spTree>
    <p:extLst>
      <p:ext uri="{BB962C8B-B14F-4D97-AF65-F5344CB8AC3E}">
        <p14:creationId xmlns:p14="http://schemas.microsoft.com/office/powerpoint/2010/main" val="9658514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2A033C8-0C1A-4BF8-A847-11C2C996EF8E}"/>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4ECDC4"/>
                </a:solidFill>
                <a:latin typeface="Segoe UI Semibold"/>
                <a:cs typeface="Segoe UI Semibold"/>
              </a:rPr>
              <a:t>Schema-Based Type Coercion</a:t>
            </a:r>
            <a:endParaRPr lang="ko-KR" altLang="en-US" sz="3200" b="1">
              <a:solidFill>
                <a:srgbClr val="4ECDC4"/>
              </a:solidFill>
              <a:latin typeface="Segoe UI Semibold"/>
              <a:cs typeface="Segoe UI Semibold"/>
            </a:endParaRPr>
          </a:p>
        </p:txBody>
      </p:sp>
      <p:sp>
        <p:nvSpPr>
          <p:cNvPr id="3" name="직사각형 2">
            <a:extLst>
              <a:ext uri="{FF2B5EF4-FFF2-40B4-BE49-F238E27FC236}">
                <a16:creationId xmlns:a16="http://schemas.microsoft.com/office/drawing/2014/main" id="{E2104E12-7D93-41E7-B99E-A853E826D624}"/>
              </a:ext>
            </a:extLst>
          </p:cNvPr>
          <p:cNvSpPr/>
          <p:nvPr/>
        </p:nvSpPr>
        <p:spPr>
          <a:xfrm>
            <a:off x="762000" y="1016000"/>
            <a:ext cx="1270000" cy="38100"/>
          </a:xfrm>
          <a:prstGeom prst="rect">
            <a:avLst/>
          </a:prstGeom>
          <a:solidFill>
            <a:srgbClr val="4ECDC4"/>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TextBox 3">
            <a:extLst>
              <a:ext uri="{FF2B5EF4-FFF2-40B4-BE49-F238E27FC236}">
                <a16:creationId xmlns:a16="http://schemas.microsoft.com/office/drawing/2014/main" id="{5DA9DC8F-C304-4BAF-AA9B-1C8ABDE2F8CD}"/>
              </a:ext>
            </a:extLst>
          </p:cNvPr>
          <p:cNvSpPr txBox="1"/>
          <p:nvPr/>
        </p:nvSpPr>
        <p:spPr>
          <a:xfrm>
            <a:off x="762000" y="1206500"/>
            <a:ext cx="8890000" cy="317500"/>
          </a:xfrm>
          <a:prstGeom prst="rect">
            <a:avLst/>
          </a:prstGeom>
          <a:noFill/>
        </p:spPr>
        <p:txBody>
          <a:bodyPr vertOverflow="overflow" vert="horz" wrap="square" rtlCol="0" anchor="t">
            <a:spAutoFit/>
          </a:bodyPr>
          <a:lstStyle/>
          <a:p>
            <a:pPr algn="l"/>
            <a:r>
              <a:rPr lang="en-US" altLang="ko-KR" i="1">
                <a:solidFill>
                  <a:srgbClr val="A0A0A0"/>
                </a:solidFill>
              </a:rPr>
              <a:t>"42" as string or number? Depends on the schema.</a:t>
            </a:r>
            <a:endParaRPr lang="ko-KR" altLang="en-US" i="1">
              <a:solidFill>
                <a:srgbClr val="A0A0A0"/>
              </a:solidFill>
            </a:endParaRPr>
          </a:p>
        </p:txBody>
      </p:sp>
      <p:graphicFrame>
        <p:nvGraphicFramePr>
          <p:cNvPr id="6" name="표 5">
            <a:extLst>
              <a:ext uri="{FF2B5EF4-FFF2-40B4-BE49-F238E27FC236}">
                <a16:creationId xmlns:a16="http://schemas.microsoft.com/office/drawing/2014/main" id="{FF2337F0-3627-4D42-8EA4-CE6CFC4583A9}"/>
              </a:ext>
            </a:extLst>
          </p:cNvPr>
          <p:cNvGraphicFramePr>
            <a:graphicFrameLocks noGrp="1"/>
          </p:cNvGraphicFramePr>
          <p:nvPr/>
        </p:nvGraphicFramePr>
        <p:xfrm>
          <a:off x="762000" y="1651000"/>
          <a:ext cx="10668000" cy="3175002"/>
        </p:xfrm>
        <a:graphic>
          <a:graphicData uri="http://schemas.openxmlformats.org/drawingml/2006/table">
            <a:tbl>
              <a:tblPr firstRow="1" bandRow="1">
                <a:tableStyleId>{5C22544A-7EE6-4342-B048-85BDC9FD1C3A}</a:tableStyleId>
              </a:tblPr>
              <a:tblGrid>
                <a:gridCol w="3556000">
                  <a:extLst>
                    <a:ext uri="{9D8B030D-6E8A-4147-A177-3AD203B41FA5}">
                      <a16:colId xmlns:a16="http://schemas.microsoft.com/office/drawing/2014/main" val="2889959263"/>
                    </a:ext>
                  </a:extLst>
                </a:gridCol>
                <a:gridCol w="3556000">
                  <a:extLst>
                    <a:ext uri="{9D8B030D-6E8A-4147-A177-3AD203B41FA5}">
                      <a16:colId xmlns:a16="http://schemas.microsoft.com/office/drawing/2014/main" val="41155952"/>
                    </a:ext>
                  </a:extLst>
                </a:gridCol>
                <a:gridCol w="3556000">
                  <a:extLst>
                    <a:ext uri="{9D8B030D-6E8A-4147-A177-3AD203B41FA5}">
                      <a16:colId xmlns:a16="http://schemas.microsoft.com/office/drawing/2014/main" val="889865367"/>
                    </a:ext>
                  </a:extLst>
                </a:gridCol>
              </a:tblGrid>
              <a:tr h="529167">
                <a:tc>
                  <a:txBody>
                    <a:bodyPr/>
                    <a:lstStyle/>
                    <a:p>
                      <a:pPr algn="ctr"/>
                      <a:r>
                        <a:rPr lang="ko-KR" altLang="en-US" sz="1600" b="1">
                          <a:solidFill>
                            <a:srgbClr val="0F1923"/>
                          </a:solidFill>
                        </a:rPr>
                        <a:t>LLM Output</a:t>
                      </a:r>
                    </a:p>
                  </a:txBody>
                  <a:tcPr>
                    <a:solidFill>
                      <a:srgbClr val="4ECDC4"/>
                    </a:solidFill>
                  </a:tcPr>
                </a:tc>
                <a:tc>
                  <a:txBody>
                    <a:bodyPr/>
                    <a:lstStyle/>
                    <a:p>
                      <a:pPr algn="ctr"/>
                      <a:r>
                        <a:rPr lang="ko-KR" altLang="en-US" sz="1600" b="1">
                          <a:solidFill>
                            <a:srgbClr val="0F1923"/>
                          </a:solidFill>
                        </a:rPr>
                        <a:t>Expected Type</a:t>
                      </a:r>
                    </a:p>
                  </a:txBody>
                  <a:tcPr>
                    <a:solidFill>
                      <a:srgbClr val="4ECDC4"/>
                    </a:solidFill>
                  </a:tcPr>
                </a:tc>
                <a:tc>
                  <a:txBody>
                    <a:bodyPr/>
                    <a:lstStyle/>
                    <a:p>
                      <a:pPr algn="ctr"/>
                      <a:r>
                        <a:rPr lang="ko-KR" altLang="en-US" sz="1600" b="1">
                          <a:solidFill>
                            <a:srgbClr val="0F1923"/>
                          </a:solidFill>
                        </a:rPr>
                        <a:t>Result</a:t>
                      </a:r>
                    </a:p>
                  </a:txBody>
                  <a:tcPr>
                    <a:solidFill>
                      <a:srgbClr val="4ECDC4"/>
                    </a:solidFill>
                  </a:tcPr>
                </a:tc>
                <a:extLst>
                  <a:ext uri="{0D108BD9-81ED-4DB2-BD59-A6C34878D82A}">
                    <a16:rowId xmlns:a16="http://schemas.microsoft.com/office/drawing/2014/main" val="3395659818"/>
                  </a:ext>
                </a:extLst>
              </a:tr>
              <a:tr h="529167">
                <a:tc>
                  <a:txBody>
                    <a:bodyPr/>
                    <a:lstStyle/>
                    <a:p>
                      <a:pPr algn="l"/>
                      <a:r>
                        <a:rPr lang="en-US" altLang="ko-KR" sz="1400" dirty="0">
                          <a:solidFill>
                            <a:srgbClr val="FFD93D"/>
                          </a:solidFill>
                          <a:latin typeface="Consolas"/>
                          <a:cs typeface="Consolas"/>
                        </a:rPr>
                        <a:t>"42"</a:t>
                      </a:r>
                    </a:p>
                  </a:txBody>
                  <a:tcPr>
                    <a:solidFill>
                      <a:srgbClr val="152028"/>
                    </a:solidFill>
                  </a:tcPr>
                </a:tc>
                <a:tc>
                  <a:txBody>
                    <a:bodyPr/>
                    <a:lstStyle/>
                    <a:p>
                      <a:pPr algn="l"/>
                      <a:r>
                        <a:rPr lang="en-US" altLang="ko-KR" sz="1400" dirty="0">
                          <a:solidFill>
                            <a:srgbClr val="60A5FA"/>
                          </a:solidFill>
                          <a:latin typeface="Consolas"/>
                          <a:cs typeface="Consolas"/>
                        </a:rPr>
                        <a:t>number</a:t>
                      </a:r>
                      <a:r>
                        <a:rPr lang="en-US" altLang="ko-KR" sz="1400" dirty="0">
                          <a:solidFill>
                            <a:srgbClr val="E0E0E0"/>
                          </a:solidFill>
                          <a:latin typeface="Consolas"/>
                          <a:cs typeface="Consolas"/>
                        </a:rPr>
                        <a:t> / </a:t>
                      </a:r>
                      <a:r>
                        <a:rPr lang="en-US" altLang="ko-KR" sz="1400" dirty="0">
                          <a:solidFill>
                            <a:srgbClr val="60A5FA"/>
                          </a:solidFill>
                          <a:latin typeface="Consolas"/>
                          <a:cs typeface="Consolas"/>
                        </a:rPr>
                        <a:t>integer</a:t>
                      </a:r>
                    </a:p>
                  </a:txBody>
                  <a:tcPr>
                    <a:solidFill>
                      <a:srgbClr val="152028"/>
                    </a:solidFill>
                  </a:tcPr>
                </a:tc>
                <a:tc>
                  <a:txBody>
                    <a:bodyPr/>
                    <a:lstStyle/>
                    <a:p>
                      <a:pPr algn="l"/>
                      <a:r>
                        <a:rPr lang="en-US" altLang="ko-KR" sz="1400" dirty="0">
                          <a:solidFill>
                            <a:srgbClr val="A78BFA"/>
                          </a:solidFill>
                          <a:latin typeface="Consolas"/>
                          <a:cs typeface="Consolas"/>
                        </a:rPr>
                        <a:t>42</a:t>
                      </a:r>
                    </a:p>
                  </a:txBody>
                  <a:tcPr>
                    <a:solidFill>
                      <a:srgbClr val="152028"/>
                    </a:solidFill>
                  </a:tcPr>
                </a:tc>
                <a:extLst>
                  <a:ext uri="{0D108BD9-81ED-4DB2-BD59-A6C34878D82A}">
                    <a16:rowId xmlns:a16="http://schemas.microsoft.com/office/drawing/2014/main" val="575531847"/>
                  </a:ext>
                </a:extLst>
              </a:tr>
              <a:tr h="529167">
                <a:tc>
                  <a:txBody>
                    <a:bodyPr/>
                    <a:lstStyle/>
                    <a:p>
                      <a:pPr algn="l"/>
                      <a:r>
                        <a:rPr lang="en-US" altLang="ko-KR" sz="1400" dirty="0">
                          <a:solidFill>
                            <a:srgbClr val="FFD93D"/>
                          </a:solidFill>
                          <a:latin typeface="Consolas"/>
                          <a:cs typeface="Consolas"/>
                        </a:rPr>
                        <a:t>"true"</a:t>
                      </a:r>
                      <a:r>
                        <a:rPr lang="en-US" altLang="ko-KR" sz="1400" dirty="0">
                          <a:solidFill>
                            <a:srgbClr val="E0E0E0"/>
                          </a:solidFill>
                          <a:latin typeface="Consolas"/>
                          <a:cs typeface="Consolas"/>
                        </a:rPr>
                        <a:t> / </a:t>
                      </a:r>
                      <a:r>
                        <a:rPr lang="en-US" altLang="ko-KR" sz="1400" dirty="0">
                          <a:solidFill>
                            <a:srgbClr val="FFD93D"/>
                          </a:solidFill>
                          <a:latin typeface="Consolas"/>
                          <a:cs typeface="Consolas"/>
                        </a:rPr>
                        <a:t>"false"</a:t>
                      </a:r>
                    </a:p>
                  </a:txBody>
                  <a:tcPr>
                    <a:solidFill>
                      <a:srgbClr val="1A2733"/>
                    </a:solidFill>
                  </a:tcPr>
                </a:tc>
                <a:tc>
                  <a:txBody>
                    <a:bodyPr/>
                    <a:lstStyle/>
                    <a:p>
                      <a:pPr algn="l"/>
                      <a:r>
                        <a:rPr lang="en-US" altLang="ko-KR" sz="1400" dirty="0">
                          <a:solidFill>
                            <a:srgbClr val="60A5FA"/>
                          </a:solidFill>
                          <a:latin typeface="Consolas"/>
                          <a:cs typeface="Consolas"/>
                        </a:rPr>
                        <a:t>boolean</a:t>
                      </a:r>
                    </a:p>
                  </a:txBody>
                  <a:tcPr>
                    <a:solidFill>
                      <a:srgbClr val="1A2733"/>
                    </a:solidFill>
                  </a:tcPr>
                </a:tc>
                <a:tc>
                  <a:txBody>
                    <a:bodyPr/>
                    <a:lstStyle/>
                    <a:p>
                      <a:pPr algn="l"/>
                      <a:r>
                        <a:rPr lang="en-US" altLang="ko-KR" sz="1400" dirty="0">
                          <a:solidFill>
                            <a:srgbClr val="A78BFA"/>
                          </a:solidFill>
                          <a:latin typeface="Consolas"/>
                          <a:cs typeface="Consolas"/>
                        </a:rPr>
                        <a:t>true</a:t>
                      </a:r>
                      <a:r>
                        <a:rPr lang="en-US" altLang="ko-KR" sz="1400" dirty="0">
                          <a:solidFill>
                            <a:srgbClr val="E0E0E0"/>
                          </a:solidFill>
                          <a:latin typeface="Consolas"/>
                          <a:cs typeface="Consolas"/>
                        </a:rPr>
                        <a:t> / </a:t>
                      </a:r>
                      <a:r>
                        <a:rPr lang="en-US" altLang="ko-KR" sz="1400" dirty="0">
                          <a:solidFill>
                            <a:srgbClr val="A78BFA"/>
                          </a:solidFill>
                          <a:latin typeface="Consolas"/>
                          <a:cs typeface="Consolas"/>
                        </a:rPr>
                        <a:t>false</a:t>
                      </a:r>
                    </a:p>
                  </a:txBody>
                  <a:tcPr>
                    <a:solidFill>
                      <a:srgbClr val="1A2733"/>
                    </a:solidFill>
                  </a:tcPr>
                </a:tc>
                <a:extLst>
                  <a:ext uri="{0D108BD9-81ED-4DB2-BD59-A6C34878D82A}">
                    <a16:rowId xmlns:a16="http://schemas.microsoft.com/office/drawing/2014/main" val="1955065438"/>
                  </a:ext>
                </a:extLst>
              </a:tr>
              <a:tr h="529167">
                <a:tc>
                  <a:txBody>
                    <a:bodyPr/>
                    <a:lstStyle/>
                    <a:p>
                      <a:pPr algn="l"/>
                      <a:r>
                        <a:rPr lang="en-US" altLang="ko-KR" sz="1400" dirty="0">
                          <a:solidFill>
                            <a:srgbClr val="FFD93D"/>
                          </a:solidFill>
                          <a:latin typeface="Consolas"/>
                          <a:cs typeface="Consolas"/>
                        </a:rPr>
                        <a:t>"null"</a:t>
                      </a:r>
                    </a:p>
                  </a:txBody>
                  <a:tcPr>
                    <a:solidFill>
                      <a:srgbClr val="152028"/>
                    </a:solidFill>
                  </a:tcPr>
                </a:tc>
                <a:tc>
                  <a:txBody>
                    <a:bodyPr/>
                    <a:lstStyle/>
                    <a:p>
                      <a:pPr algn="l"/>
                      <a:r>
                        <a:rPr lang="en-US" altLang="ko-KR" sz="1400" dirty="0">
                          <a:solidFill>
                            <a:srgbClr val="60A5FA"/>
                          </a:solidFill>
                          <a:latin typeface="Consolas"/>
                          <a:cs typeface="Consolas"/>
                        </a:rPr>
                        <a:t>null</a:t>
                      </a:r>
                    </a:p>
                  </a:txBody>
                  <a:tcPr>
                    <a:solidFill>
                      <a:srgbClr val="152028"/>
                    </a:solidFill>
                  </a:tcPr>
                </a:tc>
                <a:tc>
                  <a:txBody>
                    <a:bodyPr/>
                    <a:lstStyle/>
                    <a:p>
                      <a:pPr algn="l"/>
                      <a:r>
                        <a:rPr lang="en-US" altLang="ko-KR" sz="1400" dirty="0">
                          <a:solidFill>
                            <a:srgbClr val="A78BFA"/>
                          </a:solidFill>
                          <a:latin typeface="Consolas"/>
                          <a:cs typeface="Consolas"/>
                        </a:rPr>
                        <a:t>null</a:t>
                      </a:r>
                    </a:p>
                  </a:txBody>
                  <a:tcPr>
                    <a:solidFill>
                      <a:srgbClr val="152028"/>
                    </a:solidFill>
                  </a:tcPr>
                </a:tc>
                <a:extLst>
                  <a:ext uri="{0D108BD9-81ED-4DB2-BD59-A6C34878D82A}">
                    <a16:rowId xmlns:a16="http://schemas.microsoft.com/office/drawing/2014/main" val="74471326"/>
                  </a:ext>
                </a:extLst>
              </a:tr>
              <a:tr h="529167">
                <a:tc>
                  <a:txBody>
                    <a:bodyPr/>
                    <a:lstStyle/>
                    <a:p>
                      <a:pPr algn="l"/>
                      <a:r>
                        <a:rPr lang="en-US" altLang="ko-KR" sz="1400" dirty="0">
                          <a:solidFill>
                            <a:srgbClr val="FFD93D"/>
                          </a:solidFill>
                          <a:latin typeface="Consolas"/>
                          <a:cs typeface="Consolas"/>
                        </a:rPr>
                        <a:t>"{\"x\": 1}"</a:t>
                      </a:r>
                    </a:p>
                  </a:txBody>
                  <a:tcPr>
                    <a:solidFill>
                      <a:srgbClr val="1A2733"/>
                    </a:solidFill>
                  </a:tcPr>
                </a:tc>
                <a:tc>
                  <a:txBody>
                    <a:bodyPr/>
                    <a:lstStyle/>
                    <a:p>
                      <a:pPr algn="l"/>
                      <a:r>
                        <a:rPr lang="en-US" altLang="ko-KR" sz="1400" dirty="0">
                          <a:solidFill>
                            <a:srgbClr val="60A5FA"/>
                          </a:solidFill>
                          <a:latin typeface="Consolas"/>
                          <a:cs typeface="Consolas"/>
                        </a:rPr>
                        <a:t>object</a:t>
                      </a:r>
                    </a:p>
                  </a:txBody>
                  <a:tcPr>
                    <a:solidFill>
                      <a:srgbClr val="1A2733"/>
                    </a:solidFill>
                  </a:tcPr>
                </a:tc>
                <a:tc>
                  <a:txBody>
                    <a:bodyPr/>
                    <a:lstStyle/>
                    <a:p>
                      <a:pPr algn="l"/>
                      <a:r>
                        <a:rPr lang="en-US" altLang="ko-KR" sz="1400" dirty="0">
                          <a:solidFill>
                            <a:srgbClr val="E0E0E0"/>
                          </a:solidFill>
                          <a:latin typeface="Consolas"/>
                          <a:cs typeface="Consolas"/>
                        </a:rPr>
                        <a:t>{ </a:t>
                      </a:r>
                      <a:r>
                        <a:rPr lang="en-US" altLang="ko-KR" sz="1400" dirty="0">
                          <a:solidFill>
                            <a:srgbClr val="4ECDC4"/>
                          </a:solidFill>
                          <a:latin typeface="Consolas"/>
                          <a:cs typeface="Consolas"/>
                        </a:rPr>
                        <a:t>x</a:t>
                      </a:r>
                      <a:r>
                        <a:rPr lang="en-US" altLang="ko-KR" sz="1400" dirty="0">
                          <a:solidFill>
                            <a:srgbClr val="E0E0E0"/>
                          </a:solidFill>
                          <a:latin typeface="Consolas"/>
                          <a:cs typeface="Consolas"/>
                        </a:rPr>
                        <a:t>: </a:t>
                      </a:r>
                      <a:r>
                        <a:rPr lang="en-US" altLang="ko-KR" sz="1400" dirty="0">
                          <a:solidFill>
                            <a:srgbClr val="A78BFA"/>
                          </a:solidFill>
                          <a:latin typeface="Consolas"/>
                          <a:cs typeface="Consolas"/>
                        </a:rPr>
                        <a:t>1</a:t>
                      </a:r>
                      <a:r>
                        <a:rPr lang="en-US" altLang="ko-KR" sz="1400" dirty="0">
                          <a:solidFill>
                            <a:srgbClr val="E0E0E0"/>
                          </a:solidFill>
                          <a:latin typeface="Consolas"/>
                          <a:cs typeface="Consolas"/>
                        </a:rPr>
                        <a:t> }</a:t>
                      </a:r>
                      <a:r>
                        <a:rPr lang="en-US" altLang="ko-KR" sz="1400" dirty="0">
                          <a:solidFill>
                            <a:srgbClr val="6B7280"/>
                          </a:solidFill>
                          <a:latin typeface="Consolas"/>
                          <a:cs typeface="Consolas"/>
                        </a:rPr>
                        <a:t>  (recursive)</a:t>
                      </a:r>
                    </a:p>
                  </a:txBody>
                  <a:tcPr>
                    <a:solidFill>
                      <a:srgbClr val="1A2733"/>
                    </a:solidFill>
                  </a:tcPr>
                </a:tc>
                <a:extLst>
                  <a:ext uri="{0D108BD9-81ED-4DB2-BD59-A6C34878D82A}">
                    <a16:rowId xmlns:a16="http://schemas.microsoft.com/office/drawing/2014/main" val="4118471541"/>
                  </a:ext>
                </a:extLst>
              </a:tr>
              <a:tr h="529167">
                <a:tc>
                  <a:txBody>
                    <a:bodyPr/>
                    <a:lstStyle/>
                    <a:p>
                      <a:pPr algn="l"/>
                      <a:r>
                        <a:rPr lang="en-US" altLang="ko-KR" sz="1400" dirty="0">
                          <a:solidFill>
                            <a:srgbClr val="FFD93D"/>
                          </a:solidFill>
                          <a:latin typeface="Consolas"/>
                          <a:cs typeface="Consolas"/>
                        </a:rPr>
                        <a:t>"[1, 2, 3]"</a:t>
                      </a:r>
                    </a:p>
                  </a:txBody>
                  <a:tcPr>
                    <a:solidFill>
                      <a:srgbClr val="152028"/>
                    </a:solidFill>
                  </a:tcPr>
                </a:tc>
                <a:tc>
                  <a:txBody>
                    <a:bodyPr/>
                    <a:lstStyle/>
                    <a:p>
                      <a:pPr algn="l"/>
                      <a:r>
                        <a:rPr lang="en-US" altLang="ko-KR" sz="1400" dirty="0">
                          <a:solidFill>
                            <a:srgbClr val="60A5FA"/>
                          </a:solidFill>
                          <a:latin typeface="Consolas"/>
                          <a:cs typeface="Consolas"/>
                        </a:rPr>
                        <a:t>array</a:t>
                      </a:r>
                    </a:p>
                  </a:txBody>
                  <a:tcPr>
                    <a:solidFill>
                      <a:srgbClr val="152028"/>
                    </a:solidFill>
                  </a:tcPr>
                </a:tc>
                <a:tc>
                  <a:txBody>
                    <a:bodyPr/>
                    <a:lstStyle/>
                    <a:p>
                      <a:pPr algn="l"/>
                      <a:r>
                        <a:rPr lang="en-US" altLang="ko-KR" sz="1400" dirty="0">
                          <a:solidFill>
                            <a:srgbClr val="E0E0E0"/>
                          </a:solidFill>
                          <a:latin typeface="Consolas"/>
                          <a:cs typeface="Consolas"/>
                        </a:rPr>
                        <a:t>[</a:t>
                      </a:r>
                      <a:r>
                        <a:rPr lang="en-US" altLang="ko-KR" sz="1400" dirty="0">
                          <a:solidFill>
                            <a:srgbClr val="A78BFA"/>
                          </a:solidFill>
                          <a:latin typeface="Consolas"/>
                          <a:cs typeface="Consolas"/>
                        </a:rPr>
                        <a:t>1</a:t>
                      </a:r>
                      <a:r>
                        <a:rPr lang="en-US" altLang="ko-KR" sz="1400" dirty="0">
                          <a:solidFill>
                            <a:srgbClr val="E0E0E0"/>
                          </a:solidFill>
                          <a:latin typeface="Consolas"/>
                          <a:cs typeface="Consolas"/>
                        </a:rPr>
                        <a:t>, </a:t>
                      </a:r>
                      <a:r>
                        <a:rPr lang="en-US" altLang="ko-KR" sz="1400" dirty="0">
                          <a:solidFill>
                            <a:srgbClr val="A78BFA"/>
                          </a:solidFill>
                          <a:latin typeface="Consolas"/>
                          <a:cs typeface="Consolas"/>
                        </a:rPr>
                        <a:t>2</a:t>
                      </a:r>
                      <a:r>
                        <a:rPr lang="en-US" altLang="ko-KR" sz="1400" dirty="0">
                          <a:solidFill>
                            <a:srgbClr val="E0E0E0"/>
                          </a:solidFill>
                          <a:latin typeface="Consolas"/>
                          <a:cs typeface="Consolas"/>
                        </a:rPr>
                        <a:t>, </a:t>
                      </a:r>
                      <a:r>
                        <a:rPr lang="en-US" altLang="ko-KR" sz="1400" dirty="0">
                          <a:solidFill>
                            <a:srgbClr val="A78BFA"/>
                          </a:solidFill>
                          <a:latin typeface="Consolas"/>
                          <a:cs typeface="Consolas"/>
                        </a:rPr>
                        <a:t>3</a:t>
                      </a:r>
                      <a:r>
                        <a:rPr lang="en-US" altLang="ko-KR" sz="1400" dirty="0">
                          <a:solidFill>
                            <a:srgbClr val="E0E0E0"/>
                          </a:solidFill>
                          <a:latin typeface="Consolas"/>
                          <a:cs typeface="Consolas"/>
                        </a:rPr>
                        <a:t>]</a:t>
                      </a:r>
                      <a:r>
                        <a:rPr lang="en-US" altLang="ko-KR" sz="1400" dirty="0">
                          <a:solidFill>
                            <a:srgbClr val="6B7280"/>
                          </a:solidFill>
                          <a:latin typeface="Consolas"/>
                          <a:cs typeface="Consolas"/>
                        </a:rPr>
                        <a:t>  (recursive)</a:t>
                      </a:r>
                    </a:p>
                  </a:txBody>
                  <a:tcPr>
                    <a:solidFill>
                      <a:srgbClr val="152028"/>
                    </a:solidFill>
                  </a:tcPr>
                </a:tc>
                <a:extLst>
                  <a:ext uri="{0D108BD9-81ED-4DB2-BD59-A6C34878D82A}">
                    <a16:rowId xmlns:a16="http://schemas.microsoft.com/office/drawing/2014/main" val="1027075330"/>
                  </a:ext>
                </a:extLst>
              </a:tr>
            </a:tbl>
          </a:graphicData>
        </a:graphic>
      </p:graphicFrame>
      <p:sp>
        <p:nvSpPr>
          <p:cNvPr id="7" name="TextBox 6">
            <a:extLst>
              <a:ext uri="{FF2B5EF4-FFF2-40B4-BE49-F238E27FC236}">
                <a16:creationId xmlns:a16="http://schemas.microsoft.com/office/drawing/2014/main" id="{0B206B50-DC46-4C31-97CA-CD7CC70602B9}"/>
              </a:ext>
            </a:extLst>
          </p:cNvPr>
          <p:cNvSpPr txBox="1"/>
          <p:nvPr/>
        </p:nvSpPr>
        <p:spPr>
          <a:xfrm>
            <a:off x="1270000" y="4952559"/>
            <a:ext cx="9652000" cy="381000"/>
          </a:xfrm>
          <a:prstGeom prst="rect">
            <a:avLst/>
          </a:prstGeom>
          <a:noFill/>
        </p:spPr>
        <p:txBody>
          <a:bodyPr vertOverflow="overflow" vert="horz" wrap="square" rtlCol="0" anchor="t">
            <a:spAutoFit/>
          </a:bodyPr>
          <a:lstStyle/>
          <a:p>
            <a:pPr algn="l"/>
            <a:r>
              <a:rPr lang="en-US" altLang="ko-KR" sz="2000" b="1">
                <a:solidFill>
                  <a:srgbClr val="00D4AA"/>
                </a:solidFill>
              </a:rPr>
              <a:t>This is the mechanism behind Qwen 3.5's 0% → 100%</a:t>
            </a:r>
            <a:endParaRPr lang="ko-KR" altLang="en-US" sz="2000" b="1">
              <a:solidFill>
                <a:srgbClr val="00D4AA"/>
              </a:solidFill>
            </a:endParaRPr>
          </a:p>
        </p:txBody>
      </p:sp>
    </p:spTree>
    <p:extLst>
      <p:ext uri="{BB962C8B-B14F-4D97-AF65-F5344CB8AC3E}">
        <p14:creationId xmlns:p14="http://schemas.microsoft.com/office/powerpoint/2010/main" val="6868509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4035259-608F-4779-8C61-CBAE899AAA62}"/>
              </a:ext>
            </a:extLst>
          </p:cNvPr>
          <p:cNvSpPr txBox="1"/>
          <p:nvPr/>
        </p:nvSpPr>
        <p:spPr>
          <a:xfrm>
            <a:off x="762000" y="317500"/>
            <a:ext cx="10668000" cy="571500"/>
          </a:xfrm>
          <a:prstGeom prst="rect">
            <a:avLst/>
          </a:prstGeom>
          <a:noFill/>
        </p:spPr>
        <p:txBody>
          <a:bodyPr vertOverflow="overflow" vert="horz" wrap="square" rtlCol="0" anchor="t">
            <a:spAutoFit/>
          </a:bodyPr>
          <a:lstStyle/>
          <a:p>
            <a:pPr algn="l"/>
            <a:r>
              <a:rPr lang="en-US" altLang="ko-KR" sz="2800" b="1">
                <a:solidFill>
                  <a:srgbClr val="4ECDC4"/>
                </a:solidFill>
              </a:rPr>
              <a:t>coerce() in Action</a:t>
            </a:r>
            <a:endParaRPr lang="ko-KR" altLang="en-US" sz="2800" b="1">
              <a:solidFill>
                <a:srgbClr val="4ECDC4"/>
              </a:solidFill>
            </a:endParaRPr>
          </a:p>
        </p:txBody>
      </p:sp>
      <p:sp>
        <p:nvSpPr>
          <p:cNvPr id="3" name="사각형: 둥근 모서리 2">
            <a:extLst>
              <a:ext uri="{FF2B5EF4-FFF2-40B4-BE49-F238E27FC236}">
                <a16:creationId xmlns:a16="http://schemas.microsoft.com/office/drawing/2014/main" id="{A100266F-B7E4-493A-8766-7787CC988F99}"/>
              </a:ext>
            </a:extLst>
          </p:cNvPr>
          <p:cNvSpPr/>
          <p:nvPr/>
        </p:nvSpPr>
        <p:spPr>
          <a:xfrm>
            <a:off x="762000" y="1016000"/>
            <a:ext cx="10668000" cy="5207000"/>
          </a:xfrm>
          <a:prstGeom prst="roundRect">
            <a:avLst/>
          </a:prstGeom>
          <a:solidFill>
            <a:srgbClr val="1E1E2E"/>
          </a:solidFill>
          <a:ln w="12700" cap="flat" cmpd="sng" algn="ctr">
            <a:solidFill>
              <a:srgbClr val="4ECDC4"/>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nchorCtr="0">
            <a:noAutofit/>
          </a:bodyPr>
          <a:lstStyle/>
          <a:p>
            <a:pPr algn="l">
              <a:buNone/>
            </a:pPr>
            <a:r>
              <a:rPr lang="en-US" sz="1400" dirty="0">
                <a:solidFill>
                  <a:srgbClr val="C586C0"/>
                </a:solidFill>
                <a:latin typeface="Consolas"/>
              </a:rPr>
              <a:t>const </a:t>
            </a:r>
            <a:r>
              <a:rPr lang="en-US" sz="1400" dirty="0">
                <a:solidFill>
                  <a:srgbClr val="9CDCFE"/>
                </a:solidFill>
                <a:latin typeface="Consolas"/>
              </a:rPr>
              <a:t>fromLlm</a:t>
            </a:r>
            <a:r>
              <a:rPr lang="en-US" sz="1400" dirty="0">
                <a:solidFill>
                  <a:srgbClr val="D4D4D4"/>
                </a:solidFill>
                <a:latin typeface="Consolas"/>
              </a:rPr>
              <a:t> = {</a:t>
            </a:r>
          </a:p>
          <a:p>
            <a:pPr algn="l">
              <a:buNone/>
            </a:pPr>
            <a:r>
              <a:rPr lang="en-US" sz="1400" dirty="0">
                <a:solidFill>
                  <a:srgbClr val="9CDCFE"/>
                </a:solidFill>
                <a:latin typeface="Consolas"/>
              </a:rPr>
              <a:t>  order</a:t>
            </a:r>
            <a:r>
              <a:rPr lang="en-US" sz="1400" dirty="0">
                <a:solidFill>
                  <a:srgbClr val="D4D4D4"/>
                </a:solidFill>
                <a:latin typeface="Consolas"/>
              </a:rPr>
              <a:t>: {</a:t>
            </a:r>
          </a:p>
          <a:p>
            <a:pPr algn="l">
              <a:buNone/>
            </a:pPr>
            <a:r>
              <a:rPr lang="en-US" sz="1400" dirty="0">
                <a:solidFill>
                  <a:srgbClr val="9CDCFE"/>
                </a:solidFill>
                <a:latin typeface="Consolas"/>
              </a:rPr>
              <a:t>    payment</a:t>
            </a:r>
            <a:r>
              <a:rPr lang="en-US" sz="1400" dirty="0">
                <a:solidFill>
                  <a:srgbClr val="D4D4D4"/>
                </a:solidFill>
                <a:latin typeface="Consolas"/>
              </a:rPr>
              <a:t>: </a:t>
            </a:r>
            <a:r>
              <a:rPr lang="en-US" sz="1400" dirty="0">
                <a:solidFill>
                  <a:srgbClr val="CE9178"/>
                </a:solidFill>
                <a:latin typeface="Consolas"/>
              </a:rPr>
              <a:t>'{"type":"card","cardNumber":"1234"}'</a:t>
            </a:r>
            <a:r>
              <a:rPr lang="en-US" sz="1400" dirty="0">
                <a:solidFill>
                  <a:srgbClr val="D4D4D4"/>
                </a:solidFill>
                <a:latin typeface="Consolas"/>
              </a:rPr>
              <a:t>,</a:t>
            </a:r>
          </a:p>
          <a:p>
            <a:pPr algn="l">
              <a:buNone/>
            </a:pPr>
            <a:r>
              <a:rPr lang="en-US" sz="1400" dirty="0">
                <a:solidFill>
                  <a:srgbClr val="9CDCFE"/>
                </a:solidFill>
                <a:latin typeface="Consolas"/>
              </a:rPr>
              <a:t>    product</a:t>
            </a:r>
            <a:r>
              <a:rPr lang="en-US" sz="1400" dirty="0">
                <a:solidFill>
                  <a:srgbClr val="D4D4D4"/>
                </a:solidFill>
                <a:latin typeface="Consolas"/>
              </a:rPr>
              <a:t>: {</a:t>
            </a:r>
          </a:p>
          <a:p>
            <a:pPr algn="l">
              <a:buNone/>
            </a:pPr>
            <a:r>
              <a:rPr lang="en-US" sz="1400" dirty="0">
                <a:solidFill>
                  <a:srgbClr val="D4D4D4"/>
                </a:solidFill>
                <a:latin typeface="Consolas"/>
              </a:rPr>
              <a:t>      </a:t>
            </a:r>
            <a:r>
              <a:rPr lang="en-US" sz="1400" dirty="0">
                <a:solidFill>
                  <a:srgbClr val="9CDCFE"/>
                </a:solidFill>
                <a:latin typeface="Consolas"/>
              </a:rPr>
              <a:t>price</a:t>
            </a:r>
            <a:r>
              <a:rPr lang="en-US" sz="1400" dirty="0">
                <a:solidFill>
                  <a:srgbClr val="D4D4D4"/>
                </a:solidFill>
                <a:latin typeface="Consolas"/>
              </a:rPr>
              <a:t>: </a:t>
            </a:r>
            <a:r>
              <a:rPr lang="en-US" sz="1400" dirty="0">
                <a:solidFill>
                  <a:srgbClr val="CE9178"/>
                </a:solidFill>
                <a:latin typeface="Consolas"/>
              </a:rPr>
              <a:t>"1299.99"</a:t>
            </a:r>
            <a:r>
              <a:rPr lang="en-US" sz="1400" dirty="0">
                <a:solidFill>
                  <a:srgbClr val="D4D4D4"/>
                </a:solidFill>
                <a:latin typeface="Consolas"/>
              </a:rPr>
              <a:t>,     </a:t>
            </a:r>
            <a:r>
              <a:rPr lang="en-US" sz="1400" dirty="0">
                <a:solidFill>
                  <a:srgbClr val="6A9955"/>
                </a:solidFill>
                <a:latin typeface="Consolas"/>
              </a:rPr>
              <a:t>// string → number</a:t>
            </a:r>
          </a:p>
          <a:p>
            <a:pPr algn="l">
              <a:buNone/>
            </a:pPr>
            <a:r>
              <a:rPr lang="en-US" sz="1400" dirty="0">
                <a:solidFill>
                  <a:srgbClr val="D4D4D4"/>
                </a:solidFill>
                <a:latin typeface="Consolas"/>
              </a:rPr>
              <a:t>      </a:t>
            </a:r>
            <a:r>
              <a:rPr lang="en-US" sz="1400" dirty="0">
                <a:solidFill>
                  <a:srgbClr val="9CDCFE"/>
                </a:solidFill>
                <a:latin typeface="Consolas"/>
              </a:rPr>
              <a:t>quantity</a:t>
            </a:r>
            <a:r>
              <a:rPr lang="en-US" sz="1400" dirty="0">
                <a:solidFill>
                  <a:srgbClr val="D4D4D4"/>
                </a:solidFill>
                <a:latin typeface="Consolas"/>
              </a:rPr>
              <a:t>: </a:t>
            </a:r>
            <a:r>
              <a:rPr lang="en-US" sz="1400" dirty="0">
                <a:solidFill>
                  <a:srgbClr val="CE9178"/>
                </a:solidFill>
                <a:latin typeface="Consolas"/>
              </a:rPr>
              <a:t>"2"</a:t>
            </a:r>
            <a:r>
              <a:rPr lang="en-US" sz="1400" dirty="0">
                <a:solidFill>
                  <a:srgbClr val="D4D4D4"/>
                </a:solidFill>
                <a:latin typeface="Consolas"/>
              </a:rPr>
              <a:t>,        </a:t>
            </a:r>
            <a:r>
              <a:rPr lang="en-US" sz="1400" dirty="0">
                <a:solidFill>
                  <a:srgbClr val="6A9955"/>
                </a:solidFill>
                <a:latin typeface="Consolas"/>
              </a:rPr>
              <a:t>// string → integer</a:t>
            </a:r>
          </a:p>
          <a:p>
            <a:pPr algn="l">
              <a:buNone/>
            </a:pPr>
            <a:r>
              <a:rPr lang="en-US" sz="1400" dirty="0">
                <a:solidFill>
                  <a:srgbClr val="D4D4D4"/>
                </a:solidFill>
                <a:latin typeface="Consolas"/>
              </a:rPr>
              <a:t>    },</a:t>
            </a:r>
          </a:p>
          <a:p>
            <a:pPr algn="l">
              <a:buNone/>
            </a:pPr>
            <a:r>
              <a:rPr lang="en-US" sz="1400" dirty="0">
                <a:solidFill>
                  <a:srgbClr val="9CDCFE"/>
                </a:solidFill>
                <a:latin typeface="Consolas"/>
              </a:rPr>
              <a:t>    customer</a:t>
            </a:r>
            <a:r>
              <a:rPr lang="en-US" sz="1400" dirty="0">
                <a:solidFill>
                  <a:srgbClr val="D4D4D4"/>
                </a:solidFill>
                <a:latin typeface="Consolas"/>
              </a:rPr>
              <a:t>: { </a:t>
            </a:r>
            <a:r>
              <a:rPr lang="en-US" sz="1400" dirty="0">
                <a:solidFill>
                  <a:srgbClr val="9CDCFE"/>
                </a:solidFill>
                <a:latin typeface="Consolas"/>
              </a:rPr>
              <a:t>vip</a:t>
            </a:r>
            <a:r>
              <a:rPr lang="en-US" sz="1400" dirty="0">
                <a:solidFill>
                  <a:srgbClr val="D4D4D4"/>
                </a:solidFill>
                <a:latin typeface="Consolas"/>
              </a:rPr>
              <a:t>: </a:t>
            </a:r>
            <a:r>
              <a:rPr lang="en-US" sz="1400" dirty="0">
                <a:solidFill>
                  <a:srgbClr val="CE9178"/>
                </a:solidFill>
                <a:latin typeface="Consolas"/>
              </a:rPr>
              <a:t>"true"</a:t>
            </a:r>
            <a:r>
              <a:rPr lang="en-US" sz="1400" dirty="0">
                <a:solidFill>
                  <a:srgbClr val="D4D4D4"/>
                </a:solidFill>
                <a:latin typeface="Consolas"/>
              </a:rPr>
              <a:t> },  </a:t>
            </a:r>
            <a:r>
              <a:rPr lang="en-US" sz="1400" dirty="0">
                <a:solidFill>
                  <a:srgbClr val="6A9955"/>
                </a:solidFill>
                <a:latin typeface="Consolas"/>
              </a:rPr>
              <a:t>// string → boolean</a:t>
            </a:r>
          </a:p>
          <a:p>
            <a:pPr algn="l">
              <a:buNone/>
            </a:pPr>
            <a:r>
              <a:rPr lang="en-US" sz="1400" dirty="0">
                <a:solidFill>
                  <a:srgbClr val="D4D4D4"/>
                </a:solidFill>
                <a:latin typeface="Consolas"/>
              </a:rPr>
              <a:t>  },</a:t>
            </a:r>
          </a:p>
          <a:p>
            <a:pPr algn="l">
              <a:buNone/>
            </a:pPr>
            <a:r>
              <a:rPr lang="en-US" sz="1400" dirty="0">
                <a:solidFill>
                  <a:srgbClr val="D4D4D4"/>
                </a:solidFill>
                <a:latin typeface="Consolas"/>
              </a:rPr>
              <a:t>};</a:t>
            </a:r>
          </a:p>
          <a:p>
            <a:pPr algn="l">
              <a:buNone/>
            </a:pPr>
            <a:endParaRPr lang="en-US" sz="1400" dirty="0">
              <a:latin typeface="Consolas"/>
            </a:endParaRPr>
          </a:p>
          <a:p>
            <a:pPr algn="l">
              <a:buNone/>
            </a:pPr>
            <a:r>
              <a:rPr lang="en-US" sz="1400" dirty="0">
                <a:solidFill>
                  <a:srgbClr val="C586C0"/>
                </a:solidFill>
                <a:latin typeface="Consolas"/>
              </a:rPr>
              <a:t>const </a:t>
            </a:r>
            <a:r>
              <a:rPr lang="en-US" sz="1400" dirty="0">
                <a:solidFill>
                  <a:srgbClr val="9CDCFE"/>
                </a:solidFill>
                <a:latin typeface="Consolas"/>
              </a:rPr>
              <a:t>result</a:t>
            </a:r>
            <a:r>
              <a:rPr lang="en-US" sz="1400" dirty="0">
                <a:solidFill>
                  <a:srgbClr val="D4D4D4"/>
                </a:solidFill>
                <a:latin typeface="Consolas"/>
              </a:rPr>
              <a:t> = </a:t>
            </a:r>
            <a:r>
              <a:rPr lang="en-US" sz="1400" dirty="0">
                <a:solidFill>
                  <a:srgbClr val="9CDCFE"/>
                </a:solidFill>
                <a:latin typeface="Consolas"/>
              </a:rPr>
              <a:t>func</a:t>
            </a:r>
            <a:r>
              <a:rPr lang="en-US" sz="1400" dirty="0">
                <a:solidFill>
                  <a:srgbClr val="D4D4D4"/>
                </a:solidFill>
                <a:latin typeface="Consolas"/>
              </a:rPr>
              <a:t>.</a:t>
            </a:r>
            <a:r>
              <a:rPr lang="en-US" sz="1400" dirty="0">
                <a:solidFill>
                  <a:srgbClr val="DCDCAA"/>
                </a:solidFill>
                <a:latin typeface="Consolas"/>
              </a:rPr>
              <a:t>coerce</a:t>
            </a:r>
            <a:r>
              <a:rPr lang="en-US" sz="1400" dirty="0">
                <a:solidFill>
                  <a:srgbClr val="D4D4D4"/>
                </a:solidFill>
                <a:latin typeface="Consolas"/>
              </a:rPr>
              <a:t>(</a:t>
            </a:r>
            <a:r>
              <a:rPr lang="en-US" sz="1400" dirty="0">
                <a:solidFill>
                  <a:srgbClr val="9CDCFE"/>
                </a:solidFill>
                <a:latin typeface="Consolas"/>
              </a:rPr>
              <a:t>fromLlm</a:t>
            </a:r>
            <a:r>
              <a:rPr lang="en-US" sz="1400" dirty="0">
                <a:solidFill>
                  <a:srgbClr val="D4D4D4"/>
                </a:solidFill>
                <a:latin typeface="Consolas"/>
              </a:rPr>
              <a:t>);</a:t>
            </a:r>
          </a:p>
          <a:p>
            <a:pPr algn="l">
              <a:buNone/>
            </a:pPr>
            <a:r>
              <a:rPr lang="en-US" sz="1400" dirty="0">
                <a:solidFill>
                  <a:srgbClr val="6A9955"/>
                </a:solidFill>
                <a:latin typeface="Consolas"/>
              </a:rPr>
              <a:t>// result.order.product.price === </a:t>
            </a:r>
            <a:r>
              <a:rPr lang="en-US" sz="1400" dirty="0">
                <a:solidFill>
                  <a:srgbClr val="B5CEA8"/>
                </a:solidFill>
                <a:latin typeface="Consolas"/>
              </a:rPr>
              <a:t>1299.99</a:t>
            </a:r>
          </a:p>
          <a:p>
            <a:pPr algn="l">
              <a:buNone/>
            </a:pPr>
            <a:r>
              <a:rPr lang="en-US" sz="1400" dirty="0">
                <a:solidFill>
                  <a:srgbClr val="6A9955"/>
                </a:solidFill>
                <a:latin typeface="Consolas"/>
              </a:rPr>
              <a:t>// result.order.customer.vip === </a:t>
            </a:r>
            <a:r>
              <a:rPr lang="en-US" sz="1400" dirty="0">
                <a:solidFill>
                  <a:srgbClr val="569CD6"/>
                </a:solidFill>
                <a:latin typeface="Consolas"/>
              </a:rPr>
              <a:t>true</a:t>
            </a:r>
          </a:p>
        </p:txBody>
      </p:sp>
    </p:spTree>
    <p:extLst>
      <p:ext uri="{BB962C8B-B14F-4D97-AF65-F5344CB8AC3E}">
        <p14:creationId xmlns:p14="http://schemas.microsoft.com/office/powerpoint/2010/main" val="31491822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1A1A1E">
            <a:alpha val="100000"/>
          </a:srgbClr>
        </a:solidFill>
        <a:effectLst/>
      </p:bgPr>
    </p:bg>
    <p:spTree>
      <p:nvGrpSpPr>
        <p:cNvPr id="1" name=""/>
        <p:cNvGrpSpPr/>
        <p:nvPr/>
      </p:nvGrpSpPr>
      <p:grpSpPr>
        <a:xfrm>
          <a:off x="0" y="0"/>
          <a:ext cx="0" cy="0"/>
          <a:chOff x="0" y="0"/>
          <a:chExt cx="0" cy="0"/>
        </a:xfrm>
      </p:grpSpPr>
      <p:sp>
        <p:nvSpPr>
          <p:cNvPr id="100" name="Title"/>
          <p:cNvSpPr/>
          <p:nvPr/>
        </p:nvSpPr>
        <p:spPr>
          <a:xfrm>
            <a:off x="762000" y="381000"/>
            <a:ext cx="10668000" cy="635000"/>
          </a:xfrm>
          <a:prstGeom prst="rect">
            <a:avLst/>
          </a:prstGeom>
        </p:spPr>
        <p:txBody>
          <a:bodyPr wrap="square"/>
          <a:lstStyle/>
          <a:p>
            <a:pPr algn="l"/>
            <a:r>
              <a:rPr lang="en-US" sz="3200" b="1">
                <a:solidFill>
                  <a:srgbClr val="4ECDC4"/>
                </a:solidFill>
                <a:latin typeface="Segoe UI Semibold"/>
                <a:cs typeface="Segoe UI Semibold"/>
              </a:rPr>
              <a:t>The parse() ↔ coerce() Recursive Cycle</a:t>
            </a:r>
          </a:p>
        </p:txBody>
      </p:sp>
      <p:sp>
        <p:nvSpPr>
          <p:cNvPr id="101" name="AccentLine"/>
          <p:cNvSpPr/>
          <p:nvPr/>
        </p:nvSpPr>
        <p:spPr>
          <a:xfrm>
            <a:off x="762000" y="1016000"/>
            <a:ext cx="1524000" cy="38100"/>
          </a:xfrm>
          <a:prstGeom prst="rect">
            <a:avLst/>
          </a:prstGeom>
          <a:solidFill>
            <a:srgbClr val="4ECDC4"/>
          </a:solidFill>
          <a:ln>
            <a:noFill/>
          </a:ln>
        </p:spPr>
        <p:txBody>
          <a:bodyPr/>
          <a:lstStyle/>
          <a:p>
            <a:endParaRPr lang="en-US"/>
          </a:p>
        </p:txBody>
      </p:sp>
      <p:sp>
        <p:nvSpPr>
          <p:cNvPr id="102" name="Subtitle"/>
          <p:cNvSpPr/>
          <p:nvPr/>
        </p:nvSpPr>
        <p:spPr>
          <a:xfrm>
            <a:off x="762000" y="1206500"/>
            <a:ext cx="8890000" cy="317500"/>
          </a:xfrm>
          <a:prstGeom prst="rect">
            <a:avLst/>
          </a:prstGeom>
        </p:spPr>
        <p:txBody>
          <a:bodyPr wrap="square"/>
          <a:lstStyle/>
          <a:p>
            <a:pPr algn="l"/>
            <a:r>
              <a:rPr lang="en-US" i="1">
                <a:solidFill>
                  <a:srgbClr val="A0A0A0"/>
                </a:solidFill>
              </a:rPr>
              <a:t>Schema-driven parsing and coercion are inseparable</a:t>
            </a:r>
          </a:p>
        </p:txBody>
      </p:sp>
      <p:sp>
        <p:nvSpPr>
          <p:cNvPr id="110" name="RawOutput"/>
          <p:cNvSpPr/>
          <p:nvPr/>
        </p:nvSpPr>
        <p:spPr>
          <a:xfrm>
            <a:off x="762000" y="1778000"/>
            <a:ext cx="2540000" cy="889000"/>
          </a:xfrm>
          <a:prstGeom prst="roundRect">
            <a:avLst/>
          </a:prstGeom>
          <a:solidFill>
            <a:srgbClr val="FF6B6B">
              <a:alpha val="30000"/>
            </a:srgbClr>
          </a:solidFill>
          <a:ln w="19050">
            <a:solidFill>
              <a:srgbClr val="FF6B6B"/>
            </a:solidFill>
          </a:ln>
        </p:spPr>
        <p:txBody>
          <a:bodyPr wrap="square" anchor="ctr"/>
          <a:lstStyle/>
          <a:p>
            <a:pPr algn="ctr"/>
            <a:r>
              <a:rPr lang="en-US" sz="1800" b="1">
                <a:solidFill>
                  <a:srgbClr val="FF6B6B"/>
                </a:solidFill>
              </a:rPr>
              <a:t>LLM Raw Output</a:t>
            </a:r>
          </a:p>
          <a:p>
            <a:pPr algn="ctr"/>
            <a:r>
              <a:rPr lang="en-US" sz="1400">
                <a:solidFill>
                  <a:srgbClr val="A0A0A0"/>
                </a:solidFill>
              </a:rPr>
              <a:t>broken JSON string</a:t>
            </a:r>
          </a:p>
        </p:txBody>
      </p:sp>
      <p:sp>
        <p:nvSpPr>
          <p:cNvPr id="111" name="Arrow1"/>
          <p:cNvSpPr/>
          <p:nvPr/>
        </p:nvSpPr>
        <p:spPr>
          <a:xfrm>
            <a:off x="3365500" y="2120900"/>
            <a:ext cx="317500" cy="228600"/>
          </a:xfrm>
          <a:prstGeom prst="rightArrow">
            <a:avLst/>
          </a:prstGeom>
          <a:solidFill>
            <a:srgbClr val="A0A0A0"/>
          </a:solidFill>
          <a:ln>
            <a:noFill/>
          </a:ln>
        </p:spPr>
        <p:txBody>
          <a:bodyPr/>
          <a:lstStyle/>
          <a:p>
            <a:endParaRPr lang="en-US"/>
          </a:p>
        </p:txBody>
      </p:sp>
      <p:sp>
        <p:nvSpPr>
          <p:cNvPr id="112" name="ParseBox"/>
          <p:cNvSpPr/>
          <p:nvPr/>
        </p:nvSpPr>
        <p:spPr>
          <a:xfrm>
            <a:off x="3746500" y="1651000"/>
            <a:ext cx="2286000" cy="1143000"/>
          </a:xfrm>
          <a:prstGeom prst="roundRect">
            <a:avLst/>
          </a:prstGeom>
          <a:solidFill>
            <a:srgbClr val="4ECDC4">
              <a:alpha val="25000"/>
            </a:srgbClr>
          </a:solidFill>
          <a:ln w="25400">
            <a:solidFill>
              <a:srgbClr val="4ECDC4"/>
            </a:solidFill>
          </a:ln>
        </p:spPr>
        <p:txBody>
          <a:bodyPr wrap="square" anchor="ctr"/>
          <a:lstStyle/>
          <a:p>
            <a:pPr algn="ctr"/>
            <a:r>
              <a:rPr lang="en-US" sz="2200" b="1">
                <a:solidFill>
                  <a:srgbClr val="4ECDC4"/>
                </a:solidFill>
                <a:latin typeface="Consolas"/>
              </a:rPr>
              <a:t>parse()</a:t>
            </a:r>
          </a:p>
          <a:p>
            <a:pPr algn="ctr"/>
            <a:r>
              <a:rPr lang="en-US" sz="1400">
                <a:solidFill>
                  <a:srgbClr val="D0D0D0"/>
                </a:solidFill>
              </a:rPr>
              <a:t>schema-aware</a:t>
            </a:r>
          </a:p>
          <a:p>
            <a:pPr algn="ctr"/>
            <a:r>
              <a:rPr lang="en-US" sz="1400">
                <a:solidFill>
                  <a:srgbClr val="D0D0D0"/>
                </a:solidFill>
              </a:rPr>
              <a:t>greedy parsing</a:t>
            </a:r>
          </a:p>
        </p:txBody>
      </p:sp>
      <p:sp>
        <p:nvSpPr>
          <p:cNvPr id="113" name="Arrow2"/>
          <p:cNvSpPr/>
          <p:nvPr/>
        </p:nvSpPr>
        <p:spPr>
          <a:xfrm>
            <a:off x="6096000" y="2120900"/>
            <a:ext cx="317500" cy="228600"/>
          </a:xfrm>
          <a:prstGeom prst="rightArrow">
            <a:avLst/>
          </a:prstGeom>
          <a:solidFill>
            <a:srgbClr val="FFD93D"/>
          </a:solidFill>
          <a:ln>
            <a:noFill/>
          </a:ln>
        </p:spPr>
        <p:txBody>
          <a:bodyPr/>
          <a:lstStyle/>
          <a:p>
            <a:endParaRPr lang="en-US"/>
          </a:p>
        </p:txBody>
      </p:sp>
      <p:sp>
        <p:nvSpPr>
          <p:cNvPr id="114" name="CoerceBox"/>
          <p:cNvSpPr/>
          <p:nvPr/>
        </p:nvSpPr>
        <p:spPr>
          <a:xfrm>
            <a:off x="6477000" y="1651000"/>
            <a:ext cx="2286000" cy="1143000"/>
          </a:xfrm>
          <a:prstGeom prst="roundRect">
            <a:avLst/>
          </a:prstGeom>
          <a:solidFill>
            <a:srgbClr val="FFD93D">
              <a:alpha val="20000"/>
            </a:srgbClr>
          </a:solidFill>
          <a:ln w="25400">
            <a:solidFill>
              <a:srgbClr val="FFD93D"/>
            </a:solidFill>
          </a:ln>
        </p:spPr>
        <p:txBody>
          <a:bodyPr wrap="square" anchor="ctr"/>
          <a:lstStyle/>
          <a:p>
            <a:pPr algn="ctr"/>
            <a:r>
              <a:rPr lang="en-US" sz="2200" b="1">
                <a:solidFill>
                  <a:srgbClr val="FFD93D"/>
                </a:solidFill>
                <a:latin typeface="Consolas"/>
              </a:rPr>
              <a:t>coerce()</a:t>
            </a:r>
          </a:p>
          <a:p>
            <a:pPr algn="ctr"/>
            <a:r>
              <a:rPr lang="en-US" sz="1400">
                <a:solidFill>
                  <a:srgbClr val="D0D0D0"/>
                </a:solidFill>
              </a:rPr>
              <a:t>schema-based</a:t>
            </a:r>
          </a:p>
          <a:p>
            <a:pPr algn="ctr"/>
            <a:r>
              <a:rPr lang="en-US" sz="1400">
                <a:solidFill>
                  <a:srgbClr val="D0D0D0"/>
                </a:solidFill>
              </a:rPr>
              <a:t>type conversion</a:t>
            </a:r>
          </a:p>
        </p:txBody>
      </p:sp>
      <p:sp>
        <p:nvSpPr>
          <p:cNvPr id="115" name="Arrow3"/>
          <p:cNvSpPr/>
          <p:nvPr/>
        </p:nvSpPr>
        <p:spPr>
          <a:xfrm>
            <a:off x="8826500" y="2120900"/>
            <a:ext cx="317500" cy="228600"/>
          </a:xfrm>
          <a:prstGeom prst="rightArrow">
            <a:avLst/>
          </a:prstGeom>
          <a:solidFill>
            <a:srgbClr val="A0A0A0"/>
          </a:solidFill>
          <a:ln>
            <a:noFill/>
          </a:ln>
        </p:spPr>
        <p:txBody>
          <a:bodyPr/>
          <a:lstStyle/>
          <a:p>
            <a:endParaRPr lang="en-US"/>
          </a:p>
        </p:txBody>
      </p:sp>
      <p:sp>
        <p:nvSpPr>
          <p:cNvPr id="116" name="TypedObject"/>
          <p:cNvSpPr/>
          <p:nvPr/>
        </p:nvSpPr>
        <p:spPr>
          <a:xfrm>
            <a:off x="9207500" y="1778000"/>
            <a:ext cx="2540000" cy="889000"/>
          </a:xfrm>
          <a:prstGeom prst="roundRect">
            <a:avLst/>
          </a:prstGeom>
          <a:solidFill>
            <a:srgbClr val="00D4AA">
              <a:alpha val="30000"/>
            </a:srgbClr>
          </a:solidFill>
          <a:ln w="19050">
            <a:solidFill>
              <a:srgbClr val="00D4AA"/>
            </a:solidFill>
          </a:ln>
        </p:spPr>
        <p:txBody>
          <a:bodyPr wrap="square" anchor="ctr"/>
          <a:lstStyle/>
          <a:p>
            <a:pPr algn="ctr"/>
            <a:r>
              <a:rPr lang="en-US" sz="1800" b="1">
                <a:solidFill>
                  <a:srgbClr val="00D4AA"/>
                </a:solidFill>
              </a:rPr>
              <a:t>Typed Object</a:t>
            </a:r>
          </a:p>
          <a:p>
            <a:pPr algn="ctr"/>
            <a:r>
              <a:rPr lang="en-US" sz="1400">
                <a:solidFill>
                  <a:srgbClr val="A0A0A0"/>
                </a:solidFill>
              </a:rPr>
              <a:t>correctly typed</a:t>
            </a:r>
          </a:p>
        </p:txBody>
      </p:sp>
      <p:sp>
        <p:nvSpPr>
          <p:cNvPr id="120" name="CycleArrowBack"/>
          <p:cNvSpPr/>
          <p:nvPr/>
        </p:nvSpPr>
        <p:spPr>
          <a:xfrm>
            <a:off x="4445000" y="2857500"/>
            <a:ext cx="3556000" cy="635000"/>
          </a:xfrm>
          <a:prstGeom prst="curvedUpArrow">
            <a:avLst/>
          </a:prstGeom>
          <a:solidFill>
            <a:srgbClr val="FF6B6B">
              <a:alpha val="60000"/>
            </a:srgbClr>
          </a:solidFill>
          <a:ln>
            <a:noFill/>
          </a:ln>
        </p:spPr>
        <p:txBody>
          <a:bodyPr wrap="square" anchor="ctr"/>
          <a:lstStyle/>
          <a:p>
            <a:pPr algn="ctr"/>
            <a:r>
              <a:rPr lang="en-US" sz="1400" b="1">
                <a:solidFill>
                  <a:srgbClr val="FF6B6B"/>
                </a:solidFill>
              </a:rPr>
              <a:t>string → object? re-enter!</a:t>
            </a:r>
          </a:p>
        </p:txBody>
      </p:sp>
      <p:sp>
        <p:nvSpPr>
          <p:cNvPr id="130" name="ExplainBox"/>
          <p:cNvSpPr/>
          <p:nvPr/>
        </p:nvSpPr>
        <p:spPr>
          <a:xfrm>
            <a:off x="762000" y="3746500"/>
            <a:ext cx="10922000" cy="2286000"/>
          </a:xfrm>
          <a:prstGeom prst="roundRect">
            <a:avLst/>
          </a:prstGeom>
          <a:solidFill>
            <a:srgbClr val="2A2A2E"/>
          </a:solidFill>
          <a:ln>
            <a:noFill/>
          </a:ln>
        </p:spPr>
        <p:txBody>
          <a:bodyPr wrap="square" lIns="108000" tIns="72000" rIns="108000" bIns="72000"/>
          <a:lstStyle/>
          <a:p>
            <a:pPr algn="l"/>
            <a:r>
              <a:rPr lang="en-US" sz="1800" b="1">
                <a:solidFill>
                  <a:srgbClr val="FFD93D"/>
                </a:solidFill>
              </a:rPr>
              <a:t>The Cycle:</a:t>
            </a:r>
          </a:p>
          <a:p>
            <a:pPr algn="l"/>
            <a:r>
              <a:rPr lang="en-US" sz="1800">
                <a:solidFill>
                  <a:srgbClr val="D0D0D0"/>
                </a:solidFill>
              </a:rPr>
              <a:t>1. parse() encounters string where schema expects object</a:t>
            </a:r>
          </a:p>
          <a:p>
            <a:pPr algn="l"/>
            <a:r>
              <a:rPr lang="en-US" sz="1800">
                <a:solidFill>
                  <a:srgbClr val="D0D0D0"/>
                </a:solidFill>
              </a:rPr>
              <a:t>2. Re-enters parse() on that string (lenient recovery)</a:t>
            </a:r>
          </a:p>
          <a:p>
            <a:pPr algn="l"/>
            <a:r>
              <a:rPr lang="en-US" sz="1800">
                <a:solidFill>
                  <a:srgbClr val="D0D0D0"/>
                </a:solidFill>
              </a:rPr>
              <a:t>3. Result feeds into coerce() for type conversion</a:t>
            </a:r>
          </a:p>
          <a:p>
            <a:pPr algn="l"/>
            <a:r>
              <a:rPr lang="en-US" sz="1800">
                <a:solidFill>
                  <a:srgbClr val="D0D0D0"/>
                </a:solidFill>
              </a:rPr>
              <a:t>4. coerce() finds another string-where-object → back to parse()</a:t>
            </a:r>
          </a:p>
          <a:p>
            <a:pPr algn="l"/>
            <a:r>
              <a:rPr lang="en-US" sz="1800">
                <a:solidFill>
                  <a:srgbClr val="D0D0D0"/>
                </a:solidFill>
              </a:rPr>
              <a:t>5. Repeat until all layers unwound — double, triple, however deep</a:t>
            </a:r>
          </a:p>
        </p:txBody>
      </p:sp>
      <p:sp>
        <p:nvSpPr>
          <p:cNvPr id="131" name="Callout"/>
          <p:cNvSpPr/>
          <p:nvPr/>
        </p:nvSpPr>
        <p:spPr>
          <a:xfrm>
            <a:off x="1270000" y="6197600"/>
            <a:ext cx="9652000" cy="355600"/>
          </a:xfrm>
          <a:prstGeom prst="rect">
            <a:avLst/>
          </a:prstGeom>
        </p:spPr>
        <p:txBody>
          <a:bodyPr wrap="square"/>
          <a:lstStyle/>
          <a:p>
            <a:pPr algn="ctr"/>
            <a:r>
              <a:rPr lang="en-US" sz="1800" b="1">
                <a:solidFill>
                  <a:srgbClr val="FF6B6B"/>
                </a:solidFill>
              </a:rPr>
              <a:t>This is why double-stringify can't be solved by string-level repair. You need the schema.</a:t>
            </a:r>
          </a:p>
        </p:txBody>
      </p:sp>
    </p:spTree>
    <p:extLst>
      <p:ext uri="{BB962C8B-B14F-4D97-AF65-F5344CB8AC3E}">
        <p14:creationId xmlns:p14="http://schemas.microsoft.com/office/powerpoint/2010/main" val="18325415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1A1A1E">
            <a:alpha val="100000"/>
          </a:srgbClr>
        </a:solidFill>
        <a:effectLst/>
      </p:bgPr>
    </p:bg>
    <p:spTree>
      <p:nvGrpSpPr>
        <p:cNvPr id="1" name=""/>
        <p:cNvGrpSpPr/>
        <p:nvPr/>
      </p:nvGrpSpPr>
      <p:grpSpPr>
        <a:xfrm>
          <a:off x="0" y="0"/>
          <a:ext cx="0" cy="0"/>
          <a:chOff x="0" y="0"/>
          <a:chExt cx="0" cy="0"/>
        </a:xfrm>
      </p:grpSpPr>
      <p:sp>
        <p:nvSpPr>
          <p:cNvPr id="100" name="Title"/>
          <p:cNvSpPr/>
          <p:nvPr/>
        </p:nvSpPr>
        <p:spPr>
          <a:xfrm>
            <a:off x="762000" y="381000"/>
            <a:ext cx="10668000" cy="635000"/>
          </a:xfrm>
          <a:prstGeom prst="rect">
            <a:avLst/>
          </a:prstGeom>
        </p:spPr>
        <p:txBody>
          <a:bodyPr wrap="square"/>
          <a:lstStyle/>
          <a:p>
            <a:pPr algn="l"/>
            <a:r>
              <a:rPr lang="en-US" sz="3200" b="1">
                <a:solidFill>
                  <a:srgbClr val="4ECDC4"/>
                </a:solidFill>
                <a:latin typeface="Segoe UI Semibold"/>
                <a:cs typeface="Segoe UI Semibold"/>
              </a:rPr>
              <a:t>Type Coercion on Union Types</a:t>
            </a:r>
          </a:p>
        </p:txBody>
      </p:sp>
      <p:sp>
        <p:nvSpPr>
          <p:cNvPr id="101" name="AccentLine"/>
          <p:cNvSpPr/>
          <p:nvPr/>
        </p:nvSpPr>
        <p:spPr>
          <a:xfrm>
            <a:off x="762000" y="1016000"/>
            <a:ext cx="1524000" cy="38100"/>
          </a:xfrm>
          <a:prstGeom prst="rect">
            <a:avLst/>
          </a:prstGeom>
          <a:solidFill>
            <a:srgbClr val="4ECDC4"/>
          </a:solidFill>
          <a:ln>
            <a:noFill/>
          </a:ln>
        </p:spPr>
        <p:txBody>
          <a:bodyPr/>
          <a:lstStyle/>
          <a:p>
            <a:endParaRPr lang="en-US"/>
          </a:p>
        </p:txBody>
      </p:sp>
      <p:sp>
        <p:nvSpPr>
          <p:cNvPr id="102" name="Subtitle"/>
          <p:cNvSpPr/>
          <p:nvPr/>
        </p:nvSpPr>
        <p:spPr>
          <a:xfrm>
            <a:off x="762000" y="1206500"/>
            <a:ext cx="8890000" cy="317500"/>
          </a:xfrm>
          <a:prstGeom prst="rect">
            <a:avLst/>
          </a:prstGeom>
        </p:spPr>
        <p:txBody>
          <a:bodyPr wrap="square"/>
          <a:lstStyle/>
          <a:p>
            <a:pPr algn="l"/>
            <a:r>
              <a:rPr lang="en-US" i="1">
                <a:solidFill>
                  <a:srgbClr val="A0A0A0"/>
                </a:solidFill>
              </a:rPr>
              <a:t>Structural variant identification — no discriminator required</a:t>
            </a:r>
          </a:p>
        </p:txBody>
      </p:sp>
      <p:sp>
        <p:nvSpPr>
          <p:cNvPr id="110" name="ProblemBox"/>
          <p:cNvSpPr/>
          <p:nvPr/>
        </p:nvSpPr>
        <p:spPr>
          <a:xfrm>
            <a:off x="508000" y="1714500"/>
            <a:ext cx="5461000" cy="2286000"/>
          </a:xfrm>
          <a:prstGeom prst="roundRect">
            <a:avLst/>
          </a:prstGeom>
          <a:solidFill>
            <a:srgbClr val="2A2A2E"/>
          </a:solidFill>
          <a:ln>
            <a:noFill/>
          </a:ln>
        </p:spPr>
        <p:txBody>
          <a:bodyPr wrap="square" lIns="108000" tIns="72000" rIns="108000" bIns="72000"/>
          <a:lstStyle/>
          <a:p>
            <a:pPr algn="l"/>
            <a:r>
              <a:rPr lang="en-US" sz="2000" b="1">
                <a:solidFill>
                  <a:srgbClr val="FF6B6B"/>
                </a:solidFill>
              </a:rPr>
              <a:t>LLM generates for union type:</a:t>
            </a:r>
          </a:p>
          <a:p>
            <a:pPr algn="l"/>
            <a:r>
              <a:rPr lang="en-US" sz="1800">
                <a:solidFill>
                  <a:srgbClr val="D0D0D0"/>
                </a:solidFill>
                <a:latin typeface="Consolas"/>
              </a:rPr>
              <a:t>payment: '{</a:t>
            </a:r>
          </a:p>
          <a:p>
            <a:pPr algn="l"/>
            <a:r>
              <a:rPr lang="en-US" sz="1800">
                <a:solidFill>
                  <a:srgbClr val="D0D0D0"/>
                </a:solidFill>
                <a:latin typeface="Consolas"/>
              </a:rPr>
              <a:t>  "type": "card",</a:t>
            </a:r>
          </a:p>
          <a:p>
            <a:pPr algn="l"/>
            <a:r>
              <a:rPr lang="en-US" sz="1800">
                <a:solidFill>
                  <a:srgbClr val="D0D0D0"/>
                </a:solidFill>
                <a:latin typeface="Consolas"/>
              </a:rPr>
              <a:t>  "cardNumber": "1234"</a:t>
            </a:r>
          </a:p>
          <a:p>
            <a:pPr algn="l"/>
            <a:r>
              <a:rPr lang="en-US" sz="1800">
                <a:solidFill>
                  <a:srgbClr val="D0D0D0"/>
                </a:solidFill>
                <a:latin typeface="Consolas"/>
              </a:rPr>
              <a:t>}'</a:t>
            </a:r>
          </a:p>
          <a:p>
            <a:pPr algn="l"/>
            <a:r>
              <a:rPr lang="en-US" sz="1800">
                <a:solidFill>
                  <a:srgbClr val="FF6B6B"/>
                </a:solidFill>
              </a:rPr>
              <a:t>↑ double-stringified object!</a:t>
            </a:r>
          </a:p>
        </p:txBody>
      </p:sp>
      <p:sp>
        <p:nvSpPr>
          <p:cNvPr id="111" name="SolutionBox"/>
          <p:cNvSpPr/>
          <p:nvPr/>
        </p:nvSpPr>
        <p:spPr>
          <a:xfrm>
            <a:off x="6223000" y="1714500"/>
            <a:ext cx="5461000" cy="2286000"/>
          </a:xfrm>
          <a:prstGeom prst="roundRect">
            <a:avLst/>
          </a:prstGeom>
          <a:solidFill>
            <a:srgbClr val="2A2A2E"/>
          </a:solidFill>
          <a:ln>
            <a:noFill/>
          </a:ln>
        </p:spPr>
        <p:txBody>
          <a:bodyPr wrap="square" lIns="108000" tIns="72000" rIns="108000" bIns="72000"/>
          <a:lstStyle/>
          <a:p>
            <a:pPr algn="l"/>
            <a:r>
              <a:rPr lang="en-US" sz="2000" b="1">
                <a:solidFill>
                  <a:srgbClr val="00D4AA"/>
                </a:solidFill>
              </a:rPr>
              <a:t>Typia's structural analysis:</a:t>
            </a:r>
          </a:p>
          <a:p>
            <a:pPr algn="l"/>
            <a:r>
              <a:rPr lang="en-US" sz="1800">
                <a:solidFill>
                  <a:srgbClr val="D0D0D0"/>
                </a:solidFill>
              </a:rPr>
              <a:t>1. Parse the stringified value</a:t>
            </a:r>
          </a:p>
          <a:p>
            <a:pPr algn="l"/>
            <a:r>
              <a:rPr lang="en-US" sz="1800">
                <a:solidFill>
                  <a:srgbClr val="D0D0D0"/>
                </a:solidFill>
              </a:rPr>
              <a:t>2. Match property shapes against</a:t>
            </a:r>
          </a:p>
          <a:p>
            <a:pPr algn="l"/>
            <a:r>
              <a:rPr lang="en-US" sz="1800">
                <a:solidFill>
                  <a:srgbClr val="D0D0D0"/>
                </a:solidFill>
              </a:rPr>
              <a:t>   each variant's schema</a:t>
            </a:r>
          </a:p>
          <a:p>
            <a:pPr algn="l"/>
            <a:r>
              <a:rPr lang="en-US" sz="1800">
                <a:solidFill>
                  <a:srgbClr val="D0D0D0"/>
                </a:solidFill>
              </a:rPr>
              <a:t>3. Identify: "card" variant</a:t>
            </a:r>
          </a:p>
          <a:p>
            <a:pPr algn="l"/>
            <a:r>
              <a:rPr lang="en-US" sz="1800">
                <a:solidFill>
                  <a:srgbClr val="D0D0D0"/>
                </a:solidFill>
              </a:rPr>
              <a:t>4. Apply card-specific coercion</a:t>
            </a:r>
          </a:p>
        </p:txBody>
      </p:sp>
      <p:sp>
        <p:nvSpPr>
          <p:cNvPr id="120" name="Step0"/>
          <p:cNvSpPr/>
          <p:nvPr/>
        </p:nvSpPr>
        <p:spPr>
          <a:xfrm>
            <a:off x="762000" y="4318000"/>
            <a:ext cx="3429000" cy="1333500"/>
          </a:xfrm>
          <a:prstGeom prst="roundRect">
            <a:avLst/>
          </a:prstGeom>
          <a:solidFill>
            <a:srgbClr val="4ECDC4">
              <a:alpha val="15000"/>
            </a:srgbClr>
          </a:solidFill>
          <a:ln w="19050">
            <a:solidFill>
              <a:srgbClr val="4ECDC4"/>
            </a:solidFill>
          </a:ln>
        </p:spPr>
        <p:txBody>
          <a:bodyPr wrap="square" lIns="72000" rIns="72000" anchor="ctr"/>
          <a:lstStyle/>
          <a:p>
            <a:pPr algn="ctr"/>
            <a:r>
              <a:rPr lang="en-US" sz="1800" b="1">
                <a:solidFill>
                  <a:srgbClr val="4ECDC4"/>
                </a:solidFill>
              </a:rPr>
              <a:t>Variant
Identification</a:t>
            </a:r>
          </a:p>
          <a:p>
            <a:pPr algn="ctr"/>
            <a:r>
              <a:rPr lang="en-US" sz="1400">
                <a:solidFill>
                  <a:srgbClr val="A0A0A0"/>
                </a:solidFill>
              </a:rPr>
              <a:t>Analyze property names,
types, shapes</a:t>
            </a:r>
          </a:p>
        </p:txBody>
      </p:sp>
      <p:sp>
        <p:nvSpPr>
          <p:cNvPr id="125" name="StepArrow0"/>
          <p:cNvSpPr/>
          <p:nvPr/>
        </p:nvSpPr>
        <p:spPr>
          <a:xfrm>
            <a:off x="4254500" y="4876800"/>
            <a:ext cx="254000" cy="228600"/>
          </a:xfrm>
          <a:prstGeom prst="rightArrow">
            <a:avLst/>
          </a:prstGeom>
          <a:solidFill>
            <a:srgbClr val="A0A0A0"/>
          </a:solidFill>
          <a:ln>
            <a:noFill/>
          </a:ln>
        </p:spPr>
        <p:txBody>
          <a:bodyPr/>
          <a:lstStyle/>
          <a:p>
            <a:endParaRPr lang="en-US"/>
          </a:p>
        </p:txBody>
      </p:sp>
      <p:sp>
        <p:nvSpPr>
          <p:cNvPr id="121" name="Step1"/>
          <p:cNvSpPr/>
          <p:nvPr/>
        </p:nvSpPr>
        <p:spPr>
          <a:xfrm>
            <a:off x="4445000" y="4318000"/>
            <a:ext cx="3429000" cy="1333500"/>
          </a:xfrm>
          <a:prstGeom prst="roundRect">
            <a:avLst/>
          </a:prstGeom>
          <a:solidFill>
            <a:srgbClr val="FFD93D">
              <a:alpha val="15000"/>
            </a:srgbClr>
          </a:solidFill>
          <a:ln w="19050">
            <a:solidFill>
              <a:srgbClr val="FFD93D"/>
            </a:solidFill>
          </a:ln>
        </p:spPr>
        <p:txBody>
          <a:bodyPr wrap="square" lIns="72000" rIns="72000" anchor="ctr"/>
          <a:lstStyle/>
          <a:p>
            <a:pPr algn="ctr"/>
            <a:r>
              <a:rPr lang="en-US" sz="1800" b="1">
                <a:solidFill>
                  <a:srgbClr val="FFD93D"/>
                </a:solidFill>
              </a:rPr>
              <a:t>Variant-Specific
Coercion</a:t>
            </a:r>
          </a:p>
          <a:p>
            <a:pPr algn="ctr"/>
            <a:r>
              <a:rPr lang="en-US" sz="1400">
                <a:solidFill>
                  <a:srgbClr val="A0A0A0"/>
                </a:solidFill>
              </a:rPr>
              <a:t>Apply coercion rules
for that variant only</a:t>
            </a:r>
          </a:p>
        </p:txBody>
      </p:sp>
      <p:sp>
        <p:nvSpPr>
          <p:cNvPr id="126" name="StepArrow1"/>
          <p:cNvSpPr/>
          <p:nvPr/>
        </p:nvSpPr>
        <p:spPr>
          <a:xfrm>
            <a:off x="7937500" y="4876800"/>
            <a:ext cx="254000" cy="228600"/>
          </a:xfrm>
          <a:prstGeom prst="rightArrow">
            <a:avLst/>
          </a:prstGeom>
          <a:solidFill>
            <a:srgbClr val="A0A0A0"/>
          </a:solidFill>
          <a:ln>
            <a:noFill/>
          </a:ln>
        </p:spPr>
        <p:txBody>
          <a:bodyPr/>
          <a:lstStyle/>
          <a:p>
            <a:endParaRPr lang="en-US"/>
          </a:p>
        </p:txBody>
      </p:sp>
      <p:sp>
        <p:nvSpPr>
          <p:cNvPr id="122" name="Step2"/>
          <p:cNvSpPr/>
          <p:nvPr/>
        </p:nvSpPr>
        <p:spPr>
          <a:xfrm>
            <a:off x="8128000" y="4318000"/>
            <a:ext cx="3429000" cy="1333500"/>
          </a:xfrm>
          <a:prstGeom prst="roundRect">
            <a:avLst/>
          </a:prstGeom>
          <a:solidFill>
            <a:srgbClr val="00D4AA">
              <a:alpha val="15000"/>
            </a:srgbClr>
          </a:solidFill>
          <a:ln w="19050">
            <a:solidFill>
              <a:srgbClr val="00D4AA"/>
            </a:solidFill>
          </a:ln>
        </p:spPr>
        <p:txBody>
          <a:bodyPr wrap="square" lIns="72000" rIns="72000" anchor="ctr"/>
          <a:lstStyle/>
          <a:p>
            <a:pPr algn="ctr"/>
            <a:r>
              <a:rPr lang="en-US" sz="1800" b="1">
                <a:solidFill>
                  <a:srgbClr val="00D4AA"/>
                </a:solidFill>
              </a:rPr>
              <a:t>Precise
Feedback</a:t>
            </a:r>
          </a:p>
          <a:p>
            <a:pPr algn="ctr"/>
            <a:r>
              <a:rPr lang="en-US" sz="1400">
                <a:solidFill>
                  <a:srgbClr val="A0A0A0"/>
                </a:solidFill>
              </a:rPr>
              <a:t>Per-field errors against
the identified variant</a:t>
            </a:r>
          </a:p>
        </p:txBody>
      </p:sp>
      <p:sp>
        <p:nvSpPr>
          <p:cNvPr id="130" name="BottomCallout"/>
          <p:cNvSpPr/>
          <p:nvPr/>
        </p:nvSpPr>
        <p:spPr>
          <a:xfrm>
            <a:off x="1016000" y="5867400"/>
            <a:ext cx="10160000" cy="635000"/>
          </a:xfrm>
          <a:prstGeom prst="rect">
            <a:avLst/>
          </a:prstGeom>
        </p:spPr>
        <p:txBody>
          <a:bodyPr wrap="square"/>
          <a:lstStyle/>
          <a:p>
            <a:pPr algn="ctr"/>
            <a:r>
              <a:rPr lang="en-US" sz="1800" b="1">
                <a:solidFill>
                  <a:srgbClr val="00D4AA"/>
                </a:solidFill>
              </a:rPr>
              <a:t>This is how Qwen 3.5's 0% → 100% was achieved at the infrastructure level</a:t>
            </a:r>
          </a:p>
        </p:txBody>
      </p:sp>
    </p:spTree>
    <p:extLst>
      <p:ext uri="{BB962C8B-B14F-4D97-AF65-F5344CB8AC3E}">
        <p14:creationId xmlns:p14="http://schemas.microsoft.com/office/powerpoint/2010/main" val="24541683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1A1A1E">
            <a:alpha val="100000"/>
          </a:srgbClr>
        </a:solidFill>
        <a:effectLst/>
      </p:bgPr>
    </p:bg>
    <p:spTree>
      <p:nvGrpSpPr>
        <p:cNvPr id="1" name=""/>
        <p:cNvGrpSpPr/>
        <p:nvPr/>
      </p:nvGrpSpPr>
      <p:grpSpPr>
        <a:xfrm>
          <a:off x="0" y="0"/>
          <a:ext cx="0" cy="0"/>
          <a:chOff x="0" y="0"/>
          <a:chExt cx="0" cy="0"/>
        </a:xfrm>
      </p:grpSpPr>
      <p:sp>
        <p:nvSpPr>
          <p:cNvPr id="100" name="Title"/>
          <p:cNvSpPr/>
          <p:nvPr/>
        </p:nvSpPr>
        <p:spPr>
          <a:xfrm>
            <a:off x="762000" y="381000"/>
            <a:ext cx="10668000" cy="635000"/>
          </a:xfrm>
          <a:prstGeom prst="rect">
            <a:avLst/>
          </a:prstGeom>
        </p:spPr>
        <p:txBody>
          <a:bodyPr wrap="square"/>
          <a:lstStyle/>
          <a:p>
            <a:pPr algn="l"/>
            <a:r>
              <a:rPr lang="en-US" sz="3200" b="1">
                <a:solidFill>
                  <a:srgbClr val="4ECDC4"/>
                </a:solidFill>
                <a:latin typeface="Segoe UI Semibold"/>
                <a:cs typeface="Segoe UI Semibold"/>
              </a:rPr>
              <a:t>parse() vs. coerce() — When to Use Which</a:t>
            </a:r>
          </a:p>
        </p:txBody>
      </p:sp>
      <p:sp>
        <p:nvSpPr>
          <p:cNvPr id="101" name="AccentLine"/>
          <p:cNvSpPr/>
          <p:nvPr/>
        </p:nvSpPr>
        <p:spPr>
          <a:xfrm>
            <a:off x="762000" y="1016000"/>
            <a:ext cx="1524000" cy="38100"/>
          </a:xfrm>
          <a:prstGeom prst="rect">
            <a:avLst/>
          </a:prstGeom>
          <a:solidFill>
            <a:srgbClr val="4ECDC4"/>
          </a:solidFill>
          <a:ln>
            <a:noFill/>
          </a:ln>
        </p:spPr>
        <p:txBody>
          <a:bodyPr/>
          <a:lstStyle/>
          <a:p>
            <a:endParaRPr lang="en-US"/>
          </a:p>
        </p:txBody>
      </p:sp>
      <p:sp>
        <p:nvSpPr>
          <p:cNvPr id="110" name="ParsePanel"/>
          <p:cNvSpPr/>
          <p:nvPr/>
        </p:nvSpPr>
        <p:spPr>
          <a:xfrm>
            <a:off x="508000" y="1270000"/>
            <a:ext cx="5461000" cy="3556000"/>
          </a:xfrm>
          <a:prstGeom prst="roundRect">
            <a:avLst/>
          </a:prstGeom>
          <a:solidFill>
            <a:srgbClr val="4ECDC4">
              <a:alpha val="12000"/>
            </a:srgbClr>
          </a:solidFill>
          <a:ln w="19050">
            <a:solidFill>
              <a:srgbClr val="4ECDC4"/>
            </a:solidFill>
          </a:ln>
        </p:spPr>
        <p:txBody>
          <a:bodyPr wrap="square" lIns="108000" tIns="72000" rIns="108000" bIns="72000"/>
          <a:lstStyle/>
          <a:p>
            <a:pPr algn="ctr"/>
            <a:r>
              <a:rPr lang="en-US" sz="2400" b="1">
                <a:solidFill>
                  <a:srgbClr val="4ECDC4"/>
                </a:solidFill>
                <a:latin typeface="Consolas"/>
              </a:rPr>
              <a:t>parse()</a:t>
            </a:r>
          </a:p>
          <a:p>
            <a:pPr algn="l"/>
            <a:r>
              <a:rPr lang="en-US" sz="1800">
                <a:solidFill>
                  <a:srgbClr val="D0D0D0"/>
                </a:solidFill>
              </a:rPr>
              <a:t> </a:t>
            </a:r>
          </a:p>
          <a:p>
            <a:pPr algn="l"/>
            <a:r>
              <a:rPr lang="en-US" sz="1800" b="1">
                <a:solidFill>
                  <a:srgbClr val="D0D0D0"/>
                </a:solidFill>
              </a:rPr>
              <a:t>Input:</a:t>
            </a:r>
            <a:r>
              <a:rPr lang="en-US" sz="1800">
                <a:solidFill>
                  <a:srgbClr val="D0D0D0"/>
                </a:solidFill>
              </a:rPr>
              <a:t> Raw string from LLM</a:t>
            </a:r>
          </a:p>
          <a:p>
            <a:pPr algn="l"/>
            <a:r>
              <a:rPr lang="en-US" sz="1800">
                <a:solidFill>
                  <a:srgbClr val="D0D0D0"/>
                </a:solidFill>
              </a:rPr>
              <a:t> </a:t>
            </a:r>
          </a:p>
          <a:p>
            <a:pPr algn="l"/>
            <a:r>
              <a:rPr lang="en-US" sz="1800">
                <a:solidFill>
                  <a:srgbClr val="D0D0D0"/>
                </a:solidFill>
              </a:rPr>
              <a:t>▸ Broken JSON recovery</a:t>
            </a:r>
          </a:p>
          <a:p>
            <a:pPr algn="l"/>
            <a:r>
              <a:rPr lang="en-US" sz="1800">
                <a:solidFill>
                  <a:srgbClr val="D0D0D0"/>
                </a:solidFill>
              </a:rPr>
              <a:t>▸ Double-stringify unwrapping</a:t>
            </a:r>
          </a:p>
          <a:p>
            <a:pPr algn="l"/>
            <a:r>
              <a:rPr lang="en-US" sz="1800">
                <a:solidFill>
                  <a:srgbClr val="D0D0D0"/>
                </a:solidFill>
              </a:rPr>
              <a:t>▸ Type coercion (integrated)</a:t>
            </a:r>
          </a:p>
          <a:p>
            <a:pPr algn="l"/>
            <a:r>
              <a:rPr lang="en-US" sz="1800">
                <a:solidFill>
                  <a:srgbClr val="D0D0D0"/>
                </a:solidFill>
              </a:rPr>
              <a:t> </a:t>
            </a:r>
          </a:p>
          <a:p>
            <a:pPr algn="l"/>
            <a:r>
              <a:rPr lang="en-US" sz="1800" i="1">
                <a:solidFill>
                  <a:srgbClr val="A0A0A0"/>
                </a:solidFill>
              </a:rPr>
              <a:t>Use when: you get the raw</a:t>
            </a:r>
          </a:p>
          <a:p>
            <a:pPr algn="l"/>
            <a:r>
              <a:rPr lang="en-US" sz="1800" i="1">
                <a:solidFill>
                  <a:srgbClr val="A0A0A0"/>
                </a:solidFill>
              </a:rPr>
              <a:t>string output from the LLM API</a:t>
            </a:r>
          </a:p>
        </p:txBody>
      </p:sp>
      <p:sp>
        <p:nvSpPr>
          <p:cNvPr id="111" name="CoercePanel"/>
          <p:cNvSpPr/>
          <p:nvPr/>
        </p:nvSpPr>
        <p:spPr>
          <a:xfrm>
            <a:off x="6223000" y="1270000"/>
            <a:ext cx="5461000" cy="3556000"/>
          </a:xfrm>
          <a:prstGeom prst="roundRect">
            <a:avLst/>
          </a:prstGeom>
          <a:solidFill>
            <a:srgbClr val="FFD93D">
              <a:alpha val="12000"/>
            </a:srgbClr>
          </a:solidFill>
          <a:ln w="19050">
            <a:solidFill>
              <a:srgbClr val="FFD93D"/>
            </a:solidFill>
          </a:ln>
        </p:spPr>
        <p:txBody>
          <a:bodyPr wrap="square" lIns="108000" tIns="72000" rIns="108000" bIns="72000"/>
          <a:lstStyle/>
          <a:p>
            <a:pPr algn="ctr"/>
            <a:r>
              <a:rPr lang="en-US" sz="2400" b="1">
                <a:solidFill>
                  <a:srgbClr val="FFD93D"/>
                </a:solidFill>
                <a:latin typeface="Consolas"/>
              </a:rPr>
              <a:t>coerce()</a:t>
            </a:r>
          </a:p>
          <a:p>
            <a:pPr algn="l"/>
            <a:r>
              <a:rPr lang="en-US" sz="1800">
                <a:solidFill>
                  <a:srgbClr val="D0D0D0"/>
                </a:solidFill>
              </a:rPr>
              <a:t> </a:t>
            </a:r>
          </a:p>
          <a:p>
            <a:pPr algn="l"/>
            <a:r>
              <a:rPr lang="en-US" sz="1800" b="1">
                <a:solidFill>
                  <a:srgbClr val="D0D0D0"/>
                </a:solidFill>
              </a:rPr>
              <a:t>Input:</a:t>
            </a:r>
            <a:r>
              <a:rPr lang="en-US" sz="1800">
                <a:solidFill>
                  <a:srgbClr val="D0D0D0"/>
                </a:solidFill>
              </a:rPr>
              <a:t> Already-parsed JS object</a:t>
            </a:r>
          </a:p>
          <a:p>
            <a:pPr algn="l"/>
            <a:r>
              <a:rPr lang="en-US" sz="1800">
                <a:solidFill>
                  <a:srgbClr val="D0D0D0"/>
                </a:solidFill>
              </a:rPr>
              <a:t> </a:t>
            </a:r>
          </a:p>
          <a:p>
            <a:pPr algn="l"/>
            <a:r>
              <a:rPr lang="en-US" sz="1800">
                <a:solidFill>
                  <a:srgbClr val="D0D0D0"/>
                </a:solidFill>
              </a:rPr>
              <a:t>▸ Type conversion only</a:t>
            </a:r>
          </a:p>
          <a:p>
            <a:pPr algn="l"/>
            <a:r>
              <a:rPr lang="en-US" sz="1800">
                <a:solidFill>
                  <a:srgbClr val="D0D0D0"/>
                </a:solidFill>
              </a:rPr>
              <a:t>▸ Union variant identification</a:t>
            </a:r>
          </a:p>
          <a:p>
            <a:pPr algn="l"/>
            <a:r>
              <a:rPr lang="en-US" sz="1800">
                <a:solidFill>
                  <a:srgbClr val="D0D0D0"/>
                </a:solidFill>
              </a:rPr>
              <a:t>▸ Recursive nested coercion</a:t>
            </a:r>
          </a:p>
          <a:p>
            <a:pPr algn="l"/>
            <a:r>
              <a:rPr lang="en-US" sz="1800">
                <a:solidFill>
                  <a:srgbClr val="D0D0D0"/>
                </a:solidFill>
              </a:rPr>
              <a:t> </a:t>
            </a:r>
          </a:p>
          <a:p>
            <a:pPr algn="l"/>
            <a:r>
              <a:rPr lang="en-US" sz="1800" i="1">
                <a:solidFill>
                  <a:srgbClr val="A0A0A0"/>
                </a:solidFill>
              </a:rPr>
              <a:t>Use when: SDK already parsed</a:t>
            </a:r>
          </a:p>
          <a:p>
            <a:pPr algn="l"/>
            <a:r>
              <a:rPr lang="en-US" sz="1800" i="1">
                <a:solidFill>
                  <a:srgbClr val="A0A0A0"/>
                </a:solidFill>
              </a:rPr>
              <a:t>(Anthropic, Vercel AI, LangChain, MCP)</a:t>
            </a:r>
          </a:p>
        </p:txBody>
      </p:sp>
      <p:sp>
        <p:nvSpPr>
          <p:cNvPr id="120" name="SharedMech"/>
          <p:cNvSpPr/>
          <p:nvPr/>
        </p:nvSpPr>
        <p:spPr>
          <a:xfrm>
            <a:off x="1270000" y="5080000"/>
            <a:ext cx="9652000" cy="635000"/>
          </a:xfrm>
          <a:prstGeom prst="roundRect">
            <a:avLst/>
          </a:prstGeom>
          <a:solidFill>
            <a:srgbClr val="00D4AA">
              <a:alpha val="20000"/>
            </a:srgbClr>
          </a:solidFill>
          <a:ln w="15875">
            <a:solidFill>
              <a:srgbClr val="00D4AA"/>
            </a:solidFill>
          </a:ln>
        </p:spPr>
        <p:txBody>
          <a:bodyPr wrap="square" anchor="ctr"/>
          <a:lstStyle/>
          <a:p>
            <a:pPr algn="ctr"/>
            <a:r>
              <a:rPr lang="en-US" sz="1800" b="1">
                <a:solidFill>
                  <a:srgbClr val="00D4AA"/>
                </a:solidFill>
              </a:rPr>
              <a:t>Both share the same schema-based coercion engine + structural variant identification</a:t>
            </a:r>
          </a:p>
        </p:txBody>
      </p:sp>
      <p:sp>
        <p:nvSpPr>
          <p:cNvPr id="121" name="Note"/>
          <p:cNvSpPr/>
          <p:nvPr/>
        </p:nvSpPr>
        <p:spPr>
          <a:xfrm>
            <a:off x="1270000" y="5905500"/>
            <a:ext cx="9652000" cy="508000"/>
          </a:xfrm>
          <a:prstGeom prst="rect">
            <a:avLst/>
          </a:prstGeom>
        </p:spPr>
        <p:txBody>
          <a:bodyPr wrap="square"/>
          <a:lstStyle/>
          <a:p>
            <a:pPr algn="ctr"/>
            <a:r>
              <a:rPr lang="en-US" sz="1800">
                <a:solidFill>
                  <a:srgbClr val="A0A0A0"/>
                </a:solidFill>
              </a:rPr>
              <a:t>parse() = coerce() + broken JSON recovery + double-stringify unwrapping</a:t>
            </a:r>
          </a:p>
        </p:txBody>
      </p:sp>
    </p:spTree>
    <p:extLst>
      <p:ext uri="{BB962C8B-B14F-4D97-AF65-F5344CB8AC3E}">
        <p14:creationId xmlns:p14="http://schemas.microsoft.com/office/powerpoint/2010/main" val="16802568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5787996-8454-4DE8-885D-D1B4B4210775}"/>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FF6B6B"/>
                </a:solidFill>
                <a:latin typeface="Segoe UI Semibold"/>
                <a:cs typeface="Segoe UI Semibold"/>
              </a:rPr>
              <a:t>Validation &amp; Precise Feedback</a:t>
            </a:r>
            <a:endParaRPr lang="ko-KR" altLang="en-US" sz="3200" b="1">
              <a:solidFill>
                <a:srgbClr val="FF6B6B"/>
              </a:solidFill>
              <a:latin typeface="Segoe UI Semibold"/>
              <a:cs typeface="Segoe UI Semibold"/>
            </a:endParaRPr>
          </a:p>
        </p:txBody>
      </p:sp>
      <p:sp>
        <p:nvSpPr>
          <p:cNvPr id="3" name="직사각형 2">
            <a:extLst>
              <a:ext uri="{FF2B5EF4-FFF2-40B4-BE49-F238E27FC236}">
                <a16:creationId xmlns:a16="http://schemas.microsoft.com/office/drawing/2014/main" id="{68E155EF-FBFA-4691-B7DD-DED39715A6EA}"/>
              </a:ext>
            </a:extLst>
          </p:cNvPr>
          <p:cNvSpPr/>
          <p:nvPr/>
        </p:nvSpPr>
        <p:spPr>
          <a:xfrm>
            <a:off x="762000" y="1016000"/>
            <a:ext cx="1270000" cy="38100"/>
          </a:xfrm>
          <a:prstGeom prst="rect">
            <a:avLst/>
          </a:prstGeom>
          <a:solidFill>
            <a:srgbClr val="FF6B6B"/>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TextBox 3">
            <a:extLst>
              <a:ext uri="{FF2B5EF4-FFF2-40B4-BE49-F238E27FC236}">
                <a16:creationId xmlns:a16="http://schemas.microsoft.com/office/drawing/2014/main" id="{5C2ECFB5-ECAF-47DD-80FB-AEB21C36B0A5}"/>
              </a:ext>
            </a:extLst>
          </p:cNvPr>
          <p:cNvSpPr txBox="1"/>
          <p:nvPr/>
        </p:nvSpPr>
        <p:spPr>
          <a:xfrm>
            <a:off x="762000" y="1206500"/>
            <a:ext cx="8890000" cy="317500"/>
          </a:xfrm>
          <a:prstGeom prst="rect">
            <a:avLst/>
          </a:prstGeom>
          <a:noFill/>
        </p:spPr>
        <p:txBody>
          <a:bodyPr vertOverflow="overflow" vert="horz" wrap="square" rtlCol="0" anchor="t">
            <a:spAutoFit/>
          </a:bodyPr>
          <a:lstStyle/>
          <a:p>
            <a:pPr algn="l"/>
            <a:r>
              <a:rPr lang="en-US" altLang="ko-KR">
                <a:solidFill>
                  <a:srgbClr val="A0A0A0"/>
                </a:solidFill>
              </a:rPr>
              <a:t>validate() detects schema violations with surgical precision</a:t>
            </a:r>
            <a:endParaRPr lang="ko-KR" altLang="en-US">
              <a:solidFill>
                <a:srgbClr val="A0A0A0"/>
              </a:solidFill>
            </a:endParaRPr>
          </a:p>
        </p:txBody>
      </p:sp>
      <p:sp>
        <p:nvSpPr>
          <p:cNvPr id="5" name="사각형: 둥근 모서리 4">
            <a:extLst>
              <a:ext uri="{FF2B5EF4-FFF2-40B4-BE49-F238E27FC236}">
                <a16:creationId xmlns:a16="http://schemas.microsoft.com/office/drawing/2014/main" id="{023F7ADF-8054-4A4E-98B7-1D6A858C583A}"/>
              </a:ext>
            </a:extLst>
          </p:cNvPr>
          <p:cNvSpPr/>
          <p:nvPr/>
        </p:nvSpPr>
        <p:spPr>
          <a:xfrm>
            <a:off x="762000" y="1778000"/>
            <a:ext cx="10668000" cy="1016000"/>
          </a:xfrm>
          <a:prstGeom prst="roundRect">
            <a:avLst/>
          </a:prstGeom>
          <a:solidFill>
            <a:srgbClr val="1A2733"/>
          </a:solidFill>
          <a:ln w="19050" cap="flat" cmpd="sng" algn="ctr">
            <a:solidFill>
              <a:srgbClr val="FF6B6B"/>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a:solidFill>
                  <a:srgbClr val="D0D0D0"/>
                </a:solidFill>
                <a:latin typeface="Consolas"/>
              </a:rPr>
              <a:t>path: $input.order.product.price
expected: number &amp; Minimum&lt;0&gt;
value: -100</a:t>
            </a:r>
            <a:endParaRPr lang="ko-KR" altLang="en-US">
              <a:solidFill>
                <a:srgbClr val="D0D0D0"/>
              </a:solidFill>
              <a:latin typeface="Consolas"/>
            </a:endParaRPr>
          </a:p>
        </p:txBody>
      </p:sp>
      <p:sp>
        <p:nvSpPr>
          <p:cNvPr id="6" name="사각형: 둥근 모서리 5">
            <a:extLst>
              <a:ext uri="{FF2B5EF4-FFF2-40B4-BE49-F238E27FC236}">
                <a16:creationId xmlns:a16="http://schemas.microsoft.com/office/drawing/2014/main" id="{76896064-237E-4741-BFA7-28F3B66B7718}"/>
              </a:ext>
            </a:extLst>
          </p:cNvPr>
          <p:cNvSpPr/>
          <p:nvPr/>
        </p:nvSpPr>
        <p:spPr>
          <a:xfrm>
            <a:off x="762000" y="3048000"/>
            <a:ext cx="10668000" cy="1016000"/>
          </a:xfrm>
          <a:prstGeom prst="roundRect">
            <a:avLst/>
          </a:prstGeom>
          <a:solidFill>
            <a:srgbClr val="1A2733"/>
          </a:solidFill>
          <a:ln w="19050" cap="flat" cmpd="sng" algn="ctr">
            <a:solidFill>
              <a:srgbClr val="FF6B6B"/>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a:solidFill>
                  <a:srgbClr val="D0D0D0"/>
                </a:solidFill>
                <a:latin typeface="Consolas"/>
              </a:rPr>
              <a:t>path: $input.order.product.quantity
expected: number &amp; Type&lt;"uint32"&gt;
value: 2.5</a:t>
            </a:r>
            <a:endParaRPr lang="ko-KR" altLang="en-US">
              <a:solidFill>
                <a:srgbClr val="D0D0D0"/>
              </a:solidFill>
              <a:latin typeface="Consolas"/>
            </a:endParaRPr>
          </a:p>
        </p:txBody>
      </p:sp>
      <p:sp>
        <p:nvSpPr>
          <p:cNvPr id="7" name="사각형: 둥근 모서리 6">
            <a:extLst>
              <a:ext uri="{FF2B5EF4-FFF2-40B4-BE49-F238E27FC236}">
                <a16:creationId xmlns:a16="http://schemas.microsoft.com/office/drawing/2014/main" id="{027CA95C-8C49-43E6-92B8-10D15729373C}"/>
              </a:ext>
            </a:extLst>
          </p:cNvPr>
          <p:cNvSpPr/>
          <p:nvPr/>
        </p:nvSpPr>
        <p:spPr>
          <a:xfrm>
            <a:off x="762000" y="4318000"/>
            <a:ext cx="10668000" cy="1016000"/>
          </a:xfrm>
          <a:prstGeom prst="roundRect">
            <a:avLst/>
          </a:prstGeom>
          <a:solidFill>
            <a:srgbClr val="1A2733"/>
          </a:solidFill>
          <a:ln w="19050" cap="flat" cmpd="sng" algn="ctr">
            <a:solidFill>
              <a:srgbClr val="FF6B6B"/>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a:solidFill>
                  <a:srgbClr val="D0D0D0"/>
                </a:solidFill>
                <a:latin typeface="Consolas"/>
              </a:rPr>
              <a:t>path: $input.order.customer.email
expected: string &amp; Format&lt;"email"&gt;
value: invalid-email</a:t>
            </a:r>
            <a:endParaRPr lang="ko-KR" altLang="en-US">
              <a:solidFill>
                <a:srgbClr val="D0D0D0"/>
              </a:solidFill>
              <a:latin typeface="Consolas"/>
            </a:endParaRPr>
          </a:p>
        </p:txBody>
      </p:sp>
      <p:sp>
        <p:nvSpPr>
          <p:cNvPr id="8" name="TextBox 7">
            <a:extLst>
              <a:ext uri="{FF2B5EF4-FFF2-40B4-BE49-F238E27FC236}">
                <a16:creationId xmlns:a16="http://schemas.microsoft.com/office/drawing/2014/main" id="{28FFDCEE-C9DF-4552-A7B1-DEE7EC7D7D19}"/>
              </a:ext>
            </a:extLst>
          </p:cNvPr>
          <p:cNvSpPr txBox="1"/>
          <p:nvPr/>
        </p:nvSpPr>
        <p:spPr>
          <a:xfrm>
            <a:off x="1270000" y="5778500"/>
            <a:ext cx="9652000" cy="381000"/>
          </a:xfrm>
          <a:prstGeom prst="rect">
            <a:avLst/>
          </a:prstGeom>
          <a:noFill/>
        </p:spPr>
        <p:txBody>
          <a:bodyPr vertOverflow="overflow" vert="horz" wrap="square" rtlCol="0" anchor="t">
            <a:spAutoFit/>
          </a:bodyPr>
          <a:lstStyle/>
          <a:p>
            <a:pPr algn="l"/>
            <a:r>
              <a:rPr lang="en-US" altLang="ko-KR" sz="2000" b="1">
                <a:solidFill>
                  <a:srgbClr val="00D4AA"/>
                </a:solidFill>
              </a:rPr>
              <a:t>Exact path + expected type + actual value = LLM can self-correct</a:t>
            </a:r>
            <a:endParaRPr lang="ko-KR" altLang="en-US" sz="2000" b="1">
              <a:solidFill>
                <a:srgbClr val="00D4AA"/>
              </a:solidFill>
            </a:endParaRPr>
          </a:p>
        </p:txBody>
      </p:sp>
    </p:spTree>
    <p:extLst>
      <p:ext uri="{BB962C8B-B14F-4D97-AF65-F5344CB8AC3E}">
        <p14:creationId xmlns:p14="http://schemas.microsoft.com/office/powerpoint/2010/main" val="39975638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DFA8871-B18E-48A1-84EE-25B1BDD734E2}"/>
              </a:ext>
            </a:extLst>
          </p:cNvPr>
          <p:cNvSpPr txBox="1"/>
          <p:nvPr/>
        </p:nvSpPr>
        <p:spPr>
          <a:xfrm>
            <a:off x="762000" y="317500"/>
            <a:ext cx="10668000" cy="571500"/>
          </a:xfrm>
          <a:prstGeom prst="rect">
            <a:avLst/>
          </a:prstGeom>
          <a:noFill/>
        </p:spPr>
        <p:txBody>
          <a:bodyPr vertOverflow="overflow" vert="horz" wrap="square" rtlCol="0" anchor="t">
            <a:spAutoFit/>
          </a:bodyPr>
          <a:lstStyle/>
          <a:p>
            <a:pPr algn="l"/>
            <a:r>
              <a:rPr lang="en-US" altLang="ko-KR" sz="2600" b="1">
                <a:solidFill>
                  <a:srgbClr val="FF6B6B"/>
                </a:solidFill>
              </a:rPr>
              <a:t>LlmJson.stringify() → // </a:t>
            </a:r>
            <a:r>
              <a:rPr lang="ko-KR" altLang="en-US" sz="2600" b="1">
                <a:solidFill>
                  <a:srgbClr val="FF6B6B"/>
                </a:solidFill>
              </a:rPr>
              <a:t>❌ </a:t>
            </a:r>
            <a:r>
              <a:rPr lang="en-US" altLang="ko-KR" sz="2600" b="1">
                <a:solidFill>
                  <a:srgbClr val="FF6B6B"/>
                </a:solidFill>
              </a:rPr>
              <a:t>Inline Diagnostics</a:t>
            </a:r>
            <a:endParaRPr lang="ko-KR" altLang="en-US" sz="2600" b="1">
              <a:solidFill>
                <a:srgbClr val="FF6B6B"/>
              </a:solidFill>
            </a:endParaRPr>
          </a:p>
        </p:txBody>
      </p:sp>
      <p:sp>
        <p:nvSpPr>
          <p:cNvPr id="3" name="TextBox 2">
            <a:extLst>
              <a:ext uri="{FF2B5EF4-FFF2-40B4-BE49-F238E27FC236}">
                <a16:creationId xmlns:a16="http://schemas.microsoft.com/office/drawing/2014/main" id="{41FD8127-5573-435C-8740-6922065F5D01}"/>
              </a:ext>
            </a:extLst>
          </p:cNvPr>
          <p:cNvSpPr txBox="1"/>
          <p:nvPr/>
        </p:nvSpPr>
        <p:spPr>
          <a:xfrm>
            <a:off x="762000" y="889000"/>
            <a:ext cx="10668000" cy="444500"/>
          </a:xfrm>
          <a:prstGeom prst="rect">
            <a:avLst/>
          </a:prstGeom>
          <a:noFill/>
        </p:spPr>
        <p:txBody>
          <a:bodyPr vertOverflow="overflow" vert="horz" wrap="square" rtlCol="0" anchor="t">
            <a:spAutoFit/>
          </a:bodyPr>
          <a:lstStyle/>
          <a:p>
            <a:pPr algn="l"/>
            <a:r>
              <a:rPr lang="en-US" altLang="ko-KR">
                <a:solidFill>
                  <a:srgbClr val="D0D0D0"/>
                </a:solidFill>
              </a:rPr>
              <a:t>Errors rendered directly on the LLM's original JSON output
The LLM sees exactly where and why it went wrong</a:t>
            </a:r>
            <a:endParaRPr lang="ko-KR" altLang="en-US">
              <a:solidFill>
                <a:srgbClr val="D0D0D0"/>
              </a:solidFill>
            </a:endParaRPr>
          </a:p>
        </p:txBody>
      </p:sp>
      <p:sp>
        <p:nvSpPr>
          <p:cNvPr id="4" name="TextBox 3">
            <a:extLst>
              <a:ext uri="{FF2B5EF4-FFF2-40B4-BE49-F238E27FC236}">
                <a16:creationId xmlns:a16="http://schemas.microsoft.com/office/drawing/2014/main" id="{D7F0B751-1AF6-4EAE-BD97-3AE81AC357AE}"/>
              </a:ext>
            </a:extLst>
          </p:cNvPr>
          <p:cNvSpPr txBox="1"/>
          <p:nvPr/>
        </p:nvSpPr>
        <p:spPr>
          <a:xfrm>
            <a:off x="762000" y="1397000"/>
            <a:ext cx="10668000" cy="698500"/>
          </a:xfrm>
          <a:prstGeom prst="rect">
            <a:avLst/>
          </a:prstGeom>
          <a:noFill/>
        </p:spPr>
        <p:txBody>
          <a:bodyPr vertOverflow="overflow" vert="horz" wrap="square" rtlCol="0" anchor="t">
            <a:spAutoFit/>
          </a:bodyPr>
          <a:lstStyle/>
          <a:p>
            <a:pPr algn="l"/>
            <a:r>
              <a:rPr lang="en-US" altLang="ko-KR" sz="2000">
                <a:solidFill>
                  <a:srgbClr val="D0D0D0"/>
                </a:solidFill>
              </a:rPr>
              <a:t>The LLM sees its own output with errors pinpointed.
No need to rewrite — just fix the 5 flagged fields and retry.</a:t>
            </a:r>
            <a:endParaRPr lang="ko-KR" altLang="en-US" sz="2000">
              <a:solidFill>
                <a:srgbClr val="D0D0D0"/>
              </a:solidFill>
            </a:endParaRPr>
          </a:p>
        </p:txBody>
      </p:sp>
      <p:sp>
        <p:nvSpPr>
          <p:cNvPr id="5" name="사각형: 둥근 모서리 4">
            <a:extLst>
              <a:ext uri="{FF2B5EF4-FFF2-40B4-BE49-F238E27FC236}">
                <a16:creationId xmlns:a16="http://schemas.microsoft.com/office/drawing/2014/main" id="{4931CA37-D4FE-43FC-B8B9-D774CC1F8E5D}"/>
              </a:ext>
            </a:extLst>
          </p:cNvPr>
          <p:cNvSpPr/>
          <p:nvPr/>
        </p:nvSpPr>
        <p:spPr>
          <a:xfrm>
            <a:off x="762000" y="2286000"/>
            <a:ext cx="10668000" cy="3810000"/>
          </a:xfrm>
          <a:prstGeom prst="roundRect">
            <a:avLst/>
          </a:prstGeom>
          <a:solidFill>
            <a:srgbClr val="1E1E2E"/>
          </a:solidFill>
          <a:ln w="12700" cap="flat" cmpd="sng" algn="ctr">
            <a:solidFill>
              <a:srgbClr val="FF6B6B"/>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nchorCtr="0">
            <a:noAutofit/>
          </a:bodyPr>
          <a:lstStyle/>
          <a:p>
            <a:r>
              <a:rPr lang="en-US" sz="1400" dirty="0">
                <a:solidFill>
                  <a:srgbClr val="9CDCFE"/>
                </a:solidFill>
                <a:latin typeface="Consolas"/>
              </a:rPr>
              <a:t>"cardNumber"</a:t>
            </a:r>
            <a:r>
              <a:rPr lang="en-US" sz="1400" dirty="0">
                <a:solidFill>
                  <a:srgbClr val="D4D4D4"/>
                </a:solidFill>
                <a:latin typeface="Consolas"/>
              </a:rPr>
              <a:t>: </a:t>
            </a:r>
            <a:r>
              <a:rPr lang="en-US" sz="1400" dirty="0">
                <a:solidFill>
                  <a:srgbClr val="B5CEA8"/>
                </a:solidFill>
                <a:latin typeface="Consolas"/>
              </a:rPr>
              <a:t>12345678</a:t>
            </a:r>
            <a:r>
              <a:rPr lang="en-US" sz="1400" dirty="0">
                <a:solidFill>
                  <a:srgbClr val="D4D4D4"/>
                </a:solidFill>
                <a:latin typeface="Consolas"/>
              </a:rPr>
              <a:t>,  </a:t>
            </a:r>
            <a:r>
              <a:rPr lang="en-US" sz="1400" dirty="0">
                <a:solidFill>
                  <a:srgbClr val="FF6B6B"/>
                </a:solidFill>
                <a:latin typeface="Consolas"/>
              </a:rPr>
              <a:t>// ❌ expected: </a:t>
            </a:r>
            <a:r>
              <a:rPr lang="en-US" sz="1400" dirty="0">
                <a:solidFill>
                  <a:srgbClr val="CE9178"/>
                </a:solidFill>
                <a:latin typeface="Consolas"/>
              </a:rPr>
              <a:t>"string"</a:t>
            </a:r>
          </a:p>
          <a:p>
            <a:pPr algn="l">
              <a:buNone/>
            </a:pPr>
            <a:r>
              <a:rPr lang="en-US" sz="1400" dirty="0">
                <a:solidFill>
                  <a:srgbClr val="9CDCFE"/>
                </a:solidFill>
                <a:latin typeface="Consolas"/>
              </a:rPr>
              <a:t>"price"</a:t>
            </a:r>
            <a:r>
              <a:rPr lang="en-US" sz="1400" dirty="0">
                <a:solidFill>
                  <a:srgbClr val="D4D4D4"/>
                </a:solidFill>
                <a:latin typeface="Consolas"/>
              </a:rPr>
              <a:t>: </a:t>
            </a:r>
            <a:r>
              <a:rPr lang="en-US" sz="1400" dirty="0">
                <a:solidFill>
                  <a:srgbClr val="B5CEA8"/>
                </a:solidFill>
                <a:latin typeface="Consolas"/>
              </a:rPr>
              <a:t>-100</a:t>
            </a:r>
            <a:r>
              <a:rPr lang="en-US" sz="1400" dirty="0">
                <a:solidFill>
                  <a:srgbClr val="D4D4D4"/>
                </a:solidFill>
                <a:latin typeface="Consolas"/>
              </a:rPr>
              <a:t>,           </a:t>
            </a:r>
            <a:r>
              <a:rPr lang="en-US" sz="1400" dirty="0">
                <a:solidFill>
                  <a:srgbClr val="FF6B6B"/>
                </a:solidFill>
                <a:latin typeface="Consolas"/>
              </a:rPr>
              <a:t>// ❌ expected: </a:t>
            </a:r>
            <a:r>
              <a:rPr lang="en-US" sz="1400" dirty="0">
                <a:solidFill>
                  <a:srgbClr val="CE9178"/>
                </a:solidFill>
                <a:latin typeface="Consolas"/>
              </a:rPr>
              <a:t>"number &amp; Minimum&lt;0&gt;"</a:t>
            </a:r>
          </a:p>
          <a:p>
            <a:r>
              <a:rPr lang="en-US" sz="1400" dirty="0">
                <a:solidFill>
                  <a:srgbClr val="9CDCFE"/>
                </a:solidFill>
                <a:latin typeface="Consolas"/>
              </a:rPr>
              <a:t>"quantity"</a:t>
            </a:r>
            <a:r>
              <a:rPr lang="en-US" sz="1400" dirty="0">
                <a:solidFill>
                  <a:srgbClr val="D4D4D4"/>
                </a:solidFill>
                <a:latin typeface="Consolas"/>
              </a:rPr>
              <a:t>: </a:t>
            </a:r>
            <a:r>
              <a:rPr lang="en-US" sz="1400" dirty="0">
                <a:solidFill>
                  <a:srgbClr val="B5CEA8"/>
                </a:solidFill>
                <a:latin typeface="Consolas"/>
              </a:rPr>
              <a:t>2.5</a:t>
            </a:r>
            <a:r>
              <a:rPr lang="en-US" sz="1400" dirty="0">
                <a:solidFill>
                  <a:srgbClr val="D4D4D4"/>
                </a:solidFill>
                <a:latin typeface="Consolas"/>
              </a:rPr>
              <a:t>,         </a:t>
            </a:r>
            <a:r>
              <a:rPr lang="en-US" sz="1400" dirty="0">
                <a:solidFill>
                  <a:srgbClr val="FF6B6B"/>
                </a:solidFill>
                <a:latin typeface="Consolas"/>
              </a:rPr>
              <a:t>// ❌ expected: </a:t>
            </a:r>
            <a:r>
              <a:rPr lang="en-US" sz="1400" dirty="0">
                <a:solidFill>
                  <a:srgbClr val="CE9178"/>
                </a:solidFill>
                <a:latin typeface="Consolas"/>
              </a:rPr>
              <a:t>"number &amp; Type&lt;\"uint32\"&gt;"</a:t>
            </a:r>
          </a:p>
          <a:p>
            <a:r>
              <a:rPr lang="en-US" sz="1400" dirty="0">
                <a:solidFill>
                  <a:srgbClr val="9CDCFE"/>
                </a:solidFill>
                <a:latin typeface="Consolas"/>
              </a:rPr>
              <a:t>"email"</a:t>
            </a:r>
            <a:r>
              <a:rPr lang="en-US" sz="1400" dirty="0">
                <a:solidFill>
                  <a:srgbClr val="D4D4D4"/>
                </a:solidFill>
                <a:latin typeface="Consolas"/>
              </a:rPr>
              <a:t>: </a:t>
            </a:r>
            <a:r>
              <a:rPr lang="en-US" sz="1400" dirty="0">
                <a:solidFill>
                  <a:srgbClr val="CE9178"/>
                </a:solidFill>
                <a:latin typeface="Consolas"/>
              </a:rPr>
              <a:t>"invalid"</a:t>
            </a:r>
            <a:r>
              <a:rPr lang="en-US" sz="1400" dirty="0">
                <a:solidFill>
                  <a:srgbClr val="D4D4D4"/>
                </a:solidFill>
                <a:latin typeface="Consolas"/>
              </a:rPr>
              <a:t>,      </a:t>
            </a:r>
            <a:r>
              <a:rPr lang="en-US" sz="1400" dirty="0">
                <a:solidFill>
                  <a:srgbClr val="FF6B6B"/>
                </a:solidFill>
                <a:latin typeface="Consolas"/>
              </a:rPr>
              <a:t>// ❌ expected: </a:t>
            </a:r>
            <a:r>
              <a:rPr lang="en-US" sz="1400" dirty="0">
                <a:solidFill>
                  <a:srgbClr val="CE9178"/>
                </a:solidFill>
                <a:latin typeface="Consolas"/>
              </a:rPr>
              <a:t>"string &amp; Format&lt;\"email\"&gt;"</a:t>
            </a:r>
          </a:p>
          <a:p>
            <a:r>
              <a:rPr lang="en-US" sz="1400" dirty="0">
                <a:solidFill>
                  <a:srgbClr val="9CDCFE"/>
                </a:solidFill>
                <a:latin typeface="Consolas"/>
              </a:rPr>
              <a:t>"vip"</a:t>
            </a:r>
            <a:r>
              <a:rPr lang="en-US" sz="1400" dirty="0">
                <a:solidFill>
                  <a:srgbClr val="D4D4D4"/>
                </a:solidFill>
                <a:latin typeface="Consolas"/>
              </a:rPr>
              <a:t>: </a:t>
            </a:r>
            <a:r>
              <a:rPr lang="en-US" sz="1400" dirty="0">
                <a:solidFill>
                  <a:srgbClr val="CE9178"/>
                </a:solidFill>
                <a:latin typeface="Consolas"/>
              </a:rPr>
              <a:t>"yes"</a:t>
            </a:r>
            <a:r>
              <a:rPr lang="en-US" sz="1400" dirty="0">
                <a:solidFill>
                  <a:srgbClr val="D4D4D4"/>
                </a:solidFill>
                <a:latin typeface="Consolas"/>
              </a:rPr>
              <a:t>,            </a:t>
            </a:r>
            <a:r>
              <a:rPr lang="en-US" sz="1400" dirty="0">
                <a:solidFill>
                  <a:srgbClr val="FF6B6B"/>
                </a:solidFill>
                <a:latin typeface="Consolas"/>
              </a:rPr>
              <a:t>// ❌ expected: </a:t>
            </a:r>
            <a:r>
              <a:rPr lang="en-US" sz="1400" dirty="0">
                <a:solidFill>
                  <a:srgbClr val="CE9178"/>
                </a:solidFill>
                <a:latin typeface="Consolas"/>
              </a:rPr>
              <a:t>"boolean"</a:t>
            </a:r>
          </a:p>
          <a:p>
            <a:pPr algn="l">
              <a:buNone/>
            </a:pPr>
            <a:endParaRPr lang="en-US" sz="1400" dirty="0">
              <a:latin typeface="Consolas"/>
            </a:endParaRPr>
          </a:p>
          <a:p>
            <a:pPr algn="l">
              <a:buNone/>
            </a:pPr>
            <a:r>
              <a:rPr lang="en-US" sz="1400" dirty="0">
                <a:solidFill>
                  <a:srgbClr val="00D4AA"/>
                </a:solidFill>
                <a:latin typeface="Consolas"/>
              </a:rPr>
              <a:t>5 errors, each with exact path + expected type</a:t>
            </a:r>
          </a:p>
          <a:p>
            <a:pPr algn="l">
              <a:buNone/>
            </a:pPr>
            <a:r>
              <a:rPr lang="en-US" sz="1400" dirty="0">
                <a:solidFill>
                  <a:srgbClr val="00D4AA"/>
                </a:solidFill>
                <a:latin typeface="Consolas"/>
              </a:rPr>
              <a:t>→ LLM corrects precisely, no full regeneration</a:t>
            </a:r>
          </a:p>
        </p:txBody>
      </p:sp>
    </p:spTree>
    <p:extLst>
      <p:ext uri="{BB962C8B-B14F-4D97-AF65-F5344CB8AC3E}">
        <p14:creationId xmlns:p14="http://schemas.microsoft.com/office/powerpoint/2010/main" val="10723988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F9EDADB-35B3-4009-9034-63DCCBC00994}"/>
              </a:ext>
            </a:extLst>
          </p:cNvPr>
          <p:cNvSpPr txBox="1"/>
          <p:nvPr/>
        </p:nvSpPr>
        <p:spPr>
          <a:xfrm>
            <a:off x="508000" y="101600"/>
            <a:ext cx="11176000" cy="558800"/>
          </a:xfrm>
          <a:prstGeom prst="rect">
            <a:avLst/>
          </a:prstGeom>
          <a:noFill/>
        </p:spPr>
        <p:txBody>
          <a:bodyPr vertOverflow="overflow" vert="horz" wrap="square" rtlCol="0" anchor="t">
            <a:spAutoFit/>
          </a:bodyPr>
          <a:lstStyle/>
          <a:p>
            <a:pPr algn="l"/>
            <a:r>
              <a:rPr lang="en-US" altLang="ko-KR" sz="1800" b="1">
                <a:solidFill>
                  <a:srgbClr val="4ECDC4"/>
                </a:solidFill>
                <a:latin typeface="Consolas"/>
              </a:rPr>
              <a:t>The Full Loop: callWithFeedback()</a:t>
            </a:r>
            <a:endParaRPr lang="ko-KR" altLang="en-US" sz="1800" b="1">
              <a:solidFill>
                <a:srgbClr val="4ECDC4"/>
              </a:solidFill>
              <a:latin typeface="Consolas"/>
            </a:endParaRPr>
          </a:p>
        </p:txBody>
      </p:sp>
      <p:sp>
        <p:nvSpPr>
          <p:cNvPr id="3" name="사각형: 둥근 모서리 2">
            <a:extLst>
              <a:ext uri="{FF2B5EF4-FFF2-40B4-BE49-F238E27FC236}">
                <a16:creationId xmlns:a16="http://schemas.microsoft.com/office/drawing/2014/main" id="{773811D5-E7C6-4963-A0CF-79C32AFB1532}"/>
              </a:ext>
            </a:extLst>
          </p:cNvPr>
          <p:cNvSpPr/>
          <p:nvPr/>
        </p:nvSpPr>
        <p:spPr>
          <a:xfrm>
            <a:off x="304800" y="660400"/>
            <a:ext cx="11582400" cy="5715000"/>
          </a:xfrm>
          <a:prstGeom prst="roundRect">
            <a:avLst/>
          </a:prstGeom>
          <a:solidFill>
            <a:srgbClr val="1E1E2E"/>
          </a:solidFill>
          <a:ln w="12700" cap="flat" cmpd="sng" algn="ctr">
            <a:solidFill>
              <a:srgbClr val="4ECDC4"/>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nchorCtr="0">
            <a:noAutofit/>
          </a:bodyPr>
          <a:lstStyle/>
          <a:p>
            <a:pPr algn="l">
              <a:buNone/>
            </a:pPr>
            <a:r>
              <a:rPr lang="en-US" sz="1400" dirty="0">
                <a:solidFill>
                  <a:srgbClr val="C586C0"/>
                </a:solidFill>
                <a:latin typeface="Consolas"/>
              </a:rPr>
              <a:t>async function </a:t>
            </a:r>
            <a:r>
              <a:rPr lang="en-US" sz="1400" dirty="0">
                <a:solidFill>
                  <a:srgbClr val="DCDCAA"/>
                </a:solidFill>
                <a:latin typeface="Consolas"/>
              </a:rPr>
              <a:t>callWithFeedback</a:t>
            </a:r>
            <a:r>
              <a:rPr lang="en-US" sz="1400" dirty="0">
                <a:solidFill>
                  <a:srgbClr val="D4D4D4"/>
                </a:solidFill>
                <a:latin typeface="Consolas"/>
              </a:rPr>
              <a:t>(</a:t>
            </a:r>
          </a:p>
          <a:p>
            <a:pPr algn="l">
              <a:buNone/>
            </a:pPr>
            <a:r>
              <a:rPr lang="en-US" sz="1400" dirty="0">
                <a:solidFill>
                  <a:srgbClr val="D4D4D4"/>
                </a:solidFill>
                <a:latin typeface="Consolas"/>
              </a:rPr>
              <a:t>  </a:t>
            </a:r>
            <a:r>
              <a:rPr lang="en-US" sz="1400" dirty="0">
                <a:solidFill>
                  <a:srgbClr val="9CDCFE"/>
                </a:solidFill>
                <a:latin typeface="Consolas"/>
              </a:rPr>
              <a:t>llm</a:t>
            </a:r>
            <a:r>
              <a:rPr lang="en-US" sz="1400" dirty="0">
                <a:solidFill>
                  <a:srgbClr val="D4D4D4"/>
                </a:solidFill>
                <a:latin typeface="Consolas"/>
              </a:rPr>
              <a:t>, </a:t>
            </a:r>
            <a:r>
              <a:rPr lang="en-US" sz="1400" dirty="0">
                <a:solidFill>
                  <a:srgbClr val="9CDCFE"/>
                </a:solidFill>
                <a:latin typeface="Consolas"/>
              </a:rPr>
              <a:t>func</a:t>
            </a:r>
            <a:r>
              <a:rPr lang="en-US" sz="1400" dirty="0">
                <a:solidFill>
                  <a:srgbClr val="D4D4D4"/>
                </a:solidFill>
                <a:latin typeface="Consolas"/>
              </a:rPr>
              <a:t>, </a:t>
            </a:r>
            <a:r>
              <a:rPr lang="en-US" sz="1400" dirty="0">
                <a:solidFill>
                  <a:srgbClr val="9CDCFE"/>
                </a:solidFill>
                <a:latin typeface="Consolas"/>
              </a:rPr>
              <a:t>prompt</a:t>
            </a:r>
            <a:r>
              <a:rPr lang="en-US" sz="1400" dirty="0">
                <a:solidFill>
                  <a:srgbClr val="D4D4D4"/>
                </a:solidFill>
                <a:latin typeface="Consolas"/>
              </a:rPr>
              <a:t>, </a:t>
            </a:r>
            <a:r>
              <a:rPr lang="en-US" sz="1400" dirty="0">
                <a:solidFill>
                  <a:srgbClr val="9CDCFE"/>
                </a:solidFill>
                <a:latin typeface="Consolas"/>
              </a:rPr>
              <a:t>maxRetries</a:t>
            </a:r>
            <a:r>
              <a:rPr lang="en-US" sz="1400" dirty="0">
                <a:solidFill>
                  <a:srgbClr val="D4D4D4"/>
                </a:solidFill>
                <a:latin typeface="Consolas"/>
              </a:rPr>
              <a:t> = </a:t>
            </a:r>
            <a:r>
              <a:rPr lang="en-US" sz="1400" dirty="0">
                <a:solidFill>
                  <a:srgbClr val="B5CEA8"/>
                </a:solidFill>
                <a:latin typeface="Consolas"/>
              </a:rPr>
              <a:t>10</a:t>
            </a:r>
          </a:p>
          <a:p>
            <a:pPr algn="l">
              <a:buNone/>
            </a:pPr>
            <a:r>
              <a:rPr lang="en-US" sz="1400" dirty="0">
                <a:solidFill>
                  <a:srgbClr val="D4D4D4"/>
                </a:solidFill>
                <a:latin typeface="Consolas"/>
              </a:rPr>
              <a:t>) {</a:t>
            </a:r>
          </a:p>
          <a:p>
            <a:pPr algn="l">
              <a:buNone/>
            </a:pPr>
            <a:r>
              <a:rPr lang="en-US" sz="1400" dirty="0">
                <a:solidFill>
                  <a:srgbClr val="D4D4D4"/>
                </a:solidFill>
                <a:latin typeface="Consolas"/>
              </a:rPr>
              <a:t>  </a:t>
            </a:r>
            <a:r>
              <a:rPr lang="en-US" sz="1400" dirty="0">
                <a:solidFill>
                  <a:srgbClr val="C586C0"/>
                </a:solidFill>
                <a:latin typeface="Consolas"/>
              </a:rPr>
              <a:t>let </a:t>
            </a:r>
            <a:r>
              <a:rPr lang="en-US" sz="1400" dirty="0">
                <a:solidFill>
                  <a:srgbClr val="9CDCFE"/>
                </a:solidFill>
                <a:latin typeface="Consolas"/>
              </a:rPr>
              <a:t>feedback</a:t>
            </a:r>
            <a:r>
              <a:rPr lang="en-US" sz="1400" dirty="0">
                <a:solidFill>
                  <a:srgbClr val="D4D4D4"/>
                </a:solidFill>
                <a:latin typeface="Consolas"/>
              </a:rPr>
              <a:t> = </a:t>
            </a:r>
            <a:r>
              <a:rPr lang="en-US" sz="1400" dirty="0">
                <a:solidFill>
                  <a:srgbClr val="569CD6"/>
                </a:solidFill>
                <a:latin typeface="Consolas"/>
              </a:rPr>
              <a:t>null</a:t>
            </a:r>
            <a:r>
              <a:rPr lang="en-US" sz="1400" dirty="0">
                <a:solidFill>
                  <a:srgbClr val="D4D4D4"/>
                </a:solidFill>
                <a:latin typeface="Consolas"/>
              </a:rPr>
              <a:t>;</a:t>
            </a:r>
          </a:p>
          <a:p>
            <a:pPr algn="l">
              <a:buNone/>
            </a:pPr>
            <a:r>
              <a:rPr lang="en-US" sz="1400" dirty="0">
                <a:solidFill>
                  <a:srgbClr val="D4D4D4"/>
                </a:solidFill>
                <a:latin typeface="Consolas"/>
              </a:rPr>
              <a:t>  </a:t>
            </a:r>
            <a:r>
              <a:rPr lang="en-US" sz="1400" dirty="0">
                <a:solidFill>
                  <a:srgbClr val="C586C0"/>
                </a:solidFill>
                <a:latin typeface="Consolas"/>
              </a:rPr>
              <a:t>for </a:t>
            </a:r>
            <a:r>
              <a:rPr lang="en-US" sz="1400" dirty="0">
                <a:solidFill>
                  <a:srgbClr val="D4D4D4"/>
                </a:solidFill>
                <a:latin typeface="Consolas"/>
              </a:rPr>
              <a:t>(</a:t>
            </a:r>
            <a:r>
              <a:rPr lang="en-US" sz="1400" dirty="0">
                <a:solidFill>
                  <a:srgbClr val="C586C0"/>
                </a:solidFill>
                <a:latin typeface="Consolas"/>
              </a:rPr>
              <a:t>let </a:t>
            </a:r>
            <a:r>
              <a:rPr lang="en-US" sz="1400" dirty="0">
                <a:solidFill>
                  <a:srgbClr val="9CDCFE"/>
                </a:solidFill>
                <a:latin typeface="Consolas"/>
              </a:rPr>
              <a:t>i</a:t>
            </a:r>
            <a:r>
              <a:rPr lang="en-US" sz="1400" dirty="0">
                <a:solidFill>
                  <a:srgbClr val="D4D4D4"/>
                </a:solidFill>
                <a:latin typeface="Consolas"/>
              </a:rPr>
              <a:t> = </a:t>
            </a:r>
            <a:r>
              <a:rPr lang="en-US" sz="1400" dirty="0">
                <a:solidFill>
                  <a:srgbClr val="B5CEA8"/>
                </a:solidFill>
                <a:latin typeface="Consolas"/>
              </a:rPr>
              <a:t>0</a:t>
            </a:r>
            <a:r>
              <a:rPr lang="en-US" sz="1400" dirty="0">
                <a:solidFill>
                  <a:srgbClr val="D4D4D4"/>
                </a:solidFill>
                <a:latin typeface="Consolas"/>
              </a:rPr>
              <a:t>; </a:t>
            </a:r>
            <a:r>
              <a:rPr lang="en-US" sz="1400" dirty="0">
                <a:solidFill>
                  <a:srgbClr val="9CDCFE"/>
                </a:solidFill>
                <a:latin typeface="Consolas"/>
              </a:rPr>
              <a:t>i</a:t>
            </a:r>
            <a:r>
              <a:rPr lang="en-US" sz="1400" dirty="0">
                <a:solidFill>
                  <a:srgbClr val="D4D4D4"/>
                </a:solidFill>
                <a:latin typeface="Consolas"/>
              </a:rPr>
              <a:t> &lt; </a:t>
            </a:r>
            <a:r>
              <a:rPr lang="en-US" sz="1400" dirty="0">
                <a:solidFill>
                  <a:srgbClr val="9CDCFE"/>
                </a:solidFill>
                <a:latin typeface="Consolas"/>
              </a:rPr>
              <a:t>maxRetries</a:t>
            </a:r>
            <a:r>
              <a:rPr lang="en-US" sz="1400" dirty="0">
                <a:solidFill>
                  <a:srgbClr val="D4D4D4"/>
                </a:solidFill>
                <a:latin typeface="Consolas"/>
              </a:rPr>
              <a:t>; </a:t>
            </a:r>
            <a:r>
              <a:rPr lang="en-US" sz="1400" dirty="0">
                <a:solidFill>
                  <a:srgbClr val="9CDCFE"/>
                </a:solidFill>
                <a:latin typeface="Consolas"/>
              </a:rPr>
              <a:t>i</a:t>
            </a:r>
            <a:r>
              <a:rPr lang="en-US" sz="1400" dirty="0">
                <a:solidFill>
                  <a:srgbClr val="D4D4D4"/>
                </a:solidFill>
                <a:latin typeface="Consolas"/>
              </a:rPr>
              <a:t>++) {</a:t>
            </a:r>
          </a:p>
          <a:p>
            <a:pPr algn="l">
              <a:buNone/>
            </a:pPr>
            <a:r>
              <a:rPr lang="en-US" sz="1400" dirty="0">
                <a:solidFill>
                  <a:srgbClr val="6A9955"/>
                </a:solidFill>
                <a:latin typeface="Consolas"/>
              </a:rPr>
              <a:t>    // 1. Request function call from LLM</a:t>
            </a:r>
          </a:p>
          <a:p>
            <a:pPr algn="l">
              <a:buNone/>
            </a:pPr>
            <a:r>
              <a:rPr lang="en-US" sz="1400" dirty="0">
                <a:solidFill>
                  <a:srgbClr val="D4D4D4"/>
                </a:solidFill>
                <a:latin typeface="Consolas"/>
              </a:rPr>
              <a:t>    </a:t>
            </a:r>
            <a:r>
              <a:rPr lang="en-US" sz="1400" dirty="0">
                <a:solidFill>
                  <a:srgbClr val="C586C0"/>
                </a:solidFill>
                <a:latin typeface="Consolas"/>
              </a:rPr>
              <a:t>const </a:t>
            </a:r>
            <a:r>
              <a:rPr lang="en-US" sz="1400" dirty="0">
                <a:solidFill>
                  <a:srgbClr val="9CDCFE"/>
                </a:solidFill>
                <a:latin typeface="Consolas"/>
              </a:rPr>
              <a:t>raw</a:t>
            </a:r>
            <a:r>
              <a:rPr lang="en-US" sz="1400" dirty="0">
                <a:solidFill>
                  <a:srgbClr val="D4D4D4"/>
                </a:solidFill>
                <a:latin typeface="Consolas"/>
              </a:rPr>
              <a:t> = </a:t>
            </a:r>
            <a:r>
              <a:rPr lang="en-US" sz="1400" dirty="0">
                <a:solidFill>
                  <a:srgbClr val="C586C0"/>
                </a:solidFill>
                <a:latin typeface="Consolas"/>
              </a:rPr>
              <a:t>await </a:t>
            </a:r>
            <a:r>
              <a:rPr lang="en-US" sz="1400" dirty="0">
                <a:solidFill>
                  <a:srgbClr val="9CDCFE"/>
                </a:solidFill>
                <a:latin typeface="Consolas"/>
              </a:rPr>
              <a:t>llm</a:t>
            </a:r>
            <a:r>
              <a:rPr lang="en-US" sz="1400" dirty="0">
                <a:solidFill>
                  <a:srgbClr val="D4D4D4"/>
                </a:solidFill>
                <a:latin typeface="Consolas"/>
              </a:rPr>
              <a:t>.</a:t>
            </a:r>
            <a:r>
              <a:rPr lang="en-US" sz="1400" dirty="0">
                <a:solidFill>
                  <a:srgbClr val="DCDCAA"/>
                </a:solidFill>
                <a:latin typeface="Consolas"/>
              </a:rPr>
              <a:t>call</a:t>
            </a:r>
            <a:r>
              <a:rPr lang="en-US" sz="1400" dirty="0">
                <a:solidFill>
                  <a:srgbClr val="D4D4D4"/>
                </a:solidFill>
                <a:latin typeface="Consolas"/>
              </a:rPr>
              <a:t>(</a:t>
            </a:r>
            <a:r>
              <a:rPr lang="en-US" sz="1400" dirty="0">
                <a:solidFill>
                  <a:srgbClr val="9CDCFE"/>
                </a:solidFill>
                <a:latin typeface="Consolas"/>
              </a:rPr>
              <a:t>prompt</a:t>
            </a:r>
            <a:r>
              <a:rPr lang="en-US" sz="1400" dirty="0">
                <a:solidFill>
                  <a:srgbClr val="D4D4D4"/>
                </a:solidFill>
                <a:latin typeface="Consolas"/>
              </a:rPr>
              <a:t>, </a:t>
            </a:r>
            <a:r>
              <a:rPr lang="en-US" sz="1400" dirty="0">
                <a:solidFill>
                  <a:srgbClr val="9CDCFE"/>
                </a:solidFill>
                <a:latin typeface="Consolas"/>
              </a:rPr>
              <a:t>feedback</a:t>
            </a:r>
            <a:r>
              <a:rPr lang="en-US" sz="1400" dirty="0">
                <a:solidFill>
                  <a:srgbClr val="D4D4D4"/>
                </a:solidFill>
                <a:latin typeface="Consolas"/>
              </a:rPr>
              <a:t>);</a:t>
            </a:r>
          </a:p>
          <a:p>
            <a:pPr algn="l">
              <a:buNone/>
            </a:pPr>
            <a:r>
              <a:rPr lang="en-US" sz="1400" dirty="0">
                <a:solidFill>
                  <a:srgbClr val="6A9955"/>
                </a:solidFill>
                <a:latin typeface="Consolas"/>
              </a:rPr>
              <a:t>    // 2. Lenient JSON parsing + Type coercion</a:t>
            </a:r>
          </a:p>
          <a:p>
            <a:pPr algn="l">
              <a:buNone/>
            </a:pPr>
            <a:r>
              <a:rPr lang="en-US" sz="1400" dirty="0">
                <a:solidFill>
                  <a:srgbClr val="D4D4D4"/>
                </a:solidFill>
                <a:latin typeface="Consolas"/>
              </a:rPr>
              <a:t>    </a:t>
            </a:r>
            <a:r>
              <a:rPr lang="en-US" sz="1400" dirty="0">
                <a:solidFill>
                  <a:srgbClr val="C586C0"/>
                </a:solidFill>
                <a:latin typeface="Consolas"/>
              </a:rPr>
              <a:t>const </a:t>
            </a:r>
            <a:r>
              <a:rPr lang="en-US" sz="1400" dirty="0">
                <a:solidFill>
                  <a:srgbClr val="9CDCFE"/>
                </a:solidFill>
                <a:latin typeface="Consolas"/>
              </a:rPr>
              <a:t>parsed</a:t>
            </a:r>
            <a:r>
              <a:rPr lang="en-US" sz="1400" dirty="0">
                <a:solidFill>
                  <a:srgbClr val="D4D4D4"/>
                </a:solidFill>
                <a:latin typeface="Consolas"/>
              </a:rPr>
              <a:t> = </a:t>
            </a:r>
            <a:r>
              <a:rPr lang="en-US" sz="1400" dirty="0">
                <a:solidFill>
                  <a:srgbClr val="9CDCFE"/>
                </a:solidFill>
                <a:latin typeface="Consolas"/>
              </a:rPr>
              <a:t>func</a:t>
            </a:r>
            <a:r>
              <a:rPr lang="en-US" sz="1400" dirty="0">
                <a:solidFill>
                  <a:srgbClr val="D4D4D4"/>
                </a:solidFill>
                <a:latin typeface="Consolas"/>
              </a:rPr>
              <a:t>.</a:t>
            </a:r>
            <a:r>
              <a:rPr lang="en-US" sz="1400" dirty="0">
                <a:solidFill>
                  <a:srgbClr val="DCDCAA"/>
                </a:solidFill>
                <a:latin typeface="Consolas"/>
              </a:rPr>
              <a:t>parse</a:t>
            </a:r>
            <a:r>
              <a:rPr lang="en-US" sz="1400" dirty="0">
                <a:solidFill>
                  <a:srgbClr val="D4D4D4"/>
                </a:solidFill>
                <a:latin typeface="Consolas"/>
              </a:rPr>
              <a:t>(</a:t>
            </a:r>
            <a:r>
              <a:rPr lang="en-US" sz="1400" dirty="0">
                <a:solidFill>
                  <a:srgbClr val="9CDCFE"/>
                </a:solidFill>
                <a:latin typeface="Consolas"/>
              </a:rPr>
              <a:t>raw</a:t>
            </a:r>
            <a:r>
              <a:rPr lang="en-US" sz="1400" dirty="0">
                <a:solidFill>
                  <a:srgbClr val="D4D4D4"/>
                </a:solidFill>
                <a:latin typeface="Consolas"/>
              </a:rPr>
              <a:t>);</a:t>
            </a:r>
          </a:p>
          <a:p>
            <a:pPr algn="l">
              <a:buNone/>
            </a:pPr>
            <a:r>
              <a:rPr lang="en-US" sz="1400" dirty="0">
                <a:solidFill>
                  <a:srgbClr val="D4D4D4"/>
                </a:solidFill>
                <a:latin typeface="Consolas"/>
              </a:rPr>
              <a:t>    </a:t>
            </a:r>
            <a:r>
              <a:rPr lang="en-US" sz="1400" dirty="0">
                <a:solidFill>
                  <a:srgbClr val="C586C0"/>
                </a:solidFill>
                <a:latin typeface="Consolas"/>
              </a:rPr>
              <a:t>if </a:t>
            </a:r>
            <a:r>
              <a:rPr lang="en-US" sz="1400" dirty="0">
                <a:solidFill>
                  <a:srgbClr val="D4D4D4"/>
                </a:solidFill>
                <a:latin typeface="Consolas"/>
              </a:rPr>
              <a:t>(!</a:t>
            </a:r>
            <a:r>
              <a:rPr lang="en-US" sz="1400" dirty="0">
                <a:solidFill>
                  <a:srgbClr val="9CDCFE"/>
                </a:solidFill>
                <a:latin typeface="Consolas"/>
              </a:rPr>
              <a:t>parsed</a:t>
            </a:r>
            <a:r>
              <a:rPr lang="en-US" sz="1400" dirty="0">
                <a:solidFill>
                  <a:srgbClr val="D4D4D4"/>
                </a:solidFill>
                <a:latin typeface="Consolas"/>
              </a:rPr>
              <a:t>.</a:t>
            </a:r>
            <a:r>
              <a:rPr lang="en-US" sz="1400" dirty="0">
                <a:solidFill>
                  <a:srgbClr val="9CDCFE"/>
                </a:solidFill>
                <a:latin typeface="Consolas"/>
              </a:rPr>
              <a:t>success</a:t>
            </a:r>
            <a:r>
              <a:rPr lang="en-US" sz="1400" dirty="0">
                <a:solidFill>
                  <a:srgbClr val="D4D4D4"/>
                </a:solidFill>
                <a:latin typeface="Consolas"/>
              </a:rPr>
              <a:t>) { </a:t>
            </a:r>
            <a:r>
              <a:rPr lang="en-US" sz="1400" dirty="0">
                <a:solidFill>
                  <a:srgbClr val="9CDCFE"/>
                </a:solidFill>
                <a:latin typeface="Consolas"/>
              </a:rPr>
              <a:t>feedback</a:t>
            </a:r>
            <a:r>
              <a:rPr lang="en-US" sz="1400" dirty="0">
                <a:solidFill>
                  <a:srgbClr val="D4D4D4"/>
                </a:solidFill>
                <a:latin typeface="Consolas"/>
              </a:rPr>
              <a:t> = </a:t>
            </a:r>
            <a:r>
              <a:rPr lang="en-US" sz="1400" dirty="0">
                <a:solidFill>
                  <a:srgbClr val="9CDCFE"/>
                </a:solidFill>
                <a:latin typeface="Consolas"/>
              </a:rPr>
              <a:t>parsed</a:t>
            </a:r>
            <a:r>
              <a:rPr lang="en-US" sz="1400" dirty="0">
                <a:solidFill>
                  <a:srgbClr val="D4D4D4"/>
                </a:solidFill>
                <a:latin typeface="Consolas"/>
              </a:rPr>
              <a:t>.</a:t>
            </a:r>
            <a:r>
              <a:rPr lang="en-US" sz="1400" dirty="0">
                <a:solidFill>
                  <a:srgbClr val="9CDCFE"/>
                </a:solidFill>
                <a:latin typeface="Consolas"/>
              </a:rPr>
              <a:t>errors</a:t>
            </a:r>
            <a:r>
              <a:rPr lang="en-US" sz="1400" dirty="0">
                <a:solidFill>
                  <a:srgbClr val="D4D4D4"/>
                </a:solidFill>
                <a:latin typeface="Consolas"/>
              </a:rPr>
              <a:t>; </a:t>
            </a:r>
            <a:r>
              <a:rPr lang="en-US" sz="1400" dirty="0">
                <a:solidFill>
                  <a:srgbClr val="C586C0"/>
                </a:solidFill>
                <a:latin typeface="Consolas"/>
              </a:rPr>
              <a:t>continue</a:t>
            </a:r>
            <a:r>
              <a:rPr lang="en-US" sz="1400" dirty="0">
                <a:solidFill>
                  <a:srgbClr val="D4D4D4"/>
                </a:solidFill>
                <a:latin typeface="Consolas"/>
              </a:rPr>
              <a:t>; }</a:t>
            </a:r>
          </a:p>
          <a:p>
            <a:pPr algn="l">
              <a:buNone/>
            </a:pPr>
            <a:r>
              <a:rPr lang="en-US" sz="1400" dirty="0">
                <a:solidFill>
                  <a:srgbClr val="6A9955"/>
                </a:solidFill>
                <a:latin typeface="Consolas"/>
              </a:rPr>
              <a:t>    // 3. Schema validation</a:t>
            </a:r>
          </a:p>
          <a:p>
            <a:pPr algn="l">
              <a:buNone/>
            </a:pPr>
            <a:r>
              <a:rPr lang="en-US" sz="1400" dirty="0">
                <a:solidFill>
                  <a:srgbClr val="D4D4D4"/>
                </a:solidFill>
                <a:latin typeface="Consolas"/>
              </a:rPr>
              <a:t>    </a:t>
            </a:r>
            <a:r>
              <a:rPr lang="en-US" sz="1400" dirty="0">
                <a:solidFill>
                  <a:srgbClr val="C586C0"/>
                </a:solidFill>
                <a:latin typeface="Consolas"/>
              </a:rPr>
              <a:t>const </a:t>
            </a:r>
            <a:r>
              <a:rPr lang="en-US" sz="1400" dirty="0">
                <a:solidFill>
                  <a:srgbClr val="9CDCFE"/>
                </a:solidFill>
                <a:latin typeface="Consolas"/>
              </a:rPr>
              <a:t>validated</a:t>
            </a:r>
            <a:r>
              <a:rPr lang="en-US" sz="1400" dirty="0">
                <a:solidFill>
                  <a:srgbClr val="D4D4D4"/>
                </a:solidFill>
                <a:latin typeface="Consolas"/>
              </a:rPr>
              <a:t> = </a:t>
            </a:r>
            <a:r>
              <a:rPr lang="en-US" sz="1400" dirty="0">
                <a:solidFill>
                  <a:srgbClr val="9CDCFE"/>
                </a:solidFill>
                <a:latin typeface="Consolas"/>
              </a:rPr>
              <a:t>func</a:t>
            </a:r>
            <a:r>
              <a:rPr lang="en-US" sz="1400" dirty="0">
                <a:solidFill>
                  <a:srgbClr val="D4D4D4"/>
                </a:solidFill>
                <a:latin typeface="Consolas"/>
              </a:rPr>
              <a:t>.</a:t>
            </a:r>
            <a:r>
              <a:rPr lang="en-US" sz="1400" dirty="0">
                <a:solidFill>
                  <a:srgbClr val="DCDCAA"/>
                </a:solidFill>
                <a:latin typeface="Consolas"/>
              </a:rPr>
              <a:t>validate</a:t>
            </a:r>
            <a:r>
              <a:rPr lang="en-US" sz="1400" dirty="0">
                <a:solidFill>
                  <a:srgbClr val="D4D4D4"/>
                </a:solidFill>
                <a:latin typeface="Consolas"/>
              </a:rPr>
              <a:t>(</a:t>
            </a:r>
            <a:r>
              <a:rPr lang="en-US" sz="1400" dirty="0">
                <a:solidFill>
                  <a:srgbClr val="9CDCFE"/>
                </a:solidFill>
                <a:latin typeface="Consolas"/>
              </a:rPr>
              <a:t>parsed</a:t>
            </a:r>
            <a:r>
              <a:rPr lang="en-US" sz="1400" dirty="0">
                <a:solidFill>
                  <a:srgbClr val="D4D4D4"/>
                </a:solidFill>
                <a:latin typeface="Consolas"/>
              </a:rPr>
              <a:t>.</a:t>
            </a:r>
            <a:r>
              <a:rPr lang="en-US" sz="1400" dirty="0">
                <a:solidFill>
                  <a:srgbClr val="9CDCFE"/>
                </a:solidFill>
                <a:latin typeface="Consolas"/>
              </a:rPr>
              <a:t>data</a:t>
            </a:r>
            <a:r>
              <a:rPr lang="en-US" sz="1400" dirty="0">
                <a:solidFill>
                  <a:srgbClr val="D4D4D4"/>
                </a:solidFill>
                <a:latin typeface="Consolas"/>
              </a:rPr>
              <a:t>);</a:t>
            </a:r>
          </a:p>
          <a:p>
            <a:pPr algn="l">
              <a:buNone/>
            </a:pPr>
            <a:r>
              <a:rPr lang="en-US" sz="1400" dirty="0">
                <a:solidFill>
                  <a:srgbClr val="D4D4D4"/>
                </a:solidFill>
                <a:latin typeface="Consolas"/>
              </a:rPr>
              <a:t>    </a:t>
            </a:r>
            <a:r>
              <a:rPr lang="en-US" sz="1400" dirty="0">
                <a:solidFill>
                  <a:srgbClr val="C586C0"/>
                </a:solidFill>
                <a:latin typeface="Consolas"/>
              </a:rPr>
              <a:t>if </a:t>
            </a:r>
            <a:r>
              <a:rPr lang="en-US" sz="1400" dirty="0">
                <a:solidFill>
                  <a:srgbClr val="D4D4D4"/>
                </a:solidFill>
                <a:latin typeface="Consolas"/>
              </a:rPr>
              <a:t>(!</a:t>
            </a:r>
            <a:r>
              <a:rPr lang="en-US" sz="1400" dirty="0">
                <a:solidFill>
                  <a:srgbClr val="9CDCFE"/>
                </a:solidFill>
                <a:latin typeface="Consolas"/>
              </a:rPr>
              <a:t>validated</a:t>
            </a:r>
            <a:r>
              <a:rPr lang="en-US" sz="1400" dirty="0">
                <a:solidFill>
                  <a:srgbClr val="D4D4D4"/>
                </a:solidFill>
                <a:latin typeface="Consolas"/>
              </a:rPr>
              <a:t>.</a:t>
            </a:r>
            <a:r>
              <a:rPr lang="en-US" sz="1400" dirty="0">
                <a:solidFill>
                  <a:srgbClr val="9CDCFE"/>
                </a:solidFill>
                <a:latin typeface="Consolas"/>
              </a:rPr>
              <a:t>success</a:t>
            </a:r>
            <a:r>
              <a:rPr lang="en-US" sz="1400" dirty="0">
                <a:solidFill>
                  <a:srgbClr val="D4D4D4"/>
                </a:solidFill>
                <a:latin typeface="Consolas"/>
              </a:rPr>
              <a:t>) {</a:t>
            </a:r>
          </a:p>
          <a:p>
            <a:pPr algn="l">
              <a:buNone/>
            </a:pPr>
            <a:r>
              <a:rPr lang="en-US" sz="1400" dirty="0">
                <a:solidFill>
                  <a:srgbClr val="6A9955"/>
                </a:solidFill>
                <a:latin typeface="Consolas"/>
              </a:rPr>
              <a:t>      // 4. Generate // ❌ feedback</a:t>
            </a:r>
          </a:p>
          <a:p>
            <a:pPr algn="l">
              <a:buNone/>
            </a:pPr>
            <a:r>
              <a:rPr lang="en-US" sz="1400" dirty="0">
                <a:solidFill>
                  <a:srgbClr val="D4D4D4"/>
                </a:solidFill>
                <a:latin typeface="Consolas"/>
              </a:rPr>
              <a:t>      </a:t>
            </a:r>
            <a:r>
              <a:rPr lang="en-US" sz="1400" dirty="0">
                <a:solidFill>
                  <a:srgbClr val="9CDCFE"/>
                </a:solidFill>
                <a:latin typeface="Consolas"/>
              </a:rPr>
              <a:t>feedback</a:t>
            </a:r>
            <a:r>
              <a:rPr lang="en-US" sz="1400" dirty="0">
                <a:solidFill>
                  <a:srgbClr val="D4D4D4"/>
                </a:solidFill>
                <a:latin typeface="Consolas"/>
              </a:rPr>
              <a:t> = </a:t>
            </a:r>
            <a:r>
              <a:rPr lang="en-US" sz="1400" dirty="0">
                <a:solidFill>
                  <a:srgbClr val="4EC9B0"/>
                </a:solidFill>
                <a:latin typeface="Consolas"/>
              </a:rPr>
              <a:t>LlmJson</a:t>
            </a:r>
            <a:r>
              <a:rPr lang="en-US" sz="1400" dirty="0">
                <a:solidFill>
                  <a:srgbClr val="D4D4D4"/>
                </a:solidFill>
                <a:latin typeface="Consolas"/>
              </a:rPr>
              <a:t>.</a:t>
            </a:r>
            <a:r>
              <a:rPr lang="en-US" sz="1400" dirty="0">
                <a:solidFill>
                  <a:srgbClr val="DCDCAA"/>
                </a:solidFill>
                <a:latin typeface="Consolas"/>
              </a:rPr>
              <a:t>stringify</a:t>
            </a:r>
            <a:r>
              <a:rPr lang="en-US" sz="1400" dirty="0">
                <a:solidFill>
                  <a:srgbClr val="D4D4D4"/>
                </a:solidFill>
                <a:latin typeface="Consolas"/>
              </a:rPr>
              <a:t>(</a:t>
            </a:r>
            <a:r>
              <a:rPr lang="en-US" sz="1400" dirty="0">
                <a:solidFill>
                  <a:srgbClr val="9CDCFE"/>
                </a:solidFill>
                <a:latin typeface="Consolas"/>
              </a:rPr>
              <a:t>validated</a:t>
            </a:r>
            <a:r>
              <a:rPr lang="en-US" sz="1400" dirty="0">
                <a:solidFill>
                  <a:srgbClr val="D4D4D4"/>
                </a:solidFill>
                <a:latin typeface="Consolas"/>
              </a:rPr>
              <a:t>); </a:t>
            </a:r>
            <a:r>
              <a:rPr lang="en-US" sz="1400" dirty="0">
                <a:solidFill>
                  <a:srgbClr val="C586C0"/>
                </a:solidFill>
                <a:latin typeface="Consolas"/>
              </a:rPr>
              <a:t>continue</a:t>
            </a:r>
            <a:r>
              <a:rPr lang="en-US" sz="1400" dirty="0">
                <a:solidFill>
                  <a:srgbClr val="D4D4D4"/>
                </a:solidFill>
                <a:latin typeface="Consolas"/>
              </a:rPr>
              <a:t>;</a:t>
            </a:r>
          </a:p>
          <a:p>
            <a:pPr algn="l">
              <a:buNone/>
            </a:pPr>
            <a:r>
              <a:rPr lang="en-US" sz="1400" dirty="0">
                <a:solidFill>
                  <a:srgbClr val="D4D4D4"/>
                </a:solidFill>
                <a:latin typeface="Consolas"/>
              </a:rPr>
              <a:t>    }</a:t>
            </a:r>
          </a:p>
          <a:p>
            <a:pPr algn="l">
              <a:buNone/>
            </a:pPr>
            <a:r>
              <a:rPr lang="en-US" sz="1400" dirty="0">
                <a:solidFill>
                  <a:srgbClr val="D4D4D4"/>
                </a:solidFill>
                <a:latin typeface="Consolas"/>
              </a:rPr>
              <a:t>    </a:t>
            </a:r>
            <a:r>
              <a:rPr lang="en-US" sz="1400" dirty="0">
                <a:solidFill>
                  <a:srgbClr val="C586C0"/>
                </a:solidFill>
                <a:latin typeface="Consolas"/>
              </a:rPr>
              <a:t>return </a:t>
            </a:r>
            <a:r>
              <a:rPr lang="en-US" sz="1400" dirty="0">
                <a:solidFill>
                  <a:srgbClr val="9CDCFE"/>
                </a:solidFill>
                <a:latin typeface="Consolas"/>
              </a:rPr>
              <a:t>validated</a:t>
            </a:r>
            <a:r>
              <a:rPr lang="en-US" sz="1400" dirty="0">
                <a:solidFill>
                  <a:srgbClr val="D4D4D4"/>
                </a:solidFill>
                <a:latin typeface="Consolas"/>
              </a:rPr>
              <a:t>.</a:t>
            </a:r>
            <a:r>
              <a:rPr lang="en-US" sz="1400" dirty="0">
                <a:solidFill>
                  <a:srgbClr val="9CDCFE"/>
                </a:solidFill>
                <a:latin typeface="Consolas"/>
              </a:rPr>
              <a:t>data</a:t>
            </a:r>
            <a:r>
              <a:rPr lang="en-US" sz="1400" dirty="0">
                <a:solidFill>
                  <a:srgbClr val="D4D4D4"/>
                </a:solidFill>
                <a:latin typeface="Consolas"/>
              </a:rPr>
              <a:t>; </a:t>
            </a:r>
            <a:r>
              <a:rPr lang="en-US" sz="1400" dirty="0">
                <a:solidFill>
                  <a:srgbClr val="6A9955"/>
                </a:solidFill>
                <a:latin typeface="Consolas"/>
              </a:rPr>
              <a:t>// 5. Success!</a:t>
            </a:r>
          </a:p>
          <a:p>
            <a:pPr algn="l">
              <a:buNone/>
            </a:pPr>
            <a:r>
              <a:rPr lang="en-US" sz="1400" dirty="0">
                <a:solidFill>
                  <a:srgbClr val="D4D4D4"/>
                </a:solidFill>
                <a:latin typeface="Consolas"/>
              </a:rPr>
              <a:t>  }</a:t>
            </a:r>
          </a:p>
          <a:p>
            <a:pPr algn="l">
              <a:buNone/>
            </a:pPr>
            <a:r>
              <a:rPr lang="en-US" sz="1400" dirty="0">
                <a:solidFill>
                  <a:srgbClr val="D4D4D4"/>
                </a:solidFill>
                <a:latin typeface="Consolas"/>
              </a:rPr>
              <a:t>}</a:t>
            </a:r>
          </a:p>
        </p:txBody>
      </p:sp>
    </p:spTree>
    <p:extLst>
      <p:ext uri="{BB962C8B-B14F-4D97-AF65-F5344CB8AC3E}">
        <p14:creationId xmlns:p14="http://schemas.microsoft.com/office/powerpoint/2010/main" val="17183699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0D45D06-99E6-4715-97C8-A88F492A55E7}"/>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4ECDC4"/>
                </a:solidFill>
                <a:latin typeface="Segoe UI Semibold"/>
                <a:cs typeface="Segoe UI Semibold"/>
              </a:rPr>
              <a:t>The Complete Engine</a:t>
            </a:r>
            <a:endParaRPr lang="ko-KR" altLang="en-US" sz="3200" b="1">
              <a:solidFill>
                <a:srgbClr val="4ECDC4"/>
              </a:solidFill>
              <a:latin typeface="Segoe UI Semibold"/>
              <a:cs typeface="Segoe UI Semibold"/>
            </a:endParaRPr>
          </a:p>
        </p:txBody>
      </p:sp>
      <p:sp>
        <p:nvSpPr>
          <p:cNvPr id="3" name="직사각형 2">
            <a:extLst>
              <a:ext uri="{FF2B5EF4-FFF2-40B4-BE49-F238E27FC236}">
                <a16:creationId xmlns:a16="http://schemas.microsoft.com/office/drawing/2014/main" id="{51FDA62F-1E01-41B1-B0EB-B35D69150C46}"/>
              </a:ext>
            </a:extLst>
          </p:cNvPr>
          <p:cNvSpPr/>
          <p:nvPr/>
        </p:nvSpPr>
        <p:spPr>
          <a:xfrm>
            <a:off x="762000" y="1016000"/>
            <a:ext cx="1270000" cy="38100"/>
          </a:xfrm>
          <a:prstGeom prst="rect">
            <a:avLst/>
          </a:prstGeom>
          <a:solidFill>
            <a:srgbClr val="4ECDC4"/>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사각형: 둥근 모서리 3">
            <a:extLst>
              <a:ext uri="{FF2B5EF4-FFF2-40B4-BE49-F238E27FC236}">
                <a16:creationId xmlns:a16="http://schemas.microsoft.com/office/drawing/2014/main" id="{CF109EB1-618F-4FF6-8A30-BE6596596164}"/>
              </a:ext>
            </a:extLst>
          </p:cNvPr>
          <p:cNvSpPr/>
          <p:nvPr/>
        </p:nvSpPr>
        <p:spPr>
          <a:xfrm>
            <a:off x="762000" y="1524000"/>
            <a:ext cx="2159000" cy="1524000"/>
          </a:xfrm>
          <a:prstGeom prst="roundRect">
            <a:avLst/>
          </a:prstGeom>
          <a:solidFill>
            <a:srgbClr val="1A2733"/>
          </a:solidFill>
          <a:ln w="25400" cap="flat" cmpd="sng" algn="ctr">
            <a:solidFill>
              <a:srgbClr val="60A5F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a:solidFill>
                  <a:srgbClr val="D0D0D0"/>
                </a:solidFill>
              </a:rPr>
              <a:t>parse()
Rescue broken JSON
+ first-pass type fix</a:t>
            </a:r>
            <a:endParaRPr lang="ko-KR" altLang="en-US">
              <a:solidFill>
                <a:srgbClr val="D0D0D0"/>
              </a:solidFill>
            </a:endParaRPr>
          </a:p>
        </p:txBody>
      </p:sp>
      <p:sp>
        <p:nvSpPr>
          <p:cNvPr id="5" name="화살표: 오른쪽 4">
            <a:extLst>
              <a:ext uri="{FF2B5EF4-FFF2-40B4-BE49-F238E27FC236}">
                <a16:creationId xmlns:a16="http://schemas.microsoft.com/office/drawing/2014/main" id="{7A10C39C-5D43-4103-A21C-10F7F7E79F72}"/>
              </a:ext>
            </a:extLst>
          </p:cNvPr>
          <p:cNvSpPr/>
          <p:nvPr/>
        </p:nvSpPr>
        <p:spPr>
          <a:xfrm>
            <a:off x="2946400" y="2159000"/>
            <a:ext cx="228600" cy="228600"/>
          </a:xfrm>
          <a:prstGeom prst="rightArrow">
            <a:avLst/>
          </a:prstGeom>
          <a:solidFill>
            <a:srgbClr val="505050"/>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6" name="사각형: 둥근 모서리 5">
            <a:extLst>
              <a:ext uri="{FF2B5EF4-FFF2-40B4-BE49-F238E27FC236}">
                <a16:creationId xmlns:a16="http://schemas.microsoft.com/office/drawing/2014/main" id="{A3F89730-40EB-48D2-8A0C-DBC813417B5F}"/>
              </a:ext>
            </a:extLst>
          </p:cNvPr>
          <p:cNvSpPr/>
          <p:nvPr/>
        </p:nvSpPr>
        <p:spPr>
          <a:xfrm>
            <a:off x="3175000" y="1524000"/>
            <a:ext cx="2159000" cy="1524000"/>
          </a:xfrm>
          <a:prstGeom prst="roundRect">
            <a:avLst/>
          </a:prstGeom>
          <a:solidFill>
            <a:srgbClr val="1A2733"/>
          </a:solidFill>
          <a:ln w="25400" cap="flat" cmpd="sng" algn="ctr">
            <a:solidFill>
              <a:srgbClr val="4ECDC4"/>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a:solidFill>
                  <a:srgbClr val="D0D0D0"/>
                </a:solidFill>
              </a:rPr>
              <a:t>coerce()
Schema-aware
type conversion</a:t>
            </a:r>
            <a:endParaRPr lang="ko-KR" altLang="en-US">
              <a:solidFill>
                <a:srgbClr val="D0D0D0"/>
              </a:solidFill>
            </a:endParaRPr>
          </a:p>
        </p:txBody>
      </p:sp>
      <p:sp>
        <p:nvSpPr>
          <p:cNvPr id="7" name="화살표: 오른쪽 6">
            <a:extLst>
              <a:ext uri="{FF2B5EF4-FFF2-40B4-BE49-F238E27FC236}">
                <a16:creationId xmlns:a16="http://schemas.microsoft.com/office/drawing/2014/main" id="{1580C864-9B7F-440E-8D90-4956AA2C175D}"/>
              </a:ext>
            </a:extLst>
          </p:cNvPr>
          <p:cNvSpPr/>
          <p:nvPr/>
        </p:nvSpPr>
        <p:spPr>
          <a:xfrm>
            <a:off x="5359400" y="2159000"/>
            <a:ext cx="228600" cy="228600"/>
          </a:xfrm>
          <a:prstGeom prst="rightArrow">
            <a:avLst/>
          </a:prstGeom>
          <a:solidFill>
            <a:srgbClr val="505050"/>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8" name="사각형: 둥근 모서리 7">
            <a:extLst>
              <a:ext uri="{FF2B5EF4-FFF2-40B4-BE49-F238E27FC236}">
                <a16:creationId xmlns:a16="http://schemas.microsoft.com/office/drawing/2014/main" id="{D5268A94-08E3-457C-956A-124B0CD9E690}"/>
              </a:ext>
            </a:extLst>
          </p:cNvPr>
          <p:cNvSpPr/>
          <p:nvPr/>
        </p:nvSpPr>
        <p:spPr>
          <a:xfrm>
            <a:off x="5588000" y="1524000"/>
            <a:ext cx="2159000" cy="1524000"/>
          </a:xfrm>
          <a:prstGeom prst="roundRect">
            <a:avLst/>
          </a:prstGeom>
          <a:solidFill>
            <a:srgbClr val="1A2733"/>
          </a:solidFill>
          <a:ln w="25400" cap="flat" cmpd="sng" algn="ctr">
            <a:solidFill>
              <a:srgbClr val="FF6B6B"/>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a:solidFill>
                  <a:srgbClr val="D0D0D0"/>
                </a:solidFill>
              </a:rPr>
              <a:t>validate()
Schema violation
detection</a:t>
            </a:r>
            <a:endParaRPr lang="ko-KR" altLang="en-US">
              <a:solidFill>
                <a:srgbClr val="D0D0D0"/>
              </a:solidFill>
            </a:endParaRPr>
          </a:p>
        </p:txBody>
      </p:sp>
      <p:sp>
        <p:nvSpPr>
          <p:cNvPr id="9" name="화살표: 오른쪽 8">
            <a:extLst>
              <a:ext uri="{FF2B5EF4-FFF2-40B4-BE49-F238E27FC236}">
                <a16:creationId xmlns:a16="http://schemas.microsoft.com/office/drawing/2014/main" id="{850653F6-15C7-4759-BC29-D22903C05E83}"/>
              </a:ext>
            </a:extLst>
          </p:cNvPr>
          <p:cNvSpPr/>
          <p:nvPr/>
        </p:nvSpPr>
        <p:spPr>
          <a:xfrm>
            <a:off x="7772400" y="2159000"/>
            <a:ext cx="228600" cy="228600"/>
          </a:xfrm>
          <a:prstGeom prst="rightArrow">
            <a:avLst/>
          </a:prstGeom>
          <a:solidFill>
            <a:srgbClr val="505050"/>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10" name="사각형: 둥근 모서리 9">
            <a:extLst>
              <a:ext uri="{FF2B5EF4-FFF2-40B4-BE49-F238E27FC236}">
                <a16:creationId xmlns:a16="http://schemas.microsoft.com/office/drawing/2014/main" id="{DE9524B9-E60E-4148-88D6-5E18BC093234}"/>
              </a:ext>
            </a:extLst>
          </p:cNvPr>
          <p:cNvSpPr/>
          <p:nvPr/>
        </p:nvSpPr>
        <p:spPr>
          <a:xfrm>
            <a:off x="8001000" y="1524000"/>
            <a:ext cx="2159000" cy="1524000"/>
          </a:xfrm>
          <a:prstGeom prst="roundRect">
            <a:avLst/>
          </a:prstGeom>
          <a:solidFill>
            <a:srgbClr val="1A2733"/>
          </a:solidFill>
          <a:ln w="25400" cap="flat" cmpd="sng" algn="ctr">
            <a:solidFill>
              <a:srgbClr val="FFE66D"/>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a:solidFill>
                  <a:srgbClr val="D0D0D0"/>
                </a:solidFill>
              </a:rPr>
              <a:t>stringify()
// </a:t>
            </a:r>
            <a:r>
              <a:rPr lang="ko-KR" altLang="en-US">
                <a:solidFill>
                  <a:srgbClr val="D0D0D0"/>
                </a:solidFill>
              </a:rPr>
              <a:t>❌ </a:t>
            </a:r>
            <a:r>
              <a:rPr lang="en-US" altLang="ko-KR">
                <a:solidFill>
                  <a:srgbClr val="D0D0D0"/>
                </a:solidFill>
              </a:rPr>
              <a:t>inline
annotations</a:t>
            </a:r>
            <a:endParaRPr lang="ko-KR" altLang="en-US">
              <a:solidFill>
                <a:srgbClr val="D0D0D0"/>
              </a:solidFill>
            </a:endParaRPr>
          </a:p>
        </p:txBody>
      </p:sp>
      <p:sp>
        <p:nvSpPr>
          <p:cNvPr id="11" name="TextBox 10">
            <a:extLst>
              <a:ext uri="{FF2B5EF4-FFF2-40B4-BE49-F238E27FC236}">
                <a16:creationId xmlns:a16="http://schemas.microsoft.com/office/drawing/2014/main" id="{9ADF1C8C-1747-47E9-AE6F-982E5D0FCD0F}"/>
              </a:ext>
            </a:extLst>
          </p:cNvPr>
          <p:cNvSpPr txBox="1"/>
          <p:nvPr/>
        </p:nvSpPr>
        <p:spPr>
          <a:xfrm>
            <a:off x="2540000" y="3302000"/>
            <a:ext cx="7112000" cy="381000"/>
          </a:xfrm>
          <a:prstGeom prst="rect">
            <a:avLst/>
          </a:prstGeom>
          <a:noFill/>
        </p:spPr>
        <p:txBody>
          <a:bodyPr vertOverflow="overflow" vert="horz" wrap="square" rtlCol="0" anchor="t">
            <a:spAutoFit/>
          </a:bodyPr>
          <a:lstStyle/>
          <a:p>
            <a:pPr algn="l"/>
            <a:r>
              <a:rPr lang="en-US" altLang="ko-KR" sz="2000">
                <a:solidFill>
                  <a:srgbClr val="A0A0A0"/>
                </a:solidFill>
              </a:rPr>
              <a:t>← LLM corrects and retries →</a:t>
            </a:r>
            <a:endParaRPr lang="ko-KR" altLang="en-US" sz="2000">
              <a:solidFill>
                <a:srgbClr val="A0A0A0"/>
              </a:solidFill>
            </a:endParaRPr>
          </a:p>
        </p:txBody>
      </p:sp>
      <p:sp>
        <p:nvSpPr>
          <p:cNvPr id="12" name="사각형: 둥근 모서리 11">
            <a:extLst>
              <a:ext uri="{FF2B5EF4-FFF2-40B4-BE49-F238E27FC236}">
                <a16:creationId xmlns:a16="http://schemas.microsoft.com/office/drawing/2014/main" id="{E6008FAF-9300-4BF5-A1F3-D2BACCA917FF}"/>
              </a:ext>
            </a:extLst>
          </p:cNvPr>
          <p:cNvSpPr/>
          <p:nvPr/>
        </p:nvSpPr>
        <p:spPr>
          <a:xfrm>
            <a:off x="1016000" y="3937000"/>
            <a:ext cx="10160000" cy="762000"/>
          </a:xfrm>
          <a:prstGeom prst="roundRect">
            <a:avLst/>
          </a:prstGeom>
          <a:solidFill>
            <a:srgbClr val="00D4A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2200" b="1">
                <a:solidFill>
                  <a:srgbClr val="0F1923"/>
                </a:solidFill>
              </a:rPr>
              <a:t>This is the complete engine that turns 6.75% into 100%</a:t>
            </a:r>
            <a:endParaRPr lang="ko-KR" altLang="en-US" sz="2200" b="1">
              <a:solidFill>
                <a:srgbClr val="0F1923"/>
              </a:solidFill>
            </a:endParaRPr>
          </a:p>
        </p:txBody>
      </p:sp>
    </p:spTree>
    <p:extLst>
      <p:ext uri="{BB962C8B-B14F-4D97-AF65-F5344CB8AC3E}">
        <p14:creationId xmlns:p14="http://schemas.microsoft.com/office/powerpoint/2010/main" val="2680827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A122785-D4E5-43FF-8466-BBA736F9F344}"/>
              </a:ext>
            </a:extLst>
          </p:cNvPr>
          <p:cNvSpPr txBox="1"/>
          <p:nvPr/>
        </p:nvSpPr>
        <p:spPr>
          <a:xfrm>
            <a:off x="1270000" y="1270000"/>
            <a:ext cx="9652000" cy="2540000"/>
          </a:xfrm>
          <a:prstGeom prst="rect">
            <a:avLst/>
          </a:prstGeom>
          <a:noFill/>
        </p:spPr>
        <p:txBody>
          <a:bodyPr vertOverflow="overflow" vert="horz" wrap="square" rtlCol="0" anchor="t">
            <a:spAutoFit/>
          </a:bodyPr>
          <a:lstStyle/>
          <a:p>
            <a:pPr algn="l"/>
            <a:r>
              <a:rPr lang="en-US" altLang="ko-KR" sz="12000" b="1">
                <a:solidFill>
                  <a:srgbClr val="FF6B6B"/>
                </a:solidFill>
                <a:latin typeface="Segoe UI Semibold"/>
                <a:cs typeface="Segoe UI Semibold"/>
              </a:rPr>
              <a:t>6.75%</a:t>
            </a:r>
            <a:endParaRPr lang="ko-KR" altLang="en-US" sz="12000" b="1">
              <a:solidFill>
                <a:srgbClr val="FF6B6B"/>
              </a:solidFill>
              <a:latin typeface="Segoe UI Semibold"/>
              <a:cs typeface="Segoe UI Semibold"/>
            </a:endParaRPr>
          </a:p>
        </p:txBody>
      </p:sp>
      <p:sp>
        <p:nvSpPr>
          <p:cNvPr id="3" name="TextBox 2">
            <a:extLst>
              <a:ext uri="{FF2B5EF4-FFF2-40B4-BE49-F238E27FC236}">
                <a16:creationId xmlns:a16="http://schemas.microsoft.com/office/drawing/2014/main" id="{CF3845C7-7F2A-4CD6-9C97-4F2BB455BC55}"/>
              </a:ext>
            </a:extLst>
          </p:cNvPr>
          <p:cNvSpPr txBox="1"/>
          <p:nvPr/>
        </p:nvSpPr>
        <p:spPr>
          <a:xfrm>
            <a:off x="1270000" y="4064000"/>
            <a:ext cx="9652000" cy="889000"/>
          </a:xfrm>
          <a:prstGeom prst="rect">
            <a:avLst/>
          </a:prstGeom>
          <a:noFill/>
        </p:spPr>
        <p:txBody>
          <a:bodyPr vertOverflow="overflow" vert="horz" wrap="square" rtlCol="0" anchor="t">
            <a:spAutoFit/>
          </a:bodyPr>
          <a:lstStyle/>
          <a:p>
            <a:pPr algn="l"/>
            <a:r>
              <a:rPr lang="en-US" altLang="ko-KR" sz="2200" dirty="0">
                <a:solidFill>
                  <a:srgbClr val="A0A0A0"/>
                </a:solidFill>
                <a:latin typeface="Segoe UI"/>
                <a:cs typeface="Segoe UI"/>
              </a:rPr>
              <a:t>Raw function calling success rate
qwen3-coder-next  ·  first attempt  ·  DTO schema generation</a:t>
            </a:r>
            <a:endParaRPr lang="ko-KR" altLang="en-US" sz="2200" dirty="0">
              <a:solidFill>
                <a:srgbClr val="A0A0A0"/>
              </a:solidFill>
              <a:latin typeface="Segoe UI"/>
              <a:cs typeface="Segoe UI"/>
            </a:endParaRPr>
          </a:p>
        </p:txBody>
      </p:sp>
      <p:sp>
        <p:nvSpPr>
          <p:cNvPr id="4" name="TextBox 3">
            <a:extLst>
              <a:ext uri="{FF2B5EF4-FFF2-40B4-BE49-F238E27FC236}">
                <a16:creationId xmlns:a16="http://schemas.microsoft.com/office/drawing/2014/main" id="{F893E854-6C0C-45C6-A592-84E6D06AD560}"/>
              </a:ext>
            </a:extLst>
          </p:cNvPr>
          <p:cNvSpPr txBox="1"/>
          <p:nvPr/>
        </p:nvSpPr>
        <p:spPr>
          <a:xfrm>
            <a:off x="1270000" y="5334000"/>
            <a:ext cx="9652000" cy="508000"/>
          </a:xfrm>
          <a:prstGeom prst="rect">
            <a:avLst/>
          </a:prstGeom>
          <a:noFill/>
        </p:spPr>
        <p:txBody>
          <a:bodyPr vertOverflow="overflow" vert="horz" wrap="square" rtlCol="0" anchor="t">
            <a:spAutoFit/>
          </a:bodyPr>
          <a:lstStyle/>
          <a:p>
            <a:pPr algn="l"/>
            <a:r>
              <a:rPr lang="en-US" altLang="ko-KR" sz="2400" b="1">
                <a:solidFill>
                  <a:srgbClr val="F0F0F0"/>
                </a:solidFill>
                <a:latin typeface="Segoe UI"/>
                <a:cs typeface="Segoe UI"/>
              </a:rPr>
              <a:t>Out of 100 tries, 93 fail.</a:t>
            </a:r>
            <a:endParaRPr lang="ko-KR" altLang="en-US" sz="2400" b="1">
              <a:solidFill>
                <a:srgbClr val="F0F0F0"/>
              </a:solidFill>
              <a:latin typeface="Segoe UI"/>
              <a:cs typeface="Segoe UI"/>
            </a:endParaRPr>
          </a:p>
        </p:txBody>
      </p:sp>
    </p:spTree>
    <p:extLst>
      <p:ext uri="{BB962C8B-B14F-4D97-AF65-F5344CB8AC3E}">
        <p14:creationId xmlns:p14="http://schemas.microsoft.com/office/powerpoint/2010/main" val="397842575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FFAF911-FE3B-4612-B327-20A396CE27B1}"/>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4ECDC4"/>
                </a:solidFill>
                <a:latin typeface="Segoe UI Semibold"/>
                <a:cs typeface="Segoe UI Semibold"/>
              </a:rPr>
              <a:t>One Type Does It All</a:t>
            </a:r>
            <a:endParaRPr lang="ko-KR" altLang="en-US" sz="3200" b="1">
              <a:solidFill>
                <a:srgbClr val="4ECDC4"/>
              </a:solidFill>
              <a:latin typeface="Segoe UI Semibold"/>
              <a:cs typeface="Segoe UI Semibold"/>
            </a:endParaRPr>
          </a:p>
        </p:txBody>
      </p:sp>
      <p:sp>
        <p:nvSpPr>
          <p:cNvPr id="3" name="직사각형 2">
            <a:extLst>
              <a:ext uri="{FF2B5EF4-FFF2-40B4-BE49-F238E27FC236}">
                <a16:creationId xmlns:a16="http://schemas.microsoft.com/office/drawing/2014/main" id="{1D917A4E-F7A0-482E-BCE7-CAB3CA9C3078}"/>
              </a:ext>
            </a:extLst>
          </p:cNvPr>
          <p:cNvSpPr/>
          <p:nvPr/>
        </p:nvSpPr>
        <p:spPr>
          <a:xfrm>
            <a:off x="762000" y="1016000"/>
            <a:ext cx="1270000" cy="38100"/>
          </a:xfrm>
          <a:prstGeom prst="rect">
            <a:avLst/>
          </a:prstGeom>
          <a:solidFill>
            <a:srgbClr val="4ECDC4"/>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타원 3">
            <a:extLst>
              <a:ext uri="{FF2B5EF4-FFF2-40B4-BE49-F238E27FC236}">
                <a16:creationId xmlns:a16="http://schemas.microsoft.com/office/drawing/2014/main" id="{7338FD37-1BB8-436D-8618-AD77C73EFD06}"/>
              </a:ext>
            </a:extLst>
          </p:cNvPr>
          <p:cNvSpPr/>
          <p:nvPr/>
        </p:nvSpPr>
        <p:spPr>
          <a:xfrm>
            <a:off x="1016000" y="1270000"/>
            <a:ext cx="508000" cy="508000"/>
          </a:xfrm>
          <a:prstGeom prst="ellipse">
            <a:avLst/>
          </a:prstGeom>
          <a:solidFill>
            <a:srgbClr val="60A5F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wrap="none" rtlCol="0" anchor="ctr" anchorCtr="0">
            <a:noAutofit/>
          </a:bodyPr>
          <a:lstStyle/>
          <a:p>
            <a:pPr algn="l"/>
            <a:r>
              <a:rPr lang="en-US" altLang="ko-KR" b="1">
                <a:solidFill>
                  <a:srgbClr val="0F1923"/>
                </a:solidFill>
              </a:rPr>
              <a:t>1</a:t>
            </a:r>
            <a:endParaRPr lang="ko-KR" altLang="en-US" b="1">
              <a:solidFill>
                <a:srgbClr val="0F1923"/>
              </a:solidFill>
            </a:endParaRPr>
          </a:p>
        </p:txBody>
      </p:sp>
      <p:sp>
        <p:nvSpPr>
          <p:cNvPr id="5" name="TextBox 4">
            <a:extLst>
              <a:ext uri="{FF2B5EF4-FFF2-40B4-BE49-F238E27FC236}">
                <a16:creationId xmlns:a16="http://schemas.microsoft.com/office/drawing/2014/main" id="{370AFFE6-E20D-4491-A0FD-A788F89E0702}"/>
              </a:ext>
            </a:extLst>
          </p:cNvPr>
          <p:cNvSpPr txBox="1"/>
          <p:nvPr/>
        </p:nvSpPr>
        <p:spPr>
          <a:xfrm>
            <a:off x="1714500" y="1333500"/>
            <a:ext cx="9652000" cy="444500"/>
          </a:xfrm>
          <a:prstGeom prst="rect">
            <a:avLst/>
          </a:prstGeom>
          <a:noFill/>
        </p:spPr>
        <p:txBody>
          <a:bodyPr vertOverflow="overflow" vert="horz" wrap="square" rtlCol="0" anchor="t">
            <a:spAutoFit/>
          </a:bodyPr>
          <a:lstStyle/>
          <a:p>
            <a:pPr algn="l"/>
            <a:r>
              <a:rPr lang="en-US" altLang="ko-KR" sz="2000">
                <a:solidFill>
                  <a:srgbClr val="D0D0D0"/>
                </a:solidFill>
                <a:latin typeface="Segoe UI"/>
                <a:cs typeface="Segoe UI"/>
              </a:rPr>
              <a:t>Generates the schema — typia.llm.parameters&lt;T&gt;()</a:t>
            </a:r>
            <a:endParaRPr lang="ko-KR" altLang="en-US" sz="2000">
              <a:solidFill>
                <a:srgbClr val="D0D0D0"/>
              </a:solidFill>
              <a:latin typeface="Segoe UI"/>
              <a:cs typeface="Segoe UI"/>
            </a:endParaRPr>
          </a:p>
        </p:txBody>
      </p:sp>
      <p:sp>
        <p:nvSpPr>
          <p:cNvPr id="6" name="타원 5">
            <a:extLst>
              <a:ext uri="{FF2B5EF4-FFF2-40B4-BE49-F238E27FC236}">
                <a16:creationId xmlns:a16="http://schemas.microsoft.com/office/drawing/2014/main" id="{C7E8F95E-048C-4412-BB86-ED8C7A6A8C6B}"/>
              </a:ext>
            </a:extLst>
          </p:cNvPr>
          <p:cNvSpPr/>
          <p:nvPr/>
        </p:nvSpPr>
        <p:spPr>
          <a:xfrm>
            <a:off x="1016000" y="2159000"/>
            <a:ext cx="508000" cy="508000"/>
          </a:xfrm>
          <a:prstGeom prst="ellipse">
            <a:avLst/>
          </a:prstGeom>
          <a:solidFill>
            <a:srgbClr val="4ECDC4"/>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wrap="none" rtlCol="0" anchor="ctr" anchorCtr="0">
            <a:noAutofit/>
          </a:bodyPr>
          <a:lstStyle/>
          <a:p>
            <a:pPr algn="l"/>
            <a:r>
              <a:rPr lang="en-US" altLang="ko-KR" b="1">
                <a:solidFill>
                  <a:srgbClr val="0F1923"/>
                </a:solidFill>
              </a:rPr>
              <a:t>2</a:t>
            </a:r>
            <a:endParaRPr lang="ko-KR" altLang="en-US" b="1">
              <a:solidFill>
                <a:srgbClr val="0F1923"/>
              </a:solidFill>
            </a:endParaRPr>
          </a:p>
        </p:txBody>
      </p:sp>
      <p:sp>
        <p:nvSpPr>
          <p:cNvPr id="7" name="TextBox 6">
            <a:extLst>
              <a:ext uri="{FF2B5EF4-FFF2-40B4-BE49-F238E27FC236}">
                <a16:creationId xmlns:a16="http://schemas.microsoft.com/office/drawing/2014/main" id="{BD0C799C-CAD5-46D8-8800-547F4AD68427}"/>
              </a:ext>
            </a:extLst>
          </p:cNvPr>
          <p:cNvSpPr txBox="1"/>
          <p:nvPr/>
        </p:nvSpPr>
        <p:spPr>
          <a:xfrm>
            <a:off x="1714500" y="2222500"/>
            <a:ext cx="9652000" cy="444500"/>
          </a:xfrm>
          <a:prstGeom prst="rect">
            <a:avLst/>
          </a:prstGeom>
          <a:noFill/>
        </p:spPr>
        <p:txBody>
          <a:bodyPr vertOverflow="overflow" vert="horz" wrap="square" rtlCol="0" anchor="t">
            <a:spAutoFit/>
          </a:bodyPr>
          <a:lstStyle/>
          <a:p>
            <a:pPr algn="l"/>
            <a:r>
              <a:rPr lang="en-US" altLang="ko-KR" sz="2000">
                <a:solidFill>
                  <a:srgbClr val="D0D0D0"/>
                </a:solidFill>
                <a:latin typeface="Segoe UI"/>
                <a:cs typeface="Segoe UI"/>
              </a:rPr>
              <a:t>Parses — ILlmFunction.parse()  (broken JSON recovery)</a:t>
            </a:r>
            <a:endParaRPr lang="ko-KR" altLang="en-US" sz="2000">
              <a:solidFill>
                <a:srgbClr val="D0D0D0"/>
              </a:solidFill>
              <a:latin typeface="Segoe UI"/>
              <a:cs typeface="Segoe UI"/>
            </a:endParaRPr>
          </a:p>
        </p:txBody>
      </p:sp>
      <p:sp>
        <p:nvSpPr>
          <p:cNvPr id="8" name="타원 7">
            <a:extLst>
              <a:ext uri="{FF2B5EF4-FFF2-40B4-BE49-F238E27FC236}">
                <a16:creationId xmlns:a16="http://schemas.microsoft.com/office/drawing/2014/main" id="{09D1170D-CC6F-4B52-983D-BC447C5C37FC}"/>
              </a:ext>
            </a:extLst>
          </p:cNvPr>
          <p:cNvSpPr/>
          <p:nvPr/>
        </p:nvSpPr>
        <p:spPr>
          <a:xfrm>
            <a:off x="1016000" y="3048000"/>
            <a:ext cx="508000" cy="508000"/>
          </a:xfrm>
          <a:prstGeom prst="ellipse">
            <a:avLst/>
          </a:prstGeom>
          <a:solidFill>
            <a:srgbClr val="A78BF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wrap="none" rtlCol="0" anchor="ctr" anchorCtr="0">
            <a:noAutofit/>
          </a:bodyPr>
          <a:lstStyle/>
          <a:p>
            <a:pPr algn="l"/>
            <a:r>
              <a:rPr lang="en-US" altLang="ko-KR" b="1">
                <a:solidFill>
                  <a:srgbClr val="0F1923"/>
                </a:solidFill>
              </a:rPr>
              <a:t>3</a:t>
            </a:r>
            <a:endParaRPr lang="ko-KR" altLang="en-US" b="1">
              <a:solidFill>
                <a:srgbClr val="0F1923"/>
              </a:solidFill>
            </a:endParaRPr>
          </a:p>
        </p:txBody>
      </p:sp>
      <p:sp>
        <p:nvSpPr>
          <p:cNvPr id="9" name="TextBox 8">
            <a:extLst>
              <a:ext uri="{FF2B5EF4-FFF2-40B4-BE49-F238E27FC236}">
                <a16:creationId xmlns:a16="http://schemas.microsoft.com/office/drawing/2014/main" id="{C78FD245-B579-4921-9020-1B570C2ED75D}"/>
              </a:ext>
            </a:extLst>
          </p:cNvPr>
          <p:cNvSpPr txBox="1"/>
          <p:nvPr/>
        </p:nvSpPr>
        <p:spPr>
          <a:xfrm>
            <a:off x="1714500" y="3111500"/>
            <a:ext cx="9652000" cy="444500"/>
          </a:xfrm>
          <a:prstGeom prst="rect">
            <a:avLst/>
          </a:prstGeom>
          <a:noFill/>
        </p:spPr>
        <p:txBody>
          <a:bodyPr vertOverflow="overflow" vert="horz" wrap="square" rtlCol="0" anchor="t">
            <a:spAutoFit/>
          </a:bodyPr>
          <a:lstStyle/>
          <a:p>
            <a:pPr algn="l"/>
            <a:r>
              <a:rPr lang="fr-FR" altLang="ko-KR" sz="2000">
                <a:solidFill>
                  <a:srgbClr val="D0D0D0"/>
                </a:solidFill>
                <a:latin typeface="Segoe UI"/>
                <a:cs typeface="Segoe UI"/>
              </a:rPr>
              <a:t>Coerces — ILlmFunction.coerce()  (type correction)</a:t>
            </a:r>
            <a:endParaRPr lang="ko-KR" altLang="en-US" sz="2000">
              <a:solidFill>
                <a:srgbClr val="D0D0D0"/>
              </a:solidFill>
              <a:latin typeface="Segoe UI"/>
              <a:cs typeface="Segoe UI"/>
            </a:endParaRPr>
          </a:p>
        </p:txBody>
      </p:sp>
      <p:sp>
        <p:nvSpPr>
          <p:cNvPr id="10" name="타원 9">
            <a:extLst>
              <a:ext uri="{FF2B5EF4-FFF2-40B4-BE49-F238E27FC236}">
                <a16:creationId xmlns:a16="http://schemas.microsoft.com/office/drawing/2014/main" id="{598C8808-EB8F-4817-88D2-104C8A03223E}"/>
              </a:ext>
            </a:extLst>
          </p:cNvPr>
          <p:cNvSpPr/>
          <p:nvPr/>
        </p:nvSpPr>
        <p:spPr>
          <a:xfrm>
            <a:off x="1016000" y="3937000"/>
            <a:ext cx="508000" cy="508000"/>
          </a:xfrm>
          <a:prstGeom prst="ellipse">
            <a:avLst/>
          </a:prstGeom>
          <a:solidFill>
            <a:srgbClr val="FF6B6B"/>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wrap="none" rtlCol="0" anchor="ctr" anchorCtr="0">
            <a:noAutofit/>
          </a:bodyPr>
          <a:lstStyle/>
          <a:p>
            <a:pPr algn="l"/>
            <a:r>
              <a:rPr lang="en-US" altLang="ko-KR" b="1">
                <a:solidFill>
                  <a:srgbClr val="0F1923"/>
                </a:solidFill>
              </a:rPr>
              <a:t>4</a:t>
            </a:r>
            <a:endParaRPr lang="ko-KR" altLang="en-US" b="1">
              <a:solidFill>
                <a:srgbClr val="0F1923"/>
              </a:solidFill>
            </a:endParaRPr>
          </a:p>
        </p:txBody>
      </p:sp>
      <p:sp>
        <p:nvSpPr>
          <p:cNvPr id="11" name="TextBox 10">
            <a:extLst>
              <a:ext uri="{FF2B5EF4-FFF2-40B4-BE49-F238E27FC236}">
                <a16:creationId xmlns:a16="http://schemas.microsoft.com/office/drawing/2014/main" id="{52B43020-4EA9-4BAE-B049-08A77B127E1F}"/>
              </a:ext>
            </a:extLst>
          </p:cNvPr>
          <p:cNvSpPr txBox="1"/>
          <p:nvPr/>
        </p:nvSpPr>
        <p:spPr>
          <a:xfrm>
            <a:off x="1714500" y="4000500"/>
            <a:ext cx="9652000" cy="444500"/>
          </a:xfrm>
          <a:prstGeom prst="rect">
            <a:avLst/>
          </a:prstGeom>
          <a:noFill/>
        </p:spPr>
        <p:txBody>
          <a:bodyPr vertOverflow="overflow" vert="horz" wrap="square" rtlCol="0" anchor="t">
            <a:spAutoFit/>
          </a:bodyPr>
          <a:lstStyle/>
          <a:p>
            <a:pPr algn="l"/>
            <a:r>
              <a:rPr lang="en-US" altLang="ko-KR" sz="2000">
                <a:solidFill>
                  <a:srgbClr val="D0D0D0"/>
                </a:solidFill>
                <a:latin typeface="Segoe UI"/>
                <a:cs typeface="Segoe UI"/>
              </a:rPr>
              <a:t>Validates — ILlmFunction.validate()  (violation detection)</a:t>
            </a:r>
            <a:endParaRPr lang="ko-KR" altLang="en-US" sz="2000">
              <a:solidFill>
                <a:srgbClr val="D0D0D0"/>
              </a:solidFill>
              <a:latin typeface="Segoe UI"/>
              <a:cs typeface="Segoe UI"/>
            </a:endParaRPr>
          </a:p>
        </p:txBody>
      </p:sp>
      <p:sp>
        <p:nvSpPr>
          <p:cNvPr id="12" name="타원 11">
            <a:extLst>
              <a:ext uri="{FF2B5EF4-FFF2-40B4-BE49-F238E27FC236}">
                <a16:creationId xmlns:a16="http://schemas.microsoft.com/office/drawing/2014/main" id="{0247F585-C774-420F-901C-F218B3694787}"/>
              </a:ext>
            </a:extLst>
          </p:cNvPr>
          <p:cNvSpPr/>
          <p:nvPr/>
        </p:nvSpPr>
        <p:spPr>
          <a:xfrm>
            <a:off x="1016000" y="4826000"/>
            <a:ext cx="508000" cy="508000"/>
          </a:xfrm>
          <a:prstGeom prst="ellipse">
            <a:avLst/>
          </a:prstGeom>
          <a:solidFill>
            <a:srgbClr val="FFE66D"/>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wrap="none" rtlCol="0" anchor="ctr" anchorCtr="0">
            <a:noAutofit/>
          </a:bodyPr>
          <a:lstStyle/>
          <a:p>
            <a:pPr algn="l"/>
            <a:r>
              <a:rPr lang="en-US" altLang="ko-KR" b="1">
                <a:solidFill>
                  <a:srgbClr val="0F1923"/>
                </a:solidFill>
              </a:rPr>
              <a:t>5</a:t>
            </a:r>
            <a:endParaRPr lang="ko-KR" altLang="en-US" b="1">
              <a:solidFill>
                <a:srgbClr val="0F1923"/>
              </a:solidFill>
            </a:endParaRPr>
          </a:p>
        </p:txBody>
      </p:sp>
      <p:sp>
        <p:nvSpPr>
          <p:cNvPr id="13" name="TextBox 12">
            <a:extLst>
              <a:ext uri="{FF2B5EF4-FFF2-40B4-BE49-F238E27FC236}">
                <a16:creationId xmlns:a16="http://schemas.microsoft.com/office/drawing/2014/main" id="{CBCB03F2-3683-4C6B-9BE8-96A987BCF874}"/>
              </a:ext>
            </a:extLst>
          </p:cNvPr>
          <p:cNvSpPr txBox="1"/>
          <p:nvPr/>
        </p:nvSpPr>
        <p:spPr>
          <a:xfrm>
            <a:off x="1714500" y="4889500"/>
            <a:ext cx="9652000" cy="444500"/>
          </a:xfrm>
          <a:prstGeom prst="rect">
            <a:avLst/>
          </a:prstGeom>
          <a:noFill/>
        </p:spPr>
        <p:txBody>
          <a:bodyPr vertOverflow="overflow" vert="horz" wrap="square" rtlCol="0" anchor="t">
            <a:spAutoFit/>
          </a:bodyPr>
          <a:lstStyle/>
          <a:p>
            <a:pPr algn="l"/>
            <a:r>
              <a:rPr lang="en-US" altLang="ko-KR" sz="2000">
                <a:solidFill>
                  <a:srgbClr val="D0D0D0"/>
                </a:solidFill>
                <a:latin typeface="Segoe UI"/>
                <a:cs typeface="Segoe UI"/>
              </a:rPr>
              <a:t>Feedback — LlmJson.stringify()  (// </a:t>
            </a:r>
            <a:r>
              <a:rPr lang="ko-KR" altLang="en-US" sz="2000">
                <a:solidFill>
                  <a:srgbClr val="D0D0D0"/>
                </a:solidFill>
                <a:latin typeface="Segoe UI"/>
                <a:cs typeface="Segoe UI"/>
              </a:rPr>
              <a:t>❌ </a:t>
            </a:r>
            <a:r>
              <a:rPr lang="en-US" altLang="ko-KR" sz="2000">
                <a:solidFill>
                  <a:srgbClr val="D0D0D0"/>
                </a:solidFill>
                <a:latin typeface="Segoe UI"/>
                <a:cs typeface="Segoe UI"/>
              </a:rPr>
              <a:t>annotations)</a:t>
            </a:r>
            <a:endParaRPr lang="ko-KR" altLang="en-US" sz="2000">
              <a:solidFill>
                <a:srgbClr val="D0D0D0"/>
              </a:solidFill>
              <a:latin typeface="Segoe UI"/>
              <a:cs typeface="Segoe UI"/>
            </a:endParaRPr>
          </a:p>
        </p:txBody>
      </p:sp>
      <p:sp>
        <p:nvSpPr>
          <p:cNvPr id="14" name="TextBox 13">
            <a:extLst>
              <a:ext uri="{FF2B5EF4-FFF2-40B4-BE49-F238E27FC236}">
                <a16:creationId xmlns:a16="http://schemas.microsoft.com/office/drawing/2014/main" id="{B4477246-9D7B-4EA5-9141-2999269B8DD9}"/>
              </a:ext>
            </a:extLst>
          </p:cNvPr>
          <p:cNvSpPr txBox="1"/>
          <p:nvPr/>
        </p:nvSpPr>
        <p:spPr>
          <a:xfrm>
            <a:off x="1270000" y="5778500"/>
            <a:ext cx="9652000" cy="444500"/>
          </a:xfrm>
          <a:prstGeom prst="rect">
            <a:avLst/>
          </a:prstGeom>
          <a:noFill/>
        </p:spPr>
        <p:txBody>
          <a:bodyPr vertOverflow="overflow" vert="horz" wrap="square" rtlCol="0" anchor="t">
            <a:spAutoFit/>
          </a:bodyPr>
          <a:lstStyle/>
          <a:p>
            <a:pPr algn="l"/>
            <a:r>
              <a:rPr lang="en-US" altLang="ko-KR" sz="2200" b="1">
                <a:solidFill>
                  <a:srgbClr val="00D4AA"/>
                </a:solidFill>
              </a:rPr>
              <a:t>Define a single TypeScript type → Typia handles everything else</a:t>
            </a:r>
            <a:endParaRPr lang="ko-KR" altLang="en-US" sz="2200" b="1">
              <a:solidFill>
                <a:srgbClr val="00D4AA"/>
              </a:solidFill>
            </a:endParaRPr>
          </a:p>
        </p:txBody>
      </p:sp>
    </p:spTree>
    <p:extLst>
      <p:ext uri="{BB962C8B-B14F-4D97-AF65-F5344CB8AC3E}">
        <p14:creationId xmlns:p14="http://schemas.microsoft.com/office/powerpoint/2010/main" val="40530869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1A1A1E">
            <a:alpha val="100000"/>
          </a:srgbClr>
        </a:solidFill>
        <a:effectLst/>
      </p:bgPr>
    </p:bg>
    <p:spTree>
      <p:nvGrpSpPr>
        <p:cNvPr id="1" name=""/>
        <p:cNvGrpSpPr/>
        <p:nvPr/>
      </p:nvGrpSpPr>
      <p:grpSpPr>
        <a:xfrm>
          <a:off x="0" y="0"/>
          <a:ext cx="0" cy="0"/>
          <a:chOff x="0" y="0"/>
          <a:chExt cx="0" cy="0"/>
        </a:xfrm>
      </p:grpSpPr>
      <p:sp>
        <p:nvSpPr>
          <p:cNvPr id="100" name="Title"/>
          <p:cNvSpPr/>
          <p:nvPr/>
        </p:nvSpPr>
        <p:spPr>
          <a:xfrm>
            <a:off x="762000" y="381000"/>
            <a:ext cx="10668000" cy="635000"/>
          </a:xfrm>
          <a:prstGeom prst="rect">
            <a:avLst/>
          </a:prstGeom>
        </p:spPr>
        <p:txBody>
          <a:bodyPr wrap="square"/>
          <a:lstStyle/>
          <a:p>
            <a:pPr algn="l"/>
            <a:r>
              <a:rPr lang="en-US" sz="3200" b="1">
                <a:solidFill>
                  <a:srgbClr val="4ECDC4"/>
                </a:solidFill>
                <a:latin typeface="Segoe UI Semibold"/>
                <a:cs typeface="Segoe UI Semibold"/>
              </a:rPr>
              <a:t>Why No Other Tool Does This</a:t>
            </a:r>
          </a:p>
        </p:txBody>
      </p:sp>
      <p:sp>
        <p:nvSpPr>
          <p:cNvPr id="101" name="Line"/>
          <p:cNvSpPr/>
          <p:nvPr/>
        </p:nvSpPr>
        <p:spPr>
          <a:xfrm>
            <a:off x="762000" y="1016000"/>
            <a:ext cx="1524000" cy="38100"/>
          </a:xfrm>
          <a:prstGeom prst="rect">
            <a:avLst/>
          </a:prstGeom>
          <a:solidFill>
            <a:srgbClr val="4ECDC4"/>
          </a:solidFill>
          <a:ln>
            <a:noFill/>
          </a:ln>
        </p:spPr>
        <p:txBody>
          <a:bodyPr/>
          <a:lstStyle/>
          <a:p>
            <a:endParaRPr lang="en-US"/>
          </a:p>
        </p:txBody>
      </p:sp>
      <p:sp>
        <p:nvSpPr>
          <p:cNvPr id="110" name="Row0"/>
          <p:cNvSpPr/>
          <p:nvPr/>
        </p:nvSpPr>
        <p:spPr>
          <a:xfrm>
            <a:off x="762000" y="1333500"/>
            <a:ext cx="10668000" cy="1206500"/>
          </a:xfrm>
          <a:prstGeom prst="roundRect">
            <a:avLst/>
          </a:prstGeom>
          <a:solidFill>
            <a:srgbClr val="2A2A2E"/>
          </a:solidFill>
          <a:ln>
            <a:noFill/>
          </a:ln>
        </p:spPr>
        <p:txBody>
          <a:bodyPr wrap="square" lIns="108000" tIns="54000" rIns="108000" bIns="54000"/>
          <a:lstStyle/>
          <a:p>
            <a:pPr algn="l"/>
            <a:r>
              <a:rPr lang="en-US" sz="2000" b="1">
                <a:solidFill>
                  <a:srgbClr val="FF6B6B"/>
                </a:solidFill>
              </a:rPr>
              <a:t>JSON Repair Libraries</a:t>
            </a:r>
            <a:r>
              <a:rPr lang="en-US" sz="1800">
                <a:solidFill>
                  <a:srgbClr val="707070"/>
                </a:solidFill>
              </a:rPr>
              <a:t>  jsonrepair, dirty-json, LangChain</a:t>
            </a:r>
          </a:p>
          <a:p>
            <a:pPr algn="l"/>
            <a:r>
              <a:rPr lang="en-US" sz="1800">
                <a:solidFill>
                  <a:srgbClr val="D0D0D0"/>
                </a:solidFill>
              </a:rPr>
              <a:t>Fix syntax only — trailing commas, brackets.
Double-stringify passes through undetected.</a:t>
            </a:r>
          </a:p>
        </p:txBody>
      </p:sp>
      <p:sp>
        <p:nvSpPr>
          <p:cNvPr id="111" name="Row1"/>
          <p:cNvSpPr/>
          <p:nvPr/>
        </p:nvSpPr>
        <p:spPr>
          <a:xfrm>
            <a:off x="762000" y="2730500"/>
            <a:ext cx="10668000" cy="1206500"/>
          </a:xfrm>
          <a:prstGeom prst="roundRect">
            <a:avLst/>
          </a:prstGeom>
          <a:solidFill>
            <a:srgbClr val="2A2A2E"/>
          </a:solidFill>
          <a:ln>
            <a:noFill/>
          </a:ln>
        </p:spPr>
        <p:txBody>
          <a:bodyPr wrap="square" lIns="108000" tIns="54000" rIns="108000" bIns="54000"/>
          <a:lstStyle/>
          <a:p>
            <a:pPr algn="l"/>
            <a:r>
              <a:rPr lang="en-US" sz="2000" b="1">
                <a:solidFill>
                  <a:srgbClr val="FFD93D"/>
                </a:solidFill>
              </a:rPr>
              <a:t>Pydantic / Validation</a:t>
            </a:r>
            <a:r>
              <a:rPr lang="en-US" sz="1800">
                <a:solidFill>
                  <a:srgbClr val="707070"/>
                </a:solidFill>
              </a:rPr>
              <a:t>  Pydantic, Zod, Joi</a:t>
            </a:r>
          </a:p>
          <a:p>
            <a:pPr algn="l"/>
            <a:r>
              <a:rPr lang="en-US" sz="1800">
                <a:solidFill>
                  <a:srgbClr val="D0D0D0"/>
                </a:solidFill>
              </a:rPr>
              <a:t>Validate after parsing — reject or pass.
No coercion, no structural variant ID.</a:t>
            </a:r>
          </a:p>
        </p:txBody>
      </p:sp>
      <p:sp>
        <p:nvSpPr>
          <p:cNvPr id="112" name="Row2"/>
          <p:cNvSpPr/>
          <p:nvPr/>
        </p:nvSpPr>
        <p:spPr>
          <a:xfrm>
            <a:off x="762000" y="4127500"/>
            <a:ext cx="10668000" cy="1206500"/>
          </a:xfrm>
          <a:prstGeom prst="roundRect">
            <a:avLst/>
          </a:prstGeom>
          <a:solidFill>
            <a:srgbClr val="2A2A2E"/>
          </a:solidFill>
          <a:ln>
            <a:noFill/>
          </a:ln>
        </p:spPr>
        <p:txBody>
          <a:bodyPr wrap="square" lIns="108000" tIns="54000" rIns="108000" bIns="54000"/>
          <a:lstStyle/>
          <a:p>
            <a:pPr algn="l"/>
            <a:r>
              <a:rPr lang="en-US" sz="2000" b="1">
                <a:solidFill>
                  <a:srgbClr val="FFD93D"/>
                </a:solidFill>
              </a:rPr>
              <a:t>Retry Frameworks</a:t>
            </a:r>
            <a:r>
              <a:rPr lang="en-US" sz="1800">
                <a:solidFill>
                  <a:srgbClr val="707070"/>
                </a:solidFill>
              </a:rPr>
              <a:t>  LangChain, Instructor, etc.</a:t>
            </a:r>
          </a:p>
          <a:p>
            <a:pPr algn="l"/>
            <a:r>
              <a:rPr lang="en-US" sz="1800">
                <a:solidFill>
                  <a:srgbClr val="D0D0D0"/>
                </a:solidFill>
              </a:rPr>
              <a:t>Retry loop only — no schema-driven parsing,
no type coercion, no inline feedback.</a:t>
            </a:r>
          </a:p>
        </p:txBody>
      </p:sp>
      <p:sp>
        <p:nvSpPr>
          <p:cNvPr id="120" name="TypiaHighlight"/>
          <p:cNvSpPr/>
          <p:nvPr/>
        </p:nvSpPr>
        <p:spPr>
          <a:xfrm>
            <a:off x="762000" y="5588000"/>
            <a:ext cx="10668000" cy="825500"/>
          </a:xfrm>
          <a:prstGeom prst="roundRect">
            <a:avLst/>
          </a:prstGeom>
          <a:solidFill>
            <a:srgbClr val="00D4AA">
              <a:alpha val="15000"/>
            </a:srgbClr>
          </a:solidFill>
          <a:ln w="19050">
            <a:solidFill>
              <a:srgbClr val="00D4AA"/>
            </a:solidFill>
          </a:ln>
        </p:spPr>
        <p:txBody>
          <a:bodyPr wrap="square" lIns="108000" rIns="108000" anchor="ctr"/>
          <a:lstStyle/>
          <a:p>
            <a:pPr algn="ctr"/>
            <a:r>
              <a:rPr lang="en-US" sz="2000" b="1">
                <a:solidFill>
                  <a:srgbClr val="00D4AA"/>
                </a:solidFill>
              </a:rPr>
              <a:t>Only Typia: schema-driven recursive parse ↔ coerce cycle</a:t>
            </a:r>
          </a:p>
          <a:p>
            <a:pPr algn="ctr"/>
            <a:r>
              <a:rPr lang="en-US" sz="1800">
                <a:solidFill>
                  <a:srgbClr val="D0D0D0"/>
                </a:solidFill>
              </a:rPr>
              <a:t>+ structural variant identification + inline error feedback</a:t>
            </a:r>
          </a:p>
        </p:txBody>
      </p:sp>
    </p:spTree>
    <p:extLst>
      <p:ext uri="{BB962C8B-B14F-4D97-AF65-F5344CB8AC3E}">
        <p14:creationId xmlns:p14="http://schemas.microsoft.com/office/powerpoint/2010/main" val="27590772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1AD3EE-6DA6-4E45-80D1-8CABDD4617E1}"/>
              </a:ext>
            </a:extLst>
          </p:cNvPr>
          <p:cNvSpPr txBox="1"/>
          <p:nvPr/>
        </p:nvSpPr>
        <p:spPr>
          <a:xfrm>
            <a:off x="1016000" y="1270000"/>
            <a:ext cx="10160000" cy="2794000"/>
          </a:xfrm>
          <a:prstGeom prst="rect">
            <a:avLst/>
          </a:prstGeom>
          <a:noFill/>
        </p:spPr>
        <p:txBody>
          <a:bodyPr vertOverflow="overflow" vert="horz" wrap="square" rtlCol="0" anchor="t">
            <a:spAutoFit/>
          </a:bodyPr>
          <a:lstStyle/>
          <a:p>
            <a:pPr algn="l"/>
            <a:r>
              <a:rPr lang="en-US" altLang="ko-KR" sz="4200" b="1">
                <a:solidFill>
                  <a:srgbClr val="4ECDC4"/>
                </a:solidFill>
                <a:latin typeface="Segoe UI Semibold"/>
                <a:cs typeface="Segoe UI Semibold"/>
              </a:rPr>
              <a:t>"The type is the schema,
the validator,
and the prompt."</a:t>
            </a:r>
            <a:endParaRPr lang="ko-KR" altLang="en-US" sz="4200" b="1">
              <a:solidFill>
                <a:srgbClr val="4ECDC4"/>
              </a:solidFill>
              <a:latin typeface="Segoe UI Semibold"/>
              <a:cs typeface="Segoe UI Semibold"/>
            </a:endParaRPr>
          </a:p>
        </p:txBody>
      </p:sp>
      <p:sp>
        <p:nvSpPr>
          <p:cNvPr id="3" name="직사각형 2">
            <a:extLst>
              <a:ext uri="{FF2B5EF4-FFF2-40B4-BE49-F238E27FC236}">
                <a16:creationId xmlns:a16="http://schemas.microsoft.com/office/drawing/2014/main" id="{902B40C0-1060-4106-9478-4EEC6EAA492A}"/>
              </a:ext>
            </a:extLst>
          </p:cNvPr>
          <p:cNvSpPr/>
          <p:nvPr/>
        </p:nvSpPr>
        <p:spPr>
          <a:xfrm>
            <a:off x="4826000" y="4318000"/>
            <a:ext cx="2540000" cy="38100"/>
          </a:xfrm>
          <a:prstGeom prst="rect">
            <a:avLst/>
          </a:prstGeom>
          <a:solidFill>
            <a:srgbClr val="4ECDC4"/>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TextBox 3">
            <a:extLst>
              <a:ext uri="{FF2B5EF4-FFF2-40B4-BE49-F238E27FC236}">
                <a16:creationId xmlns:a16="http://schemas.microsoft.com/office/drawing/2014/main" id="{5EB37BC3-B634-4338-ADEF-E23AB2423928}"/>
              </a:ext>
            </a:extLst>
          </p:cNvPr>
          <p:cNvSpPr txBox="1"/>
          <p:nvPr/>
        </p:nvSpPr>
        <p:spPr>
          <a:xfrm>
            <a:off x="1270000" y="4572000"/>
            <a:ext cx="9652000" cy="508000"/>
          </a:xfrm>
          <a:prstGeom prst="rect">
            <a:avLst/>
          </a:prstGeom>
          <a:noFill/>
        </p:spPr>
        <p:txBody>
          <a:bodyPr vertOverflow="overflow" vert="horz" wrap="square" rtlCol="0" anchor="t">
            <a:spAutoFit/>
          </a:bodyPr>
          <a:lstStyle/>
          <a:p>
            <a:pPr algn="l"/>
            <a:r>
              <a:rPr lang="en-US" altLang="ko-KR" sz="2200" i="1">
                <a:solidFill>
                  <a:srgbClr val="A0A0A0"/>
                </a:solidFill>
              </a:rPr>
              <a:t>— Typia: One type to rule them all</a:t>
            </a:r>
            <a:endParaRPr lang="ko-KR" altLang="en-US" sz="2200" i="1">
              <a:solidFill>
                <a:srgbClr val="A0A0A0"/>
              </a:solidFill>
            </a:endParaRPr>
          </a:p>
        </p:txBody>
      </p:sp>
    </p:spTree>
    <p:extLst>
      <p:ext uri="{BB962C8B-B14F-4D97-AF65-F5344CB8AC3E}">
        <p14:creationId xmlns:p14="http://schemas.microsoft.com/office/powerpoint/2010/main" val="35861810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8A91F80-7C51-49F9-B5B0-0D4AB047B4B4}"/>
              </a:ext>
            </a:extLst>
          </p:cNvPr>
          <p:cNvSpPr txBox="1"/>
          <p:nvPr/>
        </p:nvSpPr>
        <p:spPr>
          <a:xfrm>
            <a:off x="762000" y="1651000"/>
            <a:ext cx="10668000" cy="571500"/>
          </a:xfrm>
          <a:prstGeom prst="rect">
            <a:avLst/>
          </a:prstGeom>
          <a:noFill/>
        </p:spPr>
        <p:txBody>
          <a:bodyPr vertOverflow="overflow" vert="horz" wrap="square" rtlCol="0" anchor="t">
            <a:spAutoFit/>
          </a:bodyPr>
          <a:lstStyle/>
          <a:p>
            <a:pPr algn="l"/>
            <a:r>
              <a:rPr lang="en-US" altLang="ko-KR" sz="2400"/>
              <a:t>Chapter 3</a:t>
            </a:r>
            <a:endParaRPr lang="ko-KR" altLang="en-US" sz="2400"/>
          </a:p>
        </p:txBody>
      </p:sp>
      <p:sp>
        <p:nvSpPr>
          <p:cNvPr id="3" name="TextBox 2">
            <a:extLst>
              <a:ext uri="{FF2B5EF4-FFF2-40B4-BE49-F238E27FC236}">
                <a16:creationId xmlns:a16="http://schemas.microsoft.com/office/drawing/2014/main" id="{89B38C61-65FA-489D-9224-F6157A08B098}"/>
              </a:ext>
            </a:extLst>
          </p:cNvPr>
          <p:cNvSpPr txBox="1"/>
          <p:nvPr/>
        </p:nvSpPr>
        <p:spPr>
          <a:xfrm>
            <a:off x="762000" y="2413000"/>
            <a:ext cx="10668000" cy="1016000"/>
          </a:xfrm>
          <a:prstGeom prst="rect">
            <a:avLst/>
          </a:prstGeom>
          <a:noFill/>
        </p:spPr>
        <p:txBody>
          <a:bodyPr vertOverflow="overflow" vert="horz" wrap="square" rtlCol="0" anchor="t">
            <a:spAutoFit/>
          </a:bodyPr>
          <a:lstStyle/>
          <a:p>
            <a:pPr algn="l"/>
            <a:r>
              <a:rPr lang="en-US" altLang="ko-KR" sz="4800" b="1">
                <a:solidFill>
                  <a:srgbClr val="60A5FA"/>
                </a:solidFill>
              </a:rPr>
              <a:t>The Case for Function Calling</a:t>
            </a:r>
            <a:endParaRPr lang="ko-KR" altLang="en-US" sz="4800" b="1">
              <a:solidFill>
                <a:srgbClr val="60A5FA"/>
              </a:solidFill>
            </a:endParaRPr>
          </a:p>
        </p:txBody>
      </p:sp>
      <p:sp>
        <p:nvSpPr>
          <p:cNvPr id="4" name="TextBox 3">
            <a:extLst>
              <a:ext uri="{FF2B5EF4-FFF2-40B4-BE49-F238E27FC236}">
                <a16:creationId xmlns:a16="http://schemas.microsoft.com/office/drawing/2014/main" id="{27386310-EDE6-4227-A317-286488BCF875}"/>
              </a:ext>
            </a:extLst>
          </p:cNvPr>
          <p:cNvSpPr txBox="1"/>
          <p:nvPr/>
        </p:nvSpPr>
        <p:spPr>
          <a:xfrm>
            <a:off x="762000" y="3683000"/>
            <a:ext cx="10668000" cy="508000"/>
          </a:xfrm>
          <a:prstGeom prst="rect">
            <a:avLst/>
          </a:prstGeom>
          <a:noFill/>
        </p:spPr>
        <p:txBody>
          <a:bodyPr vertOverflow="overflow" vert="horz" wrap="square" rtlCol="0" anchor="t">
            <a:spAutoFit/>
          </a:bodyPr>
          <a:lstStyle/>
          <a:p>
            <a:pPr algn="l"/>
            <a:r>
              <a:rPr lang="en-US" altLang="ko-KR" sz="2200">
                <a:solidFill>
                  <a:srgbClr val="D0D0D0"/>
                </a:solidFill>
              </a:rPr>
              <a:t>The decisive means of turning probabilistic AI deterministic</a:t>
            </a:r>
            <a:endParaRPr lang="ko-KR" altLang="en-US" sz="2200">
              <a:solidFill>
                <a:srgbClr val="D0D0D0"/>
              </a:solidFill>
            </a:endParaRPr>
          </a:p>
        </p:txBody>
      </p:sp>
      <p:sp>
        <p:nvSpPr>
          <p:cNvPr id="5" name="직사각형 4">
            <a:extLst>
              <a:ext uri="{FF2B5EF4-FFF2-40B4-BE49-F238E27FC236}">
                <a16:creationId xmlns:a16="http://schemas.microsoft.com/office/drawing/2014/main" id="{7A75C588-8692-447A-9EFD-92DC29D95639}"/>
              </a:ext>
            </a:extLst>
          </p:cNvPr>
          <p:cNvSpPr/>
          <p:nvPr/>
        </p:nvSpPr>
        <p:spPr>
          <a:xfrm>
            <a:off x="4826000" y="3581400"/>
            <a:ext cx="2540000" cy="38100"/>
          </a:xfrm>
          <a:prstGeom prst="rect">
            <a:avLst/>
          </a:prstGeom>
          <a:solidFill>
            <a:srgbClr val="60A5FA"/>
          </a:solidFill>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Tree>
    <p:extLst>
      <p:ext uri="{BB962C8B-B14F-4D97-AF65-F5344CB8AC3E}">
        <p14:creationId xmlns:p14="http://schemas.microsoft.com/office/powerpoint/2010/main" val="304640135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295DB14-013C-4D58-A6DD-E22942274643}"/>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60A5FA"/>
                </a:solidFill>
                <a:latin typeface="Segoe UI Semibold"/>
                <a:cs typeface="Segoe UI Semibold"/>
              </a:rPr>
              <a:t>Natural Language vs. Types</a:t>
            </a:r>
            <a:endParaRPr lang="ko-KR" altLang="en-US" sz="3200" b="1">
              <a:solidFill>
                <a:srgbClr val="60A5FA"/>
              </a:solidFill>
              <a:latin typeface="Segoe UI Semibold"/>
              <a:cs typeface="Segoe UI Semibold"/>
            </a:endParaRPr>
          </a:p>
        </p:txBody>
      </p:sp>
      <p:sp>
        <p:nvSpPr>
          <p:cNvPr id="3" name="직사각형 2">
            <a:extLst>
              <a:ext uri="{FF2B5EF4-FFF2-40B4-BE49-F238E27FC236}">
                <a16:creationId xmlns:a16="http://schemas.microsoft.com/office/drawing/2014/main" id="{DBF70477-46B2-4F98-B471-7303E2154D5F}"/>
              </a:ext>
            </a:extLst>
          </p:cNvPr>
          <p:cNvSpPr/>
          <p:nvPr/>
        </p:nvSpPr>
        <p:spPr>
          <a:xfrm>
            <a:off x="762000" y="1016000"/>
            <a:ext cx="1270000" cy="38100"/>
          </a:xfrm>
          <a:prstGeom prst="rect">
            <a:avLst/>
          </a:prstGeom>
          <a:solidFill>
            <a:srgbClr val="60A5FA"/>
          </a:solidFill>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사각형: 둥근 모서리 3">
            <a:extLst>
              <a:ext uri="{FF2B5EF4-FFF2-40B4-BE49-F238E27FC236}">
                <a16:creationId xmlns:a16="http://schemas.microsoft.com/office/drawing/2014/main" id="{AC9D4E29-4987-4559-A140-019DCBE5066E}"/>
              </a:ext>
            </a:extLst>
          </p:cNvPr>
          <p:cNvSpPr/>
          <p:nvPr/>
        </p:nvSpPr>
        <p:spPr>
          <a:xfrm>
            <a:off x="762000" y="1397000"/>
            <a:ext cx="5016500" cy="2286000"/>
          </a:xfrm>
          <a:prstGeom prst="roundRect">
            <a:avLst/>
          </a:prstGeom>
          <a:solidFill>
            <a:srgbClr val="1A2733"/>
          </a:solidFill>
          <a:ln w="25400" cap="flat" cmpd="sng" algn="ctr">
            <a:solidFill>
              <a:srgbClr val="FF6B6B"/>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a:solidFill>
                  <a:srgbClr val="D0D0D0"/>
                </a:solidFill>
              </a:rPr>
              <a:t>Natural Language
• Evolved organically
• Ambiguity is a feature
• "Just make it look nice"
• Misunderstanding &amp; arguments</a:t>
            </a:r>
            <a:endParaRPr lang="ko-KR" altLang="en-US">
              <a:solidFill>
                <a:srgbClr val="D0D0D0"/>
              </a:solidFill>
            </a:endParaRPr>
          </a:p>
        </p:txBody>
      </p:sp>
      <p:sp>
        <p:nvSpPr>
          <p:cNvPr id="5" name="사각형: 둥근 모서리 4">
            <a:extLst>
              <a:ext uri="{FF2B5EF4-FFF2-40B4-BE49-F238E27FC236}">
                <a16:creationId xmlns:a16="http://schemas.microsoft.com/office/drawing/2014/main" id="{D57063DD-1288-4078-8605-7997F8244175}"/>
              </a:ext>
            </a:extLst>
          </p:cNvPr>
          <p:cNvSpPr/>
          <p:nvPr/>
        </p:nvSpPr>
        <p:spPr>
          <a:xfrm>
            <a:off x="6413500" y="1397000"/>
            <a:ext cx="5207000" cy="2286000"/>
          </a:xfrm>
          <a:prstGeom prst="roundRect">
            <a:avLst/>
          </a:prstGeom>
          <a:solidFill>
            <a:srgbClr val="1A2733"/>
          </a:solidFill>
          <a:ln w="25400" cap="flat" cmpd="sng" algn="ctr">
            <a:solidFill>
              <a:srgbClr val="00D4A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a:solidFill>
                  <a:srgbClr val="D0D0D0"/>
                </a:solidFill>
              </a:rPr>
              <a:t>Types &amp; Schemas
• Intentionally designed
• Ambiguity is a bug
• "age: uint32 &amp; ExMin&lt;18&gt;"
• No misunderstanding possible</a:t>
            </a:r>
            <a:endParaRPr lang="ko-KR" altLang="en-US">
              <a:solidFill>
                <a:srgbClr val="D0D0D0"/>
              </a:solidFill>
            </a:endParaRPr>
          </a:p>
        </p:txBody>
      </p:sp>
      <p:sp>
        <p:nvSpPr>
          <p:cNvPr id="6" name="TextBox 5">
            <a:extLst>
              <a:ext uri="{FF2B5EF4-FFF2-40B4-BE49-F238E27FC236}">
                <a16:creationId xmlns:a16="http://schemas.microsoft.com/office/drawing/2014/main" id="{EA5A79DB-A2CD-4994-83FC-6A5899F83F3E}"/>
              </a:ext>
            </a:extLst>
          </p:cNvPr>
          <p:cNvSpPr txBox="1"/>
          <p:nvPr/>
        </p:nvSpPr>
        <p:spPr>
          <a:xfrm>
            <a:off x="5803900" y="2286000"/>
            <a:ext cx="584200" cy="381000"/>
          </a:xfrm>
          <a:prstGeom prst="rect">
            <a:avLst/>
          </a:prstGeom>
          <a:noFill/>
        </p:spPr>
        <p:txBody>
          <a:bodyPr vertOverflow="overflow" vert="horz" wrap="square" rtlCol="0" anchor="t">
            <a:spAutoFit/>
          </a:bodyPr>
          <a:lstStyle/>
          <a:p>
            <a:pPr algn="l"/>
            <a:r>
              <a:rPr lang="en-US" altLang="ko-KR" sz="2000" b="1">
                <a:solidFill>
                  <a:srgbClr val="A0A0A0"/>
                </a:solidFill>
              </a:rPr>
              <a:t>vs.</a:t>
            </a:r>
            <a:endParaRPr lang="ko-KR" altLang="en-US" sz="2000" b="1">
              <a:solidFill>
                <a:srgbClr val="A0A0A0"/>
              </a:solidFill>
            </a:endParaRPr>
          </a:p>
        </p:txBody>
      </p:sp>
      <p:sp>
        <p:nvSpPr>
          <p:cNvPr id="7" name="사각형: 둥근 모서리 6">
            <a:extLst>
              <a:ext uri="{FF2B5EF4-FFF2-40B4-BE49-F238E27FC236}">
                <a16:creationId xmlns:a16="http://schemas.microsoft.com/office/drawing/2014/main" id="{9AF8FE0F-1419-488B-9D3B-EA8EC58C0F25}"/>
              </a:ext>
            </a:extLst>
          </p:cNvPr>
          <p:cNvSpPr/>
          <p:nvPr/>
        </p:nvSpPr>
        <p:spPr>
          <a:xfrm>
            <a:off x="1270000" y="4064000"/>
            <a:ext cx="9652000" cy="698500"/>
          </a:xfrm>
          <a:prstGeom prst="roundRect">
            <a:avLst/>
          </a:prstGeom>
          <a:solidFill>
            <a:srgbClr val="60A5F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2400" b="1">
                <a:solidFill>
                  <a:srgbClr val="0F1923"/>
                </a:solidFill>
              </a:rPr>
              <a:t>Types communicate without misunderstanding</a:t>
            </a:r>
            <a:endParaRPr lang="ko-KR" altLang="en-US" sz="2400" b="1">
              <a:solidFill>
                <a:srgbClr val="0F1923"/>
              </a:solidFill>
            </a:endParaRPr>
          </a:p>
        </p:txBody>
      </p:sp>
    </p:spTree>
    <p:extLst>
      <p:ext uri="{BB962C8B-B14F-4D97-AF65-F5344CB8AC3E}">
        <p14:creationId xmlns:p14="http://schemas.microsoft.com/office/powerpoint/2010/main" val="351965908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2FE144C-3B87-4335-AA43-BF4699C3A738}"/>
              </a:ext>
            </a:extLst>
          </p:cNvPr>
          <p:cNvSpPr txBox="1"/>
          <p:nvPr/>
        </p:nvSpPr>
        <p:spPr>
          <a:xfrm>
            <a:off x="762000" y="317500"/>
            <a:ext cx="10668000" cy="571500"/>
          </a:xfrm>
          <a:prstGeom prst="rect">
            <a:avLst/>
          </a:prstGeom>
          <a:noFill/>
        </p:spPr>
        <p:txBody>
          <a:bodyPr vertOverflow="overflow" vert="horz" wrap="square" rtlCol="0" anchor="t">
            <a:spAutoFit/>
          </a:bodyPr>
          <a:lstStyle/>
          <a:p>
            <a:pPr algn="l"/>
            <a:r>
              <a:rPr lang="en-US" altLang="ko-KR" sz="2800" b="1">
                <a:solidFill>
                  <a:srgbClr val="60A5FA"/>
                </a:solidFill>
              </a:rPr>
              <a:t>Prompt vs. Type: Side-by-Side</a:t>
            </a:r>
            <a:endParaRPr lang="ko-KR" altLang="en-US" sz="2800" b="1">
              <a:solidFill>
                <a:srgbClr val="60A5FA"/>
              </a:solidFill>
            </a:endParaRPr>
          </a:p>
        </p:txBody>
      </p:sp>
      <p:sp>
        <p:nvSpPr>
          <p:cNvPr id="3" name="사각형: 둥근 모서리 2">
            <a:extLst>
              <a:ext uri="{FF2B5EF4-FFF2-40B4-BE49-F238E27FC236}">
                <a16:creationId xmlns:a16="http://schemas.microsoft.com/office/drawing/2014/main" id="{B4E29CBF-F5E8-4E44-9334-472CCFC6F4B4}"/>
              </a:ext>
            </a:extLst>
          </p:cNvPr>
          <p:cNvSpPr/>
          <p:nvPr/>
        </p:nvSpPr>
        <p:spPr>
          <a:xfrm>
            <a:off x="762000" y="1016000"/>
            <a:ext cx="4953000" cy="4826000"/>
          </a:xfrm>
          <a:prstGeom prst="roundRect">
            <a:avLst/>
          </a:prstGeom>
          <a:solidFill>
            <a:srgbClr val="1E1E2E"/>
          </a:solidFill>
          <a:ln w="25400" cap="flat" cmpd="sng" algn="ctr">
            <a:solidFill>
              <a:srgbClr val="FF6B6B"/>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nchorCtr="0">
            <a:noAutofit/>
          </a:bodyPr>
          <a:lstStyle/>
          <a:p>
            <a:pPr algn="l"/>
            <a:r>
              <a:rPr lang="en-US" altLang="ko-KR">
                <a:solidFill>
                  <a:srgbClr val="D0D0D0"/>
                </a:solidFill>
              </a:rPr>
              <a:t>Via Prompt
"The age field must be a
positive integer greater
than 18. Don't use string
types for numeric fields.
All required fields must
be present..."
Problems:
• &gt; 18 or ≥ 18?
• No way to verify
• Rules multiply endlessly</a:t>
            </a:r>
            <a:endParaRPr lang="ko-KR" altLang="en-US">
              <a:solidFill>
                <a:srgbClr val="D0D0D0"/>
              </a:solidFill>
            </a:endParaRPr>
          </a:p>
        </p:txBody>
      </p:sp>
      <p:sp>
        <p:nvSpPr>
          <p:cNvPr id="4" name="사각형: 둥근 모서리 3">
            <a:extLst>
              <a:ext uri="{FF2B5EF4-FFF2-40B4-BE49-F238E27FC236}">
                <a16:creationId xmlns:a16="http://schemas.microsoft.com/office/drawing/2014/main" id="{3691F9AD-0A25-483A-B356-D1697F12B515}"/>
              </a:ext>
            </a:extLst>
          </p:cNvPr>
          <p:cNvSpPr/>
          <p:nvPr/>
        </p:nvSpPr>
        <p:spPr>
          <a:xfrm>
            <a:off x="6477000" y="1016000"/>
            <a:ext cx="4953000" cy="4826000"/>
          </a:xfrm>
          <a:prstGeom prst="roundRect">
            <a:avLst/>
          </a:prstGeom>
          <a:solidFill>
            <a:srgbClr val="1E1E2E"/>
          </a:solidFill>
          <a:ln w="25400" cap="flat" cmpd="sng" algn="ctr">
            <a:solidFill>
              <a:srgbClr val="00D4A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nchorCtr="0">
            <a:noAutofit/>
          </a:bodyPr>
          <a:lstStyle/>
          <a:p>
            <a:pPr algn="l">
              <a:buNone/>
            </a:pPr>
            <a:r>
              <a:rPr lang="en-US" sz="1400" b="1" dirty="0">
                <a:solidFill>
                  <a:srgbClr val="00D4AA"/>
                </a:solidFill>
                <a:latin typeface="Segoe UI Semibold"/>
              </a:rPr>
              <a:t>Via Type</a:t>
            </a:r>
          </a:p>
          <a:p>
            <a:pPr algn="l">
              <a:buNone/>
            </a:pPr>
            <a:endParaRPr lang="en-US" sz="1400" dirty="0">
              <a:latin typeface="Consolas"/>
            </a:endParaRPr>
          </a:p>
          <a:p>
            <a:pPr algn="l">
              <a:buNone/>
            </a:pPr>
            <a:r>
              <a:rPr lang="en-US" sz="1400" dirty="0">
                <a:solidFill>
                  <a:srgbClr val="C586C0"/>
                </a:solidFill>
                <a:latin typeface="Consolas"/>
              </a:rPr>
              <a:t>interface </a:t>
            </a:r>
            <a:r>
              <a:rPr lang="en-US" sz="1400" dirty="0">
                <a:solidFill>
                  <a:srgbClr val="4EC9B0"/>
                </a:solidFill>
                <a:latin typeface="Consolas"/>
              </a:rPr>
              <a:t>IMember</a:t>
            </a:r>
            <a:r>
              <a:rPr lang="en-US" sz="1400" dirty="0">
                <a:solidFill>
                  <a:srgbClr val="D4D4D4"/>
                </a:solidFill>
                <a:latin typeface="Consolas"/>
              </a:rPr>
              <a:t> {</a:t>
            </a:r>
          </a:p>
          <a:p>
            <a:pPr algn="l">
              <a:buNone/>
            </a:pPr>
            <a:r>
              <a:rPr lang="en-US" sz="1400" dirty="0">
                <a:solidFill>
                  <a:srgbClr val="D4D4D4"/>
                </a:solidFill>
                <a:latin typeface="Consolas"/>
              </a:rPr>
              <a:t>  </a:t>
            </a:r>
            <a:r>
              <a:rPr lang="en-US" sz="1400" dirty="0">
                <a:solidFill>
                  <a:srgbClr val="9CDCFE"/>
                </a:solidFill>
                <a:latin typeface="Consolas"/>
              </a:rPr>
              <a:t>age</a:t>
            </a:r>
            <a:r>
              <a:rPr lang="en-US" sz="1400" dirty="0">
                <a:solidFill>
                  <a:srgbClr val="D4D4D4"/>
                </a:solidFill>
                <a:latin typeface="Consolas"/>
              </a:rPr>
              <a:t>: </a:t>
            </a:r>
            <a:r>
              <a:rPr lang="en-US" sz="1400" dirty="0">
                <a:solidFill>
                  <a:srgbClr val="4EC9B0"/>
                </a:solidFill>
                <a:latin typeface="Consolas"/>
              </a:rPr>
              <a:t>number</a:t>
            </a:r>
          </a:p>
          <a:p>
            <a:pPr algn="l">
              <a:buNone/>
            </a:pPr>
            <a:r>
              <a:rPr lang="en-US" sz="1400" dirty="0">
                <a:solidFill>
                  <a:srgbClr val="D4D4D4"/>
                </a:solidFill>
                <a:latin typeface="Consolas"/>
              </a:rPr>
              <a:t>    &amp; </a:t>
            </a:r>
            <a:r>
              <a:rPr lang="en-US" sz="1400" dirty="0">
                <a:solidFill>
                  <a:srgbClr val="4EC9B0"/>
                </a:solidFill>
                <a:latin typeface="Consolas"/>
              </a:rPr>
              <a:t>Type</a:t>
            </a:r>
            <a:r>
              <a:rPr lang="en-US" sz="1400" dirty="0">
                <a:solidFill>
                  <a:srgbClr val="D4D4D4"/>
                </a:solidFill>
                <a:latin typeface="Consolas"/>
              </a:rPr>
              <a:t>&lt;</a:t>
            </a:r>
            <a:r>
              <a:rPr lang="en-US" sz="1400" dirty="0">
                <a:solidFill>
                  <a:srgbClr val="CE9178"/>
                </a:solidFill>
                <a:latin typeface="Consolas"/>
              </a:rPr>
              <a:t>"uint32"</a:t>
            </a:r>
            <a:r>
              <a:rPr lang="en-US" sz="1400" dirty="0">
                <a:solidFill>
                  <a:srgbClr val="D4D4D4"/>
                </a:solidFill>
                <a:latin typeface="Consolas"/>
              </a:rPr>
              <a:t>&gt;</a:t>
            </a:r>
          </a:p>
          <a:p>
            <a:pPr algn="l">
              <a:buNone/>
            </a:pPr>
            <a:r>
              <a:rPr lang="en-US" sz="1400" dirty="0">
                <a:solidFill>
                  <a:srgbClr val="D4D4D4"/>
                </a:solidFill>
                <a:latin typeface="Consolas"/>
              </a:rPr>
              <a:t>    &amp; </a:t>
            </a:r>
            <a:r>
              <a:rPr lang="en-US" sz="1400" dirty="0">
                <a:solidFill>
                  <a:srgbClr val="4EC9B0"/>
                </a:solidFill>
                <a:latin typeface="Consolas"/>
              </a:rPr>
              <a:t>ExclusiveMinimum</a:t>
            </a:r>
            <a:r>
              <a:rPr lang="en-US" sz="1400" dirty="0">
                <a:solidFill>
                  <a:srgbClr val="D4D4D4"/>
                </a:solidFill>
                <a:latin typeface="Consolas"/>
              </a:rPr>
              <a:t>&lt;</a:t>
            </a:r>
            <a:r>
              <a:rPr lang="en-US" sz="1400" dirty="0">
                <a:solidFill>
                  <a:srgbClr val="B5CEA8"/>
                </a:solidFill>
                <a:latin typeface="Consolas"/>
              </a:rPr>
              <a:t>18</a:t>
            </a:r>
            <a:r>
              <a:rPr lang="en-US" sz="1400" dirty="0">
                <a:solidFill>
                  <a:srgbClr val="D4D4D4"/>
                </a:solidFill>
                <a:latin typeface="Consolas"/>
              </a:rPr>
              <a:t>&gt;;</a:t>
            </a:r>
          </a:p>
          <a:p>
            <a:pPr algn="l">
              <a:buNone/>
            </a:pPr>
            <a:r>
              <a:rPr lang="en-US" sz="1400" dirty="0">
                <a:solidFill>
                  <a:srgbClr val="D4D4D4"/>
                </a:solidFill>
                <a:latin typeface="Consolas"/>
              </a:rPr>
              <a:t>}</a:t>
            </a:r>
          </a:p>
          <a:p>
            <a:pPr algn="l">
              <a:buNone/>
            </a:pPr>
            <a:endParaRPr lang="en-US" sz="1400" dirty="0">
              <a:latin typeface="Consolas"/>
            </a:endParaRPr>
          </a:p>
          <a:p>
            <a:pPr algn="l">
              <a:buNone/>
            </a:pPr>
            <a:r>
              <a:rPr lang="en-US" sz="1400" dirty="0">
                <a:solidFill>
                  <a:srgbClr val="00D4AA"/>
                </a:solidFill>
                <a:latin typeface="Segoe UI"/>
              </a:rPr>
              <a:t>✓ ExclusiveMinimum&lt;18&gt; = &gt; 18</a:t>
            </a:r>
          </a:p>
          <a:p>
            <a:pPr algn="l">
              <a:buNone/>
            </a:pPr>
            <a:r>
              <a:rPr lang="en-US" sz="1400" dirty="0">
                <a:solidFill>
                  <a:srgbClr val="00D4AA"/>
                </a:solidFill>
                <a:latin typeface="Segoe UI"/>
              </a:rPr>
              <a:t>✓ Mechanically verifiable</a:t>
            </a:r>
          </a:p>
          <a:p>
            <a:pPr algn="l">
              <a:buNone/>
            </a:pPr>
            <a:r>
              <a:rPr lang="en-US" sz="1400" dirty="0">
                <a:solidFill>
                  <a:srgbClr val="00D4AA"/>
                </a:solidFill>
                <a:latin typeface="Segoe UI"/>
              </a:rPr>
              <a:t>✓ Single source of truth</a:t>
            </a:r>
          </a:p>
        </p:txBody>
      </p:sp>
      <p:sp>
        <p:nvSpPr>
          <p:cNvPr id="5" name="TextBox 4">
            <a:extLst>
              <a:ext uri="{FF2B5EF4-FFF2-40B4-BE49-F238E27FC236}">
                <a16:creationId xmlns:a16="http://schemas.microsoft.com/office/drawing/2014/main" id="{0173F876-83CA-410F-BDFF-71D58B53D9FF}"/>
              </a:ext>
            </a:extLst>
          </p:cNvPr>
          <p:cNvSpPr txBox="1"/>
          <p:nvPr/>
        </p:nvSpPr>
        <p:spPr>
          <a:xfrm>
            <a:off x="5715000" y="3175000"/>
            <a:ext cx="762000" cy="381000"/>
          </a:xfrm>
          <a:prstGeom prst="rect">
            <a:avLst/>
          </a:prstGeom>
          <a:noFill/>
        </p:spPr>
        <p:txBody>
          <a:bodyPr vertOverflow="overflow" vert="horz" wrap="square" rtlCol="0" anchor="t">
            <a:spAutoFit/>
          </a:bodyPr>
          <a:lstStyle/>
          <a:p>
            <a:pPr algn="l"/>
            <a:r>
              <a:rPr lang="en-US" altLang="ko-KR" b="1">
                <a:solidFill>
                  <a:srgbClr val="A0A0A0"/>
                </a:solidFill>
              </a:rPr>
              <a:t>vs.</a:t>
            </a:r>
            <a:endParaRPr lang="ko-KR" altLang="en-US" b="1">
              <a:solidFill>
                <a:srgbClr val="A0A0A0"/>
              </a:solidFill>
            </a:endParaRPr>
          </a:p>
        </p:txBody>
      </p:sp>
    </p:spTree>
    <p:extLst>
      <p:ext uri="{BB962C8B-B14F-4D97-AF65-F5344CB8AC3E}">
        <p14:creationId xmlns:p14="http://schemas.microsoft.com/office/powerpoint/2010/main" val="168264426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A7610A8-A186-4623-849F-812B64B2A839}"/>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FF6B6B"/>
                </a:solidFill>
                <a:latin typeface="Segoe UI Semibold"/>
                <a:cs typeface="Segoe UI Semibold"/>
              </a:rPr>
              <a:t>The Pink Elephant Problem</a:t>
            </a:r>
            <a:endParaRPr lang="ko-KR" altLang="en-US" sz="3200" b="1">
              <a:solidFill>
                <a:srgbClr val="FF6B6B"/>
              </a:solidFill>
              <a:latin typeface="Segoe UI Semibold"/>
              <a:cs typeface="Segoe UI Semibold"/>
            </a:endParaRPr>
          </a:p>
        </p:txBody>
      </p:sp>
      <p:sp>
        <p:nvSpPr>
          <p:cNvPr id="3" name="직사각형 2">
            <a:extLst>
              <a:ext uri="{FF2B5EF4-FFF2-40B4-BE49-F238E27FC236}">
                <a16:creationId xmlns:a16="http://schemas.microsoft.com/office/drawing/2014/main" id="{F3031603-5D02-413F-AFF3-C1EEBCC5CFCF}"/>
              </a:ext>
            </a:extLst>
          </p:cNvPr>
          <p:cNvSpPr/>
          <p:nvPr/>
        </p:nvSpPr>
        <p:spPr>
          <a:xfrm>
            <a:off x="762000" y="1016000"/>
            <a:ext cx="1270000" cy="38100"/>
          </a:xfrm>
          <a:prstGeom prst="rect">
            <a:avLst/>
          </a:prstGeom>
          <a:solidFill>
            <a:srgbClr val="FF6B6B"/>
          </a:solidFill>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TextBox 3">
            <a:extLst>
              <a:ext uri="{FF2B5EF4-FFF2-40B4-BE49-F238E27FC236}">
                <a16:creationId xmlns:a16="http://schemas.microsoft.com/office/drawing/2014/main" id="{88B361C2-D811-4909-8F78-7AD4AFD53382}"/>
              </a:ext>
            </a:extLst>
          </p:cNvPr>
          <p:cNvSpPr txBox="1"/>
          <p:nvPr/>
        </p:nvSpPr>
        <p:spPr>
          <a:xfrm>
            <a:off x="762000" y="1206500"/>
            <a:ext cx="7620000" cy="317500"/>
          </a:xfrm>
          <a:prstGeom prst="rect">
            <a:avLst/>
          </a:prstGeom>
          <a:noFill/>
        </p:spPr>
        <p:txBody>
          <a:bodyPr vertOverflow="overflow" vert="horz" wrap="square" rtlCol="0" anchor="t">
            <a:spAutoFit/>
          </a:bodyPr>
          <a:lstStyle/>
          <a:p>
            <a:pPr algn="l"/>
            <a:r>
              <a:rPr lang="en-US" altLang="ko-KR" sz="2000" i="1">
                <a:solidFill>
                  <a:srgbClr val="FFE66D"/>
                </a:solidFill>
              </a:rPr>
              <a:t>"Don't think of a pink elephant"</a:t>
            </a:r>
            <a:endParaRPr lang="ko-KR" altLang="en-US" sz="2000" i="1">
              <a:solidFill>
                <a:srgbClr val="FFE66D"/>
              </a:solidFill>
            </a:endParaRPr>
          </a:p>
        </p:txBody>
      </p:sp>
      <p:sp>
        <p:nvSpPr>
          <p:cNvPr id="5" name="TextBox 4">
            <a:extLst>
              <a:ext uri="{FF2B5EF4-FFF2-40B4-BE49-F238E27FC236}">
                <a16:creationId xmlns:a16="http://schemas.microsoft.com/office/drawing/2014/main" id="{EC242835-D568-4D49-8690-994A135ED32B}"/>
              </a:ext>
            </a:extLst>
          </p:cNvPr>
          <p:cNvSpPr txBox="1"/>
          <p:nvPr/>
        </p:nvSpPr>
        <p:spPr>
          <a:xfrm>
            <a:off x="762000" y="1651000"/>
            <a:ext cx="5461000" cy="3302000"/>
          </a:xfrm>
          <a:prstGeom prst="rect">
            <a:avLst/>
          </a:prstGeom>
          <a:noFill/>
        </p:spPr>
        <p:txBody>
          <a:bodyPr vertOverflow="overflow" vert="horz" wrap="square" rtlCol="0" anchor="t">
            <a:spAutoFit/>
          </a:bodyPr>
          <a:lstStyle/>
          <a:p>
            <a:pPr algn="l"/>
            <a:r>
              <a:rPr lang="en-US" altLang="ko-KR">
                <a:solidFill>
                  <a:srgbClr val="D0D0D0"/>
                </a:solidFill>
              </a:rPr>
              <a:t>Prompt-based agents always need prohibition rules:
• "Do not create utility functions"
• "Do not use the any type"
• "Do not create circular dependencies"
Problem: To avoid a forbidden pattern,
the model must first recall that pattern
— which increases probability of generating it</a:t>
            </a:r>
            <a:endParaRPr lang="ko-KR" altLang="en-US">
              <a:solidFill>
                <a:srgbClr val="D0D0D0"/>
              </a:solidFill>
            </a:endParaRPr>
          </a:p>
        </p:txBody>
      </p:sp>
      <p:sp>
        <p:nvSpPr>
          <p:cNvPr id="6" name="사각형: 둥근 모서리 5">
            <a:extLst>
              <a:ext uri="{FF2B5EF4-FFF2-40B4-BE49-F238E27FC236}">
                <a16:creationId xmlns:a16="http://schemas.microsoft.com/office/drawing/2014/main" id="{3ADF9565-ECEF-4535-A980-15A97279B6DB}"/>
              </a:ext>
            </a:extLst>
          </p:cNvPr>
          <p:cNvSpPr/>
          <p:nvPr/>
        </p:nvSpPr>
        <p:spPr>
          <a:xfrm>
            <a:off x="6477000" y="1651000"/>
            <a:ext cx="4953000" cy="3302000"/>
          </a:xfrm>
          <a:prstGeom prst="roundRect">
            <a:avLst/>
          </a:prstGeom>
          <a:solidFill>
            <a:srgbClr val="1A2733"/>
          </a:solidFill>
          <a:ln w="25400" cap="flat" cmpd="sng" algn="ctr">
            <a:solidFill>
              <a:srgbClr val="00D4A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1900" b="1">
                <a:solidFill>
                  <a:srgbClr val="00D4AA"/>
                </a:solidFill>
              </a:rPr>
              <a:t>In schemas,
this problem
doesn't exist.
If it's not in the schema,
the LLM can't produce it.
Not prohibition,
but absence.</a:t>
            </a:r>
            <a:endParaRPr lang="ko-KR" altLang="en-US" sz="1900" b="1">
              <a:solidFill>
                <a:srgbClr val="00D4AA"/>
              </a:solidFill>
            </a:endParaRPr>
          </a:p>
        </p:txBody>
      </p:sp>
    </p:spTree>
    <p:extLst>
      <p:ext uri="{BB962C8B-B14F-4D97-AF65-F5344CB8AC3E}">
        <p14:creationId xmlns:p14="http://schemas.microsoft.com/office/powerpoint/2010/main" val="3502829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4D07301-436B-4B4F-BD90-78E6C8CF99FB}"/>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00D4AA"/>
                </a:solidFill>
                <a:latin typeface="Segoe UI Semibold"/>
                <a:cs typeface="Segoe UI Semibold"/>
              </a:rPr>
              <a:t>Absence &gt; Prohibition</a:t>
            </a:r>
            <a:endParaRPr lang="ko-KR" altLang="en-US" sz="3200" b="1">
              <a:solidFill>
                <a:srgbClr val="00D4AA"/>
              </a:solidFill>
              <a:latin typeface="Segoe UI Semibold"/>
              <a:cs typeface="Segoe UI Semibold"/>
            </a:endParaRPr>
          </a:p>
        </p:txBody>
      </p:sp>
      <p:sp>
        <p:nvSpPr>
          <p:cNvPr id="3" name="직사각형 2">
            <a:extLst>
              <a:ext uri="{FF2B5EF4-FFF2-40B4-BE49-F238E27FC236}">
                <a16:creationId xmlns:a16="http://schemas.microsoft.com/office/drawing/2014/main" id="{0D75BCD4-655C-4F90-9902-54213EE9C1AB}"/>
              </a:ext>
            </a:extLst>
          </p:cNvPr>
          <p:cNvSpPr/>
          <p:nvPr/>
        </p:nvSpPr>
        <p:spPr>
          <a:xfrm>
            <a:off x="762000" y="1016000"/>
            <a:ext cx="1270000" cy="38100"/>
          </a:xfrm>
          <a:prstGeom prst="rect">
            <a:avLst/>
          </a:prstGeom>
          <a:solidFill>
            <a:srgbClr val="00D4AA"/>
          </a:solidFill>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사각형: 둥근 모서리 3">
            <a:extLst>
              <a:ext uri="{FF2B5EF4-FFF2-40B4-BE49-F238E27FC236}">
                <a16:creationId xmlns:a16="http://schemas.microsoft.com/office/drawing/2014/main" id="{D6C541C4-C2A0-4282-ACB8-297A059A932F}"/>
              </a:ext>
            </a:extLst>
          </p:cNvPr>
          <p:cNvSpPr/>
          <p:nvPr/>
        </p:nvSpPr>
        <p:spPr>
          <a:xfrm>
            <a:off x="762000" y="1397000"/>
            <a:ext cx="5080000" cy="1016000"/>
          </a:xfrm>
          <a:prstGeom prst="roundRect">
            <a:avLst/>
          </a:prstGeom>
          <a:solidFill>
            <a:srgbClr val="1A2733"/>
          </a:solidFill>
          <a:ln w="12700" cap="flat" cmpd="sng" algn="ctr">
            <a:solidFill>
              <a:srgbClr val="FF6B6B"/>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a:solidFill>
                  <a:srgbClr val="B0B0B0"/>
                </a:solidFill>
              </a:rPr>
              <a:t>Prompt:
"Don't use the any type"</a:t>
            </a:r>
            <a:endParaRPr lang="ko-KR" altLang="en-US">
              <a:solidFill>
                <a:srgbClr val="B0B0B0"/>
              </a:solidFill>
            </a:endParaRPr>
          </a:p>
        </p:txBody>
      </p:sp>
      <p:sp>
        <p:nvSpPr>
          <p:cNvPr id="5" name="화살표: 오른쪽 4">
            <a:extLst>
              <a:ext uri="{FF2B5EF4-FFF2-40B4-BE49-F238E27FC236}">
                <a16:creationId xmlns:a16="http://schemas.microsoft.com/office/drawing/2014/main" id="{7203BEF4-3BEE-4936-8A93-C1869C552FEA}"/>
              </a:ext>
            </a:extLst>
          </p:cNvPr>
          <p:cNvSpPr/>
          <p:nvPr/>
        </p:nvSpPr>
        <p:spPr>
          <a:xfrm>
            <a:off x="5969000" y="1752600"/>
            <a:ext cx="254000" cy="279400"/>
          </a:xfrm>
          <a:prstGeom prst="rightArrow">
            <a:avLst/>
          </a:prstGeom>
          <a:solidFill>
            <a:srgbClr val="00D4A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6" name="사각형: 둥근 모서리 5">
            <a:extLst>
              <a:ext uri="{FF2B5EF4-FFF2-40B4-BE49-F238E27FC236}">
                <a16:creationId xmlns:a16="http://schemas.microsoft.com/office/drawing/2014/main" id="{DDE536FF-8BC6-4593-A5C6-9BE196BB249F}"/>
              </a:ext>
            </a:extLst>
          </p:cNvPr>
          <p:cNvSpPr/>
          <p:nvPr/>
        </p:nvSpPr>
        <p:spPr>
          <a:xfrm>
            <a:off x="6350000" y="1397000"/>
            <a:ext cx="5080000" cy="1016000"/>
          </a:xfrm>
          <a:prstGeom prst="roundRect">
            <a:avLst/>
          </a:prstGeom>
          <a:solidFill>
            <a:srgbClr val="1A2733"/>
          </a:solidFill>
          <a:ln w="12700" cap="flat" cmpd="sng" algn="ctr">
            <a:solidFill>
              <a:srgbClr val="00D4A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a:solidFill>
                  <a:srgbClr val="00D4AA"/>
                </a:solidFill>
              </a:rPr>
              <a:t>Schema:
Field type limited to: boolean | int | string | ...</a:t>
            </a:r>
            <a:endParaRPr lang="ko-KR" altLang="en-US">
              <a:solidFill>
                <a:srgbClr val="00D4AA"/>
              </a:solidFill>
            </a:endParaRPr>
          </a:p>
        </p:txBody>
      </p:sp>
      <p:sp>
        <p:nvSpPr>
          <p:cNvPr id="7" name="사각형: 둥근 모서리 6">
            <a:extLst>
              <a:ext uri="{FF2B5EF4-FFF2-40B4-BE49-F238E27FC236}">
                <a16:creationId xmlns:a16="http://schemas.microsoft.com/office/drawing/2014/main" id="{97CF92FE-3401-4DF3-B1E2-0F5958460720}"/>
              </a:ext>
            </a:extLst>
          </p:cNvPr>
          <p:cNvSpPr/>
          <p:nvPr/>
        </p:nvSpPr>
        <p:spPr>
          <a:xfrm>
            <a:off x="762000" y="2794000"/>
            <a:ext cx="5080000" cy="1016000"/>
          </a:xfrm>
          <a:prstGeom prst="roundRect">
            <a:avLst/>
          </a:prstGeom>
          <a:solidFill>
            <a:srgbClr val="1A2733"/>
          </a:solidFill>
          <a:ln w="12700" cap="flat" cmpd="sng" algn="ctr">
            <a:solidFill>
              <a:srgbClr val="FF6B6B"/>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a:solidFill>
                  <a:srgbClr val="B0B0B0"/>
                </a:solidFill>
              </a:rPr>
              <a:t>Prompt:
"Don't create utility functions"</a:t>
            </a:r>
            <a:endParaRPr lang="ko-KR" altLang="en-US">
              <a:solidFill>
                <a:srgbClr val="B0B0B0"/>
              </a:solidFill>
            </a:endParaRPr>
          </a:p>
        </p:txBody>
      </p:sp>
      <p:sp>
        <p:nvSpPr>
          <p:cNvPr id="8" name="화살표: 오른쪽 7">
            <a:extLst>
              <a:ext uri="{FF2B5EF4-FFF2-40B4-BE49-F238E27FC236}">
                <a16:creationId xmlns:a16="http://schemas.microsoft.com/office/drawing/2014/main" id="{5B087B11-CFFD-4572-BE6A-9F2F3D0AD074}"/>
              </a:ext>
            </a:extLst>
          </p:cNvPr>
          <p:cNvSpPr/>
          <p:nvPr/>
        </p:nvSpPr>
        <p:spPr>
          <a:xfrm>
            <a:off x="5969000" y="3149600"/>
            <a:ext cx="254000" cy="279400"/>
          </a:xfrm>
          <a:prstGeom prst="rightArrow">
            <a:avLst/>
          </a:prstGeom>
          <a:solidFill>
            <a:srgbClr val="00D4A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9" name="사각형: 둥근 모서리 8">
            <a:extLst>
              <a:ext uri="{FF2B5EF4-FFF2-40B4-BE49-F238E27FC236}">
                <a16:creationId xmlns:a16="http://schemas.microsoft.com/office/drawing/2014/main" id="{03DB5EF1-7AE0-4458-880F-598D772634A8}"/>
              </a:ext>
            </a:extLst>
          </p:cNvPr>
          <p:cNvSpPr/>
          <p:nvPr/>
        </p:nvSpPr>
        <p:spPr>
          <a:xfrm>
            <a:off x="6350000" y="2794000"/>
            <a:ext cx="5080000" cy="1016000"/>
          </a:xfrm>
          <a:prstGeom prst="roundRect">
            <a:avLst/>
          </a:prstGeom>
          <a:solidFill>
            <a:srgbClr val="1A2733"/>
          </a:solidFill>
          <a:ln w="12700" cap="flat" cmpd="sng" algn="ctr">
            <a:solidFill>
              <a:srgbClr val="00D4A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a:solidFill>
                  <a:srgbClr val="00D4AA"/>
                </a:solidFill>
              </a:rPr>
              <a:t>Schema:
No slot for utility functions in the schema</a:t>
            </a:r>
            <a:endParaRPr lang="ko-KR" altLang="en-US">
              <a:solidFill>
                <a:srgbClr val="00D4AA"/>
              </a:solidFill>
            </a:endParaRPr>
          </a:p>
        </p:txBody>
      </p:sp>
      <p:sp>
        <p:nvSpPr>
          <p:cNvPr id="10" name="사각형: 둥근 모서리 9">
            <a:extLst>
              <a:ext uri="{FF2B5EF4-FFF2-40B4-BE49-F238E27FC236}">
                <a16:creationId xmlns:a16="http://schemas.microsoft.com/office/drawing/2014/main" id="{7DB1130C-0433-4F5F-9B3E-C4F224274C54}"/>
              </a:ext>
            </a:extLst>
          </p:cNvPr>
          <p:cNvSpPr/>
          <p:nvPr/>
        </p:nvSpPr>
        <p:spPr>
          <a:xfrm>
            <a:off x="762000" y="4191000"/>
            <a:ext cx="5080000" cy="1016000"/>
          </a:xfrm>
          <a:prstGeom prst="roundRect">
            <a:avLst/>
          </a:prstGeom>
          <a:solidFill>
            <a:srgbClr val="1A2733"/>
          </a:solidFill>
          <a:ln w="12700" cap="flat" cmpd="sng" algn="ctr">
            <a:solidFill>
              <a:srgbClr val="FF6B6B"/>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a:solidFill>
                  <a:srgbClr val="B0B0B0"/>
                </a:solidFill>
              </a:rPr>
              <a:t>Prompt:
"Don't use varchar"</a:t>
            </a:r>
            <a:endParaRPr lang="ko-KR" altLang="en-US">
              <a:solidFill>
                <a:srgbClr val="B0B0B0"/>
              </a:solidFill>
            </a:endParaRPr>
          </a:p>
        </p:txBody>
      </p:sp>
      <p:sp>
        <p:nvSpPr>
          <p:cNvPr id="11" name="화살표: 오른쪽 10">
            <a:extLst>
              <a:ext uri="{FF2B5EF4-FFF2-40B4-BE49-F238E27FC236}">
                <a16:creationId xmlns:a16="http://schemas.microsoft.com/office/drawing/2014/main" id="{1EF505CD-4CFA-4D59-979B-6A4C5A5ADC1C}"/>
              </a:ext>
            </a:extLst>
          </p:cNvPr>
          <p:cNvSpPr/>
          <p:nvPr/>
        </p:nvSpPr>
        <p:spPr>
          <a:xfrm>
            <a:off x="5969000" y="4546600"/>
            <a:ext cx="254000" cy="279400"/>
          </a:xfrm>
          <a:prstGeom prst="rightArrow">
            <a:avLst/>
          </a:prstGeom>
          <a:solidFill>
            <a:srgbClr val="00D4A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12" name="사각형: 둥근 모서리 11">
            <a:extLst>
              <a:ext uri="{FF2B5EF4-FFF2-40B4-BE49-F238E27FC236}">
                <a16:creationId xmlns:a16="http://schemas.microsoft.com/office/drawing/2014/main" id="{DF506084-5415-4818-8587-FC1D6C2F5DA2}"/>
              </a:ext>
            </a:extLst>
          </p:cNvPr>
          <p:cNvSpPr/>
          <p:nvPr/>
        </p:nvSpPr>
        <p:spPr>
          <a:xfrm>
            <a:off x="6350000" y="4191000"/>
            <a:ext cx="5080000" cy="1016000"/>
          </a:xfrm>
          <a:prstGeom prst="roundRect">
            <a:avLst/>
          </a:prstGeom>
          <a:solidFill>
            <a:srgbClr val="1A2733"/>
          </a:solidFill>
          <a:ln w="12700" cap="flat" cmpd="sng" algn="ctr">
            <a:solidFill>
              <a:srgbClr val="00D4A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a:solidFill>
                  <a:srgbClr val="00D4AA"/>
                </a:solidFill>
              </a:rPr>
              <a:t>Schema:
7 allowed types — varchar isn't one of them</a:t>
            </a:r>
            <a:endParaRPr lang="ko-KR" altLang="en-US">
              <a:solidFill>
                <a:srgbClr val="00D4AA"/>
              </a:solidFill>
            </a:endParaRPr>
          </a:p>
        </p:txBody>
      </p:sp>
      <p:sp>
        <p:nvSpPr>
          <p:cNvPr id="13" name="TextBox 12">
            <a:extLst>
              <a:ext uri="{FF2B5EF4-FFF2-40B4-BE49-F238E27FC236}">
                <a16:creationId xmlns:a16="http://schemas.microsoft.com/office/drawing/2014/main" id="{D1048A1D-7AF2-4618-A116-01DB5DE8AC24}"/>
              </a:ext>
            </a:extLst>
          </p:cNvPr>
          <p:cNvSpPr txBox="1"/>
          <p:nvPr/>
        </p:nvSpPr>
        <p:spPr>
          <a:xfrm>
            <a:off x="1270000" y="5715000"/>
            <a:ext cx="9652000" cy="635000"/>
          </a:xfrm>
          <a:prstGeom prst="rect">
            <a:avLst/>
          </a:prstGeom>
          <a:noFill/>
        </p:spPr>
        <p:txBody>
          <a:bodyPr vertOverflow="overflow" vert="horz" wrap="square" rtlCol="0" anchor="t">
            <a:spAutoFit/>
          </a:bodyPr>
          <a:lstStyle/>
          <a:p>
            <a:pPr algn="l"/>
            <a:r>
              <a:rPr lang="en-US" altLang="ko-KR" sz="2200" b="1">
                <a:solidFill>
                  <a:srgbClr val="FFE66D"/>
                </a:solidFill>
              </a:rPr>
              <a:t>Prompts forbid what you don't want.
Schemas only permit what you do.</a:t>
            </a:r>
            <a:endParaRPr lang="ko-KR" altLang="en-US" sz="2200" b="1">
              <a:solidFill>
                <a:srgbClr val="FFE66D"/>
              </a:solidFill>
            </a:endParaRPr>
          </a:p>
        </p:txBody>
      </p:sp>
    </p:spTree>
    <p:extLst>
      <p:ext uri="{BB962C8B-B14F-4D97-AF65-F5344CB8AC3E}">
        <p14:creationId xmlns:p14="http://schemas.microsoft.com/office/powerpoint/2010/main" val="365307497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56E8113-5666-4E86-B2EE-0EA16274DC30}"/>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60A5FA"/>
                </a:solidFill>
                <a:latin typeface="Segoe UI Semibold"/>
                <a:cs typeface="Segoe UI Semibold"/>
              </a:rPr>
              <a:t>Model Neutrality</a:t>
            </a:r>
            <a:endParaRPr lang="ko-KR" altLang="en-US" sz="3200" b="1">
              <a:solidFill>
                <a:srgbClr val="60A5FA"/>
              </a:solidFill>
              <a:latin typeface="Segoe UI Semibold"/>
              <a:cs typeface="Segoe UI Semibold"/>
            </a:endParaRPr>
          </a:p>
        </p:txBody>
      </p:sp>
      <p:sp>
        <p:nvSpPr>
          <p:cNvPr id="3" name="직사각형 2">
            <a:extLst>
              <a:ext uri="{FF2B5EF4-FFF2-40B4-BE49-F238E27FC236}">
                <a16:creationId xmlns:a16="http://schemas.microsoft.com/office/drawing/2014/main" id="{0BD53045-3232-45D1-9D52-E566A1B85D76}"/>
              </a:ext>
            </a:extLst>
          </p:cNvPr>
          <p:cNvSpPr/>
          <p:nvPr/>
        </p:nvSpPr>
        <p:spPr>
          <a:xfrm>
            <a:off x="762000" y="1016000"/>
            <a:ext cx="1270000" cy="38100"/>
          </a:xfrm>
          <a:prstGeom prst="rect">
            <a:avLst/>
          </a:prstGeom>
          <a:solidFill>
            <a:srgbClr val="60A5FA"/>
          </a:solidFill>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TextBox 3">
            <a:extLst>
              <a:ext uri="{FF2B5EF4-FFF2-40B4-BE49-F238E27FC236}">
                <a16:creationId xmlns:a16="http://schemas.microsoft.com/office/drawing/2014/main" id="{FF2E81A4-CE42-4DEC-AD92-3C9D6DE269F0}"/>
              </a:ext>
            </a:extLst>
          </p:cNvPr>
          <p:cNvSpPr txBox="1"/>
          <p:nvPr/>
        </p:nvSpPr>
        <p:spPr>
          <a:xfrm>
            <a:off x="1016000" y="1270000"/>
            <a:ext cx="10160000" cy="571500"/>
          </a:xfrm>
          <a:prstGeom prst="rect">
            <a:avLst/>
          </a:prstGeom>
          <a:noFill/>
        </p:spPr>
        <p:txBody>
          <a:bodyPr vertOverflow="overflow" vert="horz" wrap="square" rtlCol="0" anchor="t">
            <a:spAutoFit/>
          </a:bodyPr>
          <a:lstStyle/>
          <a:p>
            <a:pPr algn="l"/>
            <a:r>
              <a:rPr lang="en-US" altLang="ko-KR" sz="2000">
                <a:solidFill>
                  <a:srgbClr val="D0D0D0"/>
                </a:solidFill>
              </a:rPr>
              <a:t>▸  Prompt engineering is model-dependent — rewrite for each model</a:t>
            </a:r>
            <a:endParaRPr lang="ko-KR" altLang="en-US" sz="2000">
              <a:solidFill>
                <a:srgbClr val="D0D0D0"/>
              </a:solidFill>
            </a:endParaRPr>
          </a:p>
        </p:txBody>
      </p:sp>
      <p:sp>
        <p:nvSpPr>
          <p:cNvPr id="5" name="TextBox 4">
            <a:extLst>
              <a:ext uri="{FF2B5EF4-FFF2-40B4-BE49-F238E27FC236}">
                <a16:creationId xmlns:a16="http://schemas.microsoft.com/office/drawing/2014/main" id="{D57CB446-17D1-41F4-876D-77704DA2125A}"/>
              </a:ext>
            </a:extLst>
          </p:cNvPr>
          <p:cNvSpPr txBox="1"/>
          <p:nvPr/>
        </p:nvSpPr>
        <p:spPr>
          <a:xfrm>
            <a:off x="1016000" y="2032000"/>
            <a:ext cx="10160000" cy="571500"/>
          </a:xfrm>
          <a:prstGeom prst="rect">
            <a:avLst/>
          </a:prstGeom>
          <a:noFill/>
        </p:spPr>
        <p:txBody>
          <a:bodyPr vertOverflow="overflow" vert="horz" wrap="square" rtlCol="0" anchor="t">
            <a:spAutoFit/>
          </a:bodyPr>
          <a:lstStyle/>
          <a:p>
            <a:pPr algn="l"/>
            <a:r>
              <a:rPr lang="en-US" altLang="ko-KR" sz="2000">
                <a:solidFill>
                  <a:srgbClr val="D0D0D0"/>
                </a:solidFill>
              </a:rPr>
              <a:t>▸  JSON Schema means the same thing to every model</a:t>
            </a:r>
            <a:endParaRPr lang="ko-KR" altLang="en-US" sz="2000">
              <a:solidFill>
                <a:srgbClr val="D0D0D0"/>
              </a:solidFill>
            </a:endParaRPr>
          </a:p>
        </p:txBody>
      </p:sp>
      <p:sp>
        <p:nvSpPr>
          <p:cNvPr id="6" name="TextBox 5">
            <a:extLst>
              <a:ext uri="{FF2B5EF4-FFF2-40B4-BE49-F238E27FC236}">
                <a16:creationId xmlns:a16="http://schemas.microsoft.com/office/drawing/2014/main" id="{E565319D-FA6A-4B81-AC9D-C17890D3E393}"/>
              </a:ext>
            </a:extLst>
          </p:cNvPr>
          <p:cNvSpPr txBox="1"/>
          <p:nvPr/>
        </p:nvSpPr>
        <p:spPr>
          <a:xfrm>
            <a:off x="1016000" y="2794000"/>
            <a:ext cx="10160000" cy="571500"/>
          </a:xfrm>
          <a:prstGeom prst="rect">
            <a:avLst/>
          </a:prstGeom>
          <a:noFill/>
        </p:spPr>
        <p:txBody>
          <a:bodyPr vertOverflow="overflow" vert="horz" wrap="square" rtlCol="0" anchor="t">
            <a:spAutoFit/>
          </a:bodyPr>
          <a:lstStyle/>
          <a:p>
            <a:pPr algn="l"/>
            <a:r>
              <a:rPr lang="en-US" altLang="ko-KR" sz="2000">
                <a:solidFill>
                  <a:srgbClr val="00D4AA"/>
                </a:solidFill>
              </a:rPr>
              <a:t>▸  Validation feedback absorbs performance differences</a:t>
            </a:r>
            <a:endParaRPr lang="ko-KR" altLang="en-US" sz="2000">
              <a:solidFill>
                <a:srgbClr val="00D4AA"/>
              </a:solidFill>
            </a:endParaRPr>
          </a:p>
        </p:txBody>
      </p:sp>
      <p:sp>
        <p:nvSpPr>
          <p:cNvPr id="7" name="TextBox 6">
            <a:extLst>
              <a:ext uri="{FF2B5EF4-FFF2-40B4-BE49-F238E27FC236}">
                <a16:creationId xmlns:a16="http://schemas.microsoft.com/office/drawing/2014/main" id="{98108F61-215A-4B89-8AC7-BA29EF013E38}"/>
              </a:ext>
            </a:extLst>
          </p:cNvPr>
          <p:cNvSpPr txBox="1"/>
          <p:nvPr/>
        </p:nvSpPr>
        <p:spPr>
          <a:xfrm>
            <a:off x="1016000" y="3556000"/>
            <a:ext cx="10160000" cy="571500"/>
          </a:xfrm>
          <a:prstGeom prst="rect">
            <a:avLst/>
          </a:prstGeom>
          <a:noFill/>
        </p:spPr>
        <p:txBody>
          <a:bodyPr vertOverflow="overflow" vert="horz" wrap="square" rtlCol="0" anchor="t">
            <a:spAutoFit/>
          </a:bodyPr>
          <a:lstStyle/>
          <a:p>
            <a:pPr algn="l"/>
            <a:r>
              <a:rPr lang="en-US" altLang="ko-KR" sz="2000" b="1">
                <a:solidFill>
                  <a:srgbClr val="00D4AA"/>
                </a:solidFill>
              </a:rPr>
              <a:t>▸  Strong model: 1-2 retries. Weak model: 10-15. Both → 100%</a:t>
            </a:r>
            <a:endParaRPr lang="ko-KR" altLang="en-US" sz="2000" b="1">
              <a:solidFill>
                <a:srgbClr val="00D4AA"/>
              </a:solidFill>
            </a:endParaRPr>
          </a:p>
        </p:txBody>
      </p:sp>
      <p:sp>
        <p:nvSpPr>
          <p:cNvPr id="8" name="TextBox 7">
            <a:extLst>
              <a:ext uri="{FF2B5EF4-FFF2-40B4-BE49-F238E27FC236}">
                <a16:creationId xmlns:a16="http://schemas.microsoft.com/office/drawing/2014/main" id="{56735AF0-CB33-4B5E-8321-8E69E259EA3B}"/>
              </a:ext>
            </a:extLst>
          </p:cNvPr>
          <p:cNvSpPr txBox="1"/>
          <p:nvPr/>
        </p:nvSpPr>
        <p:spPr>
          <a:xfrm>
            <a:off x="1016000" y="4318000"/>
            <a:ext cx="10160000" cy="571500"/>
          </a:xfrm>
          <a:prstGeom prst="rect">
            <a:avLst/>
          </a:prstGeom>
          <a:noFill/>
        </p:spPr>
        <p:txBody>
          <a:bodyPr vertOverflow="overflow" vert="horz" wrap="square" rtlCol="0" anchor="t">
            <a:spAutoFit/>
          </a:bodyPr>
          <a:lstStyle/>
          <a:p>
            <a:pPr algn="l"/>
            <a:r>
              <a:rPr lang="en-US" altLang="ko-KR" sz="2000" b="1">
                <a:solidFill>
                  <a:srgbClr val="FFE66D"/>
                </a:solidFill>
              </a:rPr>
              <a:t>▸  AutoBe runs GPT, Claude, Qwen, DeepSeek on same schemas</a:t>
            </a:r>
            <a:endParaRPr lang="ko-KR" altLang="en-US" sz="2000" b="1">
              <a:solidFill>
                <a:srgbClr val="FFE66D"/>
              </a:solidFill>
            </a:endParaRPr>
          </a:p>
        </p:txBody>
      </p:sp>
      <p:sp>
        <p:nvSpPr>
          <p:cNvPr id="9" name="TextBox 8">
            <a:extLst>
              <a:ext uri="{FF2B5EF4-FFF2-40B4-BE49-F238E27FC236}">
                <a16:creationId xmlns:a16="http://schemas.microsoft.com/office/drawing/2014/main" id="{C1963DDC-BA25-49DD-9441-A1781E98DC03}"/>
              </a:ext>
            </a:extLst>
          </p:cNvPr>
          <p:cNvSpPr txBox="1"/>
          <p:nvPr/>
        </p:nvSpPr>
        <p:spPr>
          <a:xfrm>
            <a:off x="1270000" y="5461000"/>
            <a:ext cx="9652000" cy="381000"/>
          </a:xfrm>
          <a:prstGeom prst="rect">
            <a:avLst/>
          </a:prstGeom>
          <a:noFill/>
        </p:spPr>
        <p:txBody>
          <a:bodyPr vertOverflow="overflow" vert="horz" wrap="square" rtlCol="0" anchor="t">
            <a:spAutoFit/>
          </a:bodyPr>
          <a:lstStyle/>
          <a:p>
            <a:pPr algn="l"/>
            <a:r>
              <a:rPr lang="en-US" altLang="ko-KR" sz="2200" b="1">
                <a:solidFill>
                  <a:srgbClr val="60A5FA"/>
                </a:solidFill>
              </a:rPr>
              <a:t>No model-specific prompt tuning. Ever.</a:t>
            </a:r>
            <a:endParaRPr lang="ko-KR" altLang="en-US" sz="2200" b="1">
              <a:solidFill>
                <a:srgbClr val="60A5FA"/>
              </a:solidFill>
            </a:endParaRPr>
          </a:p>
        </p:txBody>
      </p:sp>
    </p:spTree>
    <p:extLst>
      <p:ext uri="{BB962C8B-B14F-4D97-AF65-F5344CB8AC3E}">
        <p14:creationId xmlns:p14="http://schemas.microsoft.com/office/powerpoint/2010/main" val="192273735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7804DCD-03D5-4F1E-88C9-899AE1C8B21E}"/>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FFE66D"/>
                </a:solidFill>
                <a:latin typeface="Segoe UI Semibold"/>
                <a:cs typeface="Segoe UI Semibold"/>
              </a:rPr>
              <a:t>Capability → Cost Optimization</a:t>
            </a:r>
            <a:endParaRPr lang="ko-KR" altLang="en-US" sz="3200" b="1">
              <a:solidFill>
                <a:srgbClr val="FFE66D"/>
              </a:solidFill>
              <a:latin typeface="Segoe UI Semibold"/>
              <a:cs typeface="Segoe UI Semibold"/>
            </a:endParaRPr>
          </a:p>
        </p:txBody>
      </p:sp>
      <p:sp>
        <p:nvSpPr>
          <p:cNvPr id="3" name="직사각형 2">
            <a:extLst>
              <a:ext uri="{FF2B5EF4-FFF2-40B4-BE49-F238E27FC236}">
                <a16:creationId xmlns:a16="http://schemas.microsoft.com/office/drawing/2014/main" id="{49A12BC6-3119-4223-865A-F1E9023877B2}"/>
              </a:ext>
            </a:extLst>
          </p:cNvPr>
          <p:cNvSpPr/>
          <p:nvPr/>
        </p:nvSpPr>
        <p:spPr>
          <a:xfrm>
            <a:off x="762000" y="1016000"/>
            <a:ext cx="1270000" cy="38100"/>
          </a:xfrm>
          <a:prstGeom prst="rect">
            <a:avLst/>
          </a:prstGeom>
          <a:solidFill>
            <a:srgbClr val="FFE66D"/>
          </a:solidFill>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TextBox 3">
            <a:extLst>
              <a:ext uri="{FF2B5EF4-FFF2-40B4-BE49-F238E27FC236}">
                <a16:creationId xmlns:a16="http://schemas.microsoft.com/office/drawing/2014/main" id="{AF738437-190B-403F-83D1-DFFC3604F070}"/>
              </a:ext>
            </a:extLst>
          </p:cNvPr>
          <p:cNvSpPr txBox="1"/>
          <p:nvPr/>
        </p:nvSpPr>
        <p:spPr>
          <a:xfrm>
            <a:off x="762000" y="1270000"/>
            <a:ext cx="6350000" cy="381000"/>
          </a:xfrm>
          <a:prstGeom prst="rect">
            <a:avLst/>
          </a:prstGeom>
          <a:noFill/>
        </p:spPr>
        <p:txBody>
          <a:bodyPr vertOverflow="overflow" vert="horz" wrap="square" rtlCol="0" anchor="t">
            <a:spAutoFit/>
          </a:bodyPr>
          <a:lstStyle/>
          <a:p>
            <a:pPr algn="l"/>
            <a:r>
              <a:rPr lang="en-US" altLang="ko-KR" sz="2000">
                <a:solidFill>
                  <a:srgbClr val="D0D0D0"/>
                </a:solidFill>
              </a:rPr>
              <a:t>Model selection changes from:</a:t>
            </a:r>
            <a:endParaRPr lang="ko-KR" altLang="en-US" sz="2000">
              <a:solidFill>
                <a:srgbClr val="D0D0D0"/>
              </a:solidFill>
            </a:endParaRPr>
          </a:p>
        </p:txBody>
      </p:sp>
      <p:sp>
        <p:nvSpPr>
          <p:cNvPr id="5" name="사각형: 둥근 모서리 4">
            <a:extLst>
              <a:ext uri="{FF2B5EF4-FFF2-40B4-BE49-F238E27FC236}">
                <a16:creationId xmlns:a16="http://schemas.microsoft.com/office/drawing/2014/main" id="{126D5BE6-5E2A-4DD3-A35E-48407156F326}"/>
              </a:ext>
            </a:extLst>
          </p:cNvPr>
          <p:cNvSpPr/>
          <p:nvPr/>
        </p:nvSpPr>
        <p:spPr>
          <a:xfrm>
            <a:off x="762000" y="1841500"/>
            <a:ext cx="10668000" cy="698500"/>
          </a:xfrm>
          <a:prstGeom prst="roundRect">
            <a:avLst/>
          </a:prstGeom>
          <a:solidFill>
            <a:srgbClr val="1A2733"/>
          </a:solidFill>
          <a:ln w="19050" cap="flat" cmpd="sng" algn="ctr">
            <a:solidFill>
              <a:srgbClr val="FF6B6B"/>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2200">
                <a:solidFill>
                  <a:srgbClr val="FF6B6B"/>
                </a:solidFill>
              </a:rPr>
              <a:t>"Can this model do this task?"  (capability question)</a:t>
            </a:r>
            <a:endParaRPr lang="ko-KR" altLang="en-US" sz="2200">
              <a:solidFill>
                <a:srgbClr val="FF6B6B"/>
              </a:solidFill>
            </a:endParaRPr>
          </a:p>
        </p:txBody>
      </p:sp>
      <p:sp>
        <p:nvSpPr>
          <p:cNvPr id="6" name="TextBox 5">
            <a:extLst>
              <a:ext uri="{FF2B5EF4-FFF2-40B4-BE49-F238E27FC236}">
                <a16:creationId xmlns:a16="http://schemas.microsoft.com/office/drawing/2014/main" id="{BE90FB0E-15C0-4650-AC37-CB9D5D3C2F2C}"/>
              </a:ext>
            </a:extLst>
          </p:cNvPr>
          <p:cNvSpPr txBox="1"/>
          <p:nvPr/>
        </p:nvSpPr>
        <p:spPr>
          <a:xfrm>
            <a:off x="5588000" y="2667000"/>
            <a:ext cx="1016000" cy="381000"/>
          </a:xfrm>
          <a:prstGeom prst="rect">
            <a:avLst/>
          </a:prstGeom>
          <a:noFill/>
        </p:spPr>
        <p:txBody>
          <a:bodyPr vertOverflow="overflow" vert="horz" wrap="square" rtlCol="0" anchor="t">
            <a:spAutoFit/>
          </a:bodyPr>
          <a:lstStyle/>
          <a:p>
            <a:pPr algn="l"/>
            <a:r>
              <a:rPr lang="ko-KR" altLang="en-US" sz="2400">
                <a:solidFill>
                  <a:srgbClr val="A0A0A0"/>
                </a:solidFill>
              </a:rPr>
              <a:t>↓</a:t>
            </a:r>
          </a:p>
        </p:txBody>
      </p:sp>
      <p:sp>
        <p:nvSpPr>
          <p:cNvPr id="7" name="사각형: 둥근 모서리 6">
            <a:extLst>
              <a:ext uri="{FF2B5EF4-FFF2-40B4-BE49-F238E27FC236}">
                <a16:creationId xmlns:a16="http://schemas.microsoft.com/office/drawing/2014/main" id="{CE3F41F4-002B-4E12-81FB-AD357F3D1A86}"/>
              </a:ext>
            </a:extLst>
          </p:cNvPr>
          <p:cNvSpPr/>
          <p:nvPr/>
        </p:nvSpPr>
        <p:spPr>
          <a:xfrm>
            <a:off x="762000" y="3175000"/>
            <a:ext cx="10668000" cy="698500"/>
          </a:xfrm>
          <a:prstGeom prst="roundRect">
            <a:avLst/>
          </a:prstGeom>
          <a:solidFill>
            <a:srgbClr val="1A2733"/>
          </a:solidFill>
          <a:ln w="19050" cap="flat" cmpd="sng" algn="ctr">
            <a:solidFill>
              <a:srgbClr val="00D4A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2200">
                <a:solidFill>
                  <a:srgbClr val="00D4AA"/>
                </a:solidFill>
              </a:rPr>
              <a:t>"Which model is most cost-effective?"  (optimization problem)</a:t>
            </a:r>
            <a:endParaRPr lang="ko-KR" altLang="en-US" sz="2200">
              <a:solidFill>
                <a:srgbClr val="00D4AA"/>
              </a:solidFill>
            </a:endParaRPr>
          </a:p>
        </p:txBody>
      </p:sp>
      <p:sp>
        <p:nvSpPr>
          <p:cNvPr id="8" name="사각형: 둥근 모서리 7">
            <a:extLst>
              <a:ext uri="{FF2B5EF4-FFF2-40B4-BE49-F238E27FC236}">
                <a16:creationId xmlns:a16="http://schemas.microsoft.com/office/drawing/2014/main" id="{BC520A36-D53B-4F7E-BA99-CFDD1DF9718A}"/>
              </a:ext>
            </a:extLst>
          </p:cNvPr>
          <p:cNvSpPr/>
          <p:nvPr/>
        </p:nvSpPr>
        <p:spPr>
          <a:xfrm>
            <a:off x="1524000" y="4318000"/>
            <a:ext cx="9144000" cy="762000"/>
          </a:xfrm>
          <a:prstGeom prst="roundRect">
            <a:avLst/>
          </a:prstGeom>
          <a:solidFill>
            <a:srgbClr val="FFE66D"/>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2400" b="1">
                <a:solidFill>
                  <a:srgbClr val="0F1923"/>
                </a:solidFill>
                <a:latin typeface="Consolas"/>
              </a:rPr>
              <a:t>Cost = avg retries  ×  tokens/attempt  ×  price/token</a:t>
            </a:r>
            <a:endParaRPr lang="ko-KR" altLang="en-US" sz="2400" b="1">
              <a:solidFill>
                <a:srgbClr val="0F1923"/>
              </a:solidFill>
              <a:latin typeface="Consolas"/>
            </a:endParaRPr>
          </a:p>
        </p:txBody>
      </p:sp>
    </p:spTree>
    <p:extLst>
      <p:ext uri="{BB962C8B-B14F-4D97-AF65-F5344CB8AC3E}">
        <p14:creationId xmlns:p14="http://schemas.microsoft.com/office/powerpoint/2010/main" val="4106409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F3DB96F-3B37-47C2-AC8C-0D49EF6B0DA7}"/>
              </a:ext>
            </a:extLst>
          </p:cNvPr>
          <p:cNvSpPr txBox="1"/>
          <p:nvPr/>
        </p:nvSpPr>
        <p:spPr>
          <a:xfrm>
            <a:off x="1905000" y="1270000"/>
            <a:ext cx="8382000" cy="2540000"/>
          </a:xfrm>
          <a:prstGeom prst="rect">
            <a:avLst/>
          </a:prstGeom>
          <a:noFill/>
        </p:spPr>
        <p:txBody>
          <a:bodyPr vertOverflow="overflow" vert="horz" wrap="square" rtlCol="0" anchor="t">
            <a:spAutoFit/>
          </a:bodyPr>
          <a:lstStyle/>
          <a:p>
            <a:pPr algn="l"/>
            <a:r>
              <a:rPr lang="en-US" altLang="ko-KR" sz="12000" b="1">
                <a:solidFill>
                  <a:srgbClr val="00D4AA"/>
                </a:solidFill>
                <a:latin typeface="Segoe UI Semibold"/>
                <a:cs typeface="Segoe UI Semibold"/>
              </a:rPr>
              <a:t>100%</a:t>
            </a:r>
            <a:endParaRPr lang="ko-KR" altLang="en-US" sz="12000" b="1">
              <a:solidFill>
                <a:srgbClr val="00D4AA"/>
              </a:solidFill>
              <a:latin typeface="Segoe UI Semibold"/>
              <a:cs typeface="Segoe UI Semibold"/>
            </a:endParaRPr>
          </a:p>
        </p:txBody>
      </p:sp>
      <p:sp>
        <p:nvSpPr>
          <p:cNvPr id="3" name="TextBox 2">
            <a:extLst>
              <a:ext uri="{FF2B5EF4-FFF2-40B4-BE49-F238E27FC236}">
                <a16:creationId xmlns:a16="http://schemas.microsoft.com/office/drawing/2014/main" id="{3F78C005-E320-494A-9A09-B2E7CB795CBD}"/>
              </a:ext>
            </a:extLst>
          </p:cNvPr>
          <p:cNvSpPr txBox="1"/>
          <p:nvPr/>
        </p:nvSpPr>
        <p:spPr>
          <a:xfrm>
            <a:off x="1905000" y="4064000"/>
            <a:ext cx="8382000" cy="889000"/>
          </a:xfrm>
          <a:prstGeom prst="rect">
            <a:avLst/>
          </a:prstGeom>
          <a:noFill/>
        </p:spPr>
        <p:txBody>
          <a:bodyPr vertOverflow="overflow" vert="horz" wrap="square" rtlCol="0" anchor="t">
            <a:spAutoFit/>
          </a:bodyPr>
          <a:lstStyle/>
          <a:p>
            <a:pPr algn="l"/>
            <a:r>
              <a:rPr lang="en-US" altLang="ko-KR" sz="2200">
                <a:solidFill>
                  <a:srgbClr val="A0A0A0"/>
                </a:solidFill>
                <a:latin typeface="Segoe UI"/>
                <a:cs typeface="Segoe UI"/>
              </a:rPr>
              <a:t>Final compilation success rate
All 4 Qwen models  ·  same pipeline  ·  same schemas</a:t>
            </a:r>
            <a:endParaRPr lang="ko-KR" altLang="en-US" sz="2200">
              <a:solidFill>
                <a:srgbClr val="A0A0A0"/>
              </a:solidFill>
              <a:latin typeface="Segoe UI"/>
              <a:cs typeface="Segoe UI"/>
            </a:endParaRPr>
          </a:p>
        </p:txBody>
      </p:sp>
      <p:sp>
        <p:nvSpPr>
          <p:cNvPr id="4" name="TextBox 3">
            <a:extLst>
              <a:ext uri="{FF2B5EF4-FFF2-40B4-BE49-F238E27FC236}">
                <a16:creationId xmlns:a16="http://schemas.microsoft.com/office/drawing/2014/main" id="{B6C32E2F-8C11-4EB5-935B-821277FFEB1B}"/>
              </a:ext>
            </a:extLst>
          </p:cNvPr>
          <p:cNvSpPr txBox="1"/>
          <p:nvPr/>
        </p:nvSpPr>
        <p:spPr>
          <a:xfrm>
            <a:off x="1905000" y="5461000"/>
            <a:ext cx="8382000" cy="635000"/>
          </a:xfrm>
          <a:prstGeom prst="rect">
            <a:avLst/>
          </a:prstGeom>
          <a:noFill/>
        </p:spPr>
        <p:txBody>
          <a:bodyPr vertOverflow="overflow" vert="horz" wrap="square" rtlCol="0" anchor="t">
            <a:spAutoFit/>
          </a:bodyPr>
          <a:lstStyle/>
          <a:p>
            <a:pPr algn="l"/>
            <a:r>
              <a:rPr lang="en-US" altLang="ko-KR" sz="3600" b="1">
                <a:solidFill>
                  <a:srgbClr val="FFE66D"/>
                </a:solidFill>
                <a:latin typeface="Segoe UI Semibold"/>
                <a:cs typeface="Segoe UI Semibold"/>
              </a:rPr>
              <a:t>How?</a:t>
            </a:r>
            <a:endParaRPr lang="ko-KR" altLang="en-US" sz="3600" b="1">
              <a:solidFill>
                <a:srgbClr val="FFE66D"/>
              </a:solidFill>
              <a:latin typeface="Segoe UI Semibold"/>
              <a:cs typeface="Segoe UI Semibold"/>
            </a:endParaRPr>
          </a:p>
        </p:txBody>
      </p:sp>
    </p:spTree>
    <p:extLst>
      <p:ext uri="{BB962C8B-B14F-4D97-AF65-F5344CB8AC3E}">
        <p14:creationId xmlns:p14="http://schemas.microsoft.com/office/powerpoint/2010/main" val="331271053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1BAC163-A01F-4CE7-8AF9-42E05ECA379B}"/>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00D4AA"/>
                </a:solidFill>
                <a:latin typeface="Segoe UI Semibold"/>
                <a:cs typeface="Segoe UI Semibold"/>
              </a:rPr>
              <a:t>The Core: Verifiability</a:t>
            </a:r>
            <a:endParaRPr lang="ko-KR" altLang="en-US" sz="3200" b="1">
              <a:solidFill>
                <a:srgbClr val="00D4AA"/>
              </a:solidFill>
              <a:latin typeface="Segoe UI Semibold"/>
              <a:cs typeface="Segoe UI Semibold"/>
            </a:endParaRPr>
          </a:p>
        </p:txBody>
      </p:sp>
      <p:sp>
        <p:nvSpPr>
          <p:cNvPr id="3" name="직사각형 2">
            <a:extLst>
              <a:ext uri="{FF2B5EF4-FFF2-40B4-BE49-F238E27FC236}">
                <a16:creationId xmlns:a16="http://schemas.microsoft.com/office/drawing/2014/main" id="{13009734-5AFB-4A1B-B2A3-3B8990C67430}"/>
              </a:ext>
            </a:extLst>
          </p:cNvPr>
          <p:cNvSpPr/>
          <p:nvPr/>
        </p:nvSpPr>
        <p:spPr>
          <a:xfrm>
            <a:off x="762000" y="1016000"/>
            <a:ext cx="1270000" cy="38100"/>
          </a:xfrm>
          <a:prstGeom prst="rect">
            <a:avLst/>
          </a:prstGeom>
          <a:solidFill>
            <a:srgbClr val="00D4AA"/>
          </a:solidFill>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타원 3">
            <a:extLst>
              <a:ext uri="{FF2B5EF4-FFF2-40B4-BE49-F238E27FC236}">
                <a16:creationId xmlns:a16="http://schemas.microsoft.com/office/drawing/2014/main" id="{0E4C8E2F-D8DF-4525-A389-3B6F2C5E28EC}"/>
              </a:ext>
            </a:extLst>
          </p:cNvPr>
          <p:cNvSpPr/>
          <p:nvPr/>
        </p:nvSpPr>
        <p:spPr>
          <a:xfrm>
            <a:off x="1016000" y="1397000"/>
            <a:ext cx="635000" cy="635000"/>
          </a:xfrm>
          <a:prstGeom prst="ellipse">
            <a:avLst/>
          </a:prstGeom>
          <a:solidFill>
            <a:srgbClr val="60A5F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wrap="none" rtlCol="0" anchor="ctr" anchorCtr="0">
            <a:noAutofit/>
          </a:bodyPr>
          <a:lstStyle/>
          <a:p>
            <a:pPr algn="l"/>
            <a:r>
              <a:rPr lang="en-US" altLang="ko-KR" sz="2200" b="1">
                <a:solidFill>
                  <a:srgbClr val="0F1923"/>
                </a:solidFill>
              </a:rPr>
              <a:t>1</a:t>
            </a:r>
            <a:endParaRPr lang="ko-KR" altLang="en-US" sz="2200" b="1">
              <a:solidFill>
                <a:srgbClr val="0F1923"/>
              </a:solidFill>
            </a:endParaRPr>
          </a:p>
        </p:txBody>
      </p:sp>
      <p:sp>
        <p:nvSpPr>
          <p:cNvPr id="5" name="TextBox 4">
            <a:extLst>
              <a:ext uri="{FF2B5EF4-FFF2-40B4-BE49-F238E27FC236}">
                <a16:creationId xmlns:a16="http://schemas.microsoft.com/office/drawing/2014/main" id="{DCAE739D-936C-45A0-8BD3-D451571F1C3C}"/>
              </a:ext>
            </a:extLst>
          </p:cNvPr>
          <p:cNvSpPr txBox="1"/>
          <p:nvPr/>
        </p:nvSpPr>
        <p:spPr>
          <a:xfrm>
            <a:off x="1905000" y="1270000"/>
            <a:ext cx="8890000" cy="406400"/>
          </a:xfrm>
          <a:prstGeom prst="rect">
            <a:avLst/>
          </a:prstGeom>
          <a:noFill/>
        </p:spPr>
        <p:txBody>
          <a:bodyPr vertOverflow="overflow" vert="horz" wrap="square" rtlCol="0" anchor="t">
            <a:spAutoFit/>
          </a:bodyPr>
          <a:lstStyle/>
          <a:p>
            <a:pPr algn="l"/>
            <a:r>
              <a:rPr lang="en-US" altLang="ko-KR" sz="2200" b="1">
                <a:solidFill>
                  <a:srgbClr val="F0F0F0"/>
                </a:solidFill>
              </a:rPr>
              <a:t>Verification is deterministic</a:t>
            </a:r>
            <a:endParaRPr lang="ko-KR" altLang="en-US" sz="2200" b="1">
              <a:solidFill>
                <a:srgbClr val="F0F0F0"/>
              </a:solidFill>
            </a:endParaRPr>
          </a:p>
        </p:txBody>
      </p:sp>
      <p:sp>
        <p:nvSpPr>
          <p:cNvPr id="6" name="TextBox 5">
            <a:extLst>
              <a:ext uri="{FF2B5EF4-FFF2-40B4-BE49-F238E27FC236}">
                <a16:creationId xmlns:a16="http://schemas.microsoft.com/office/drawing/2014/main" id="{C8011824-69C5-4959-9F0F-C5CEBD4C529B}"/>
              </a:ext>
            </a:extLst>
          </p:cNvPr>
          <p:cNvSpPr txBox="1"/>
          <p:nvPr/>
        </p:nvSpPr>
        <p:spPr>
          <a:xfrm>
            <a:off x="1905000" y="1714500"/>
            <a:ext cx="8890000" cy="381000"/>
          </a:xfrm>
          <a:prstGeom prst="rect">
            <a:avLst/>
          </a:prstGeom>
          <a:noFill/>
        </p:spPr>
        <p:txBody>
          <a:bodyPr vertOverflow="overflow" vert="horz" wrap="square" rtlCol="0" anchor="t">
            <a:spAutoFit/>
          </a:bodyPr>
          <a:lstStyle/>
          <a:p>
            <a:pPr algn="l"/>
            <a:r>
              <a:rPr lang="en-US" altLang="ko-KR">
                <a:solidFill>
                  <a:srgbClr val="A0A0A0"/>
                </a:solidFill>
              </a:rPr>
              <a:t>JSON Schema validation → clear pass/fail</a:t>
            </a:r>
            <a:endParaRPr lang="ko-KR" altLang="en-US">
              <a:solidFill>
                <a:srgbClr val="A0A0A0"/>
              </a:solidFill>
            </a:endParaRPr>
          </a:p>
        </p:txBody>
      </p:sp>
      <p:sp>
        <p:nvSpPr>
          <p:cNvPr id="7" name="타원 6">
            <a:extLst>
              <a:ext uri="{FF2B5EF4-FFF2-40B4-BE49-F238E27FC236}">
                <a16:creationId xmlns:a16="http://schemas.microsoft.com/office/drawing/2014/main" id="{59FBFE12-94D8-4BEA-B110-2E63EC92090F}"/>
              </a:ext>
            </a:extLst>
          </p:cNvPr>
          <p:cNvSpPr/>
          <p:nvPr/>
        </p:nvSpPr>
        <p:spPr>
          <a:xfrm>
            <a:off x="1016000" y="2794000"/>
            <a:ext cx="635000" cy="635000"/>
          </a:xfrm>
          <a:prstGeom prst="ellipse">
            <a:avLst/>
          </a:prstGeom>
          <a:solidFill>
            <a:srgbClr val="FF6B6B"/>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wrap="none" rtlCol="0" anchor="ctr" anchorCtr="0">
            <a:noAutofit/>
          </a:bodyPr>
          <a:lstStyle/>
          <a:p>
            <a:pPr algn="l"/>
            <a:r>
              <a:rPr lang="en-US" altLang="ko-KR" sz="2200" b="1">
                <a:solidFill>
                  <a:srgbClr val="0F1923"/>
                </a:solidFill>
              </a:rPr>
              <a:t>2</a:t>
            </a:r>
            <a:endParaRPr lang="ko-KR" altLang="en-US" sz="2200" b="1">
              <a:solidFill>
                <a:srgbClr val="0F1923"/>
              </a:solidFill>
            </a:endParaRPr>
          </a:p>
        </p:txBody>
      </p:sp>
      <p:sp>
        <p:nvSpPr>
          <p:cNvPr id="8" name="TextBox 7">
            <a:extLst>
              <a:ext uri="{FF2B5EF4-FFF2-40B4-BE49-F238E27FC236}">
                <a16:creationId xmlns:a16="http://schemas.microsoft.com/office/drawing/2014/main" id="{D4F1CEA5-B488-4578-98B0-3AEB7DA76D54}"/>
              </a:ext>
            </a:extLst>
          </p:cNvPr>
          <p:cNvSpPr txBox="1"/>
          <p:nvPr/>
        </p:nvSpPr>
        <p:spPr>
          <a:xfrm>
            <a:off x="1905000" y="2667000"/>
            <a:ext cx="8890000" cy="406400"/>
          </a:xfrm>
          <a:prstGeom prst="rect">
            <a:avLst/>
          </a:prstGeom>
          <a:noFill/>
        </p:spPr>
        <p:txBody>
          <a:bodyPr vertOverflow="overflow" vert="horz" wrap="square" rtlCol="0" anchor="t">
            <a:spAutoFit/>
          </a:bodyPr>
          <a:lstStyle/>
          <a:p>
            <a:pPr algn="l"/>
            <a:r>
              <a:rPr lang="en-US" altLang="ko-KR" sz="2200" b="1">
                <a:solidFill>
                  <a:srgbClr val="F0F0F0"/>
                </a:solidFill>
              </a:rPr>
              <a:t>Feedback is precise</a:t>
            </a:r>
            <a:endParaRPr lang="ko-KR" altLang="en-US" sz="2200" b="1">
              <a:solidFill>
                <a:srgbClr val="F0F0F0"/>
              </a:solidFill>
            </a:endParaRPr>
          </a:p>
        </p:txBody>
      </p:sp>
      <p:sp>
        <p:nvSpPr>
          <p:cNvPr id="9" name="TextBox 8">
            <a:extLst>
              <a:ext uri="{FF2B5EF4-FFF2-40B4-BE49-F238E27FC236}">
                <a16:creationId xmlns:a16="http://schemas.microsoft.com/office/drawing/2014/main" id="{358733FD-8D2D-4070-8B7B-AD59022D04C2}"/>
              </a:ext>
            </a:extLst>
          </p:cNvPr>
          <p:cNvSpPr txBox="1"/>
          <p:nvPr/>
        </p:nvSpPr>
        <p:spPr>
          <a:xfrm>
            <a:off x="1905000" y="3111500"/>
            <a:ext cx="8890000" cy="381000"/>
          </a:xfrm>
          <a:prstGeom prst="rect">
            <a:avLst/>
          </a:prstGeom>
          <a:noFill/>
        </p:spPr>
        <p:txBody>
          <a:bodyPr vertOverflow="overflow" vert="horz" wrap="square" rtlCol="0" anchor="t">
            <a:spAutoFit/>
          </a:bodyPr>
          <a:lstStyle/>
          <a:p>
            <a:pPr algn="l"/>
            <a:r>
              <a:rPr lang="en-US" altLang="ko-KR">
                <a:solidFill>
                  <a:srgbClr val="A0A0A0"/>
                </a:solidFill>
              </a:rPr>
              <a:t>"field X should be type Y, but you gave Z"</a:t>
            </a:r>
            <a:endParaRPr lang="ko-KR" altLang="en-US">
              <a:solidFill>
                <a:srgbClr val="A0A0A0"/>
              </a:solidFill>
            </a:endParaRPr>
          </a:p>
        </p:txBody>
      </p:sp>
      <p:sp>
        <p:nvSpPr>
          <p:cNvPr id="10" name="타원 9">
            <a:extLst>
              <a:ext uri="{FF2B5EF4-FFF2-40B4-BE49-F238E27FC236}">
                <a16:creationId xmlns:a16="http://schemas.microsoft.com/office/drawing/2014/main" id="{7066C269-97BA-4ED8-859F-4D19693AE289}"/>
              </a:ext>
            </a:extLst>
          </p:cNvPr>
          <p:cNvSpPr/>
          <p:nvPr/>
        </p:nvSpPr>
        <p:spPr>
          <a:xfrm>
            <a:off x="1016000" y="4191000"/>
            <a:ext cx="635000" cy="635000"/>
          </a:xfrm>
          <a:prstGeom prst="ellipse">
            <a:avLst/>
          </a:prstGeom>
          <a:solidFill>
            <a:srgbClr val="00D4A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wrap="none" rtlCol="0" anchor="ctr" anchorCtr="0">
            <a:noAutofit/>
          </a:bodyPr>
          <a:lstStyle/>
          <a:p>
            <a:pPr algn="l"/>
            <a:r>
              <a:rPr lang="en-US" altLang="ko-KR" sz="2200" b="1">
                <a:solidFill>
                  <a:srgbClr val="0F1923"/>
                </a:solidFill>
              </a:rPr>
              <a:t>3</a:t>
            </a:r>
            <a:endParaRPr lang="ko-KR" altLang="en-US" sz="2200" b="1">
              <a:solidFill>
                <a:srgbClr val="0F1923"/>
              </a:solidFill>
            </a:endParaRPr>
          </a:p>
        </p:txBody>
      </p:sp>
      <p:sp>
        <p:nvSpPr>
          <p:cNvPr id="11" name="TextBox 10">
            <a:extLst>
              <a:ext uri="{FF2B5EF4-FFF2-40B4-BE49-F238E27FC236}">
                <a16:creationId xmlns:a16="http://schemas.microsoft.com/office/drawing/2014/main" id="{C748C4DB-F09A-480B-9C28-7441C775DF0E}"/>
              </a:ext>
            </a:extLst>
          </p:cNvPr>
          <p:cNvSpPr txBox="1"/>
          <p:nvPr/>
        </p:nvSpPr>
        <p:spPr>
          <a:xfrm>
            <a:off x="1905000" y="4064000"/>
            <a:ext cx="8890000" cy="406400"/>
          </a:xfrm>
          <a:prstGeom prst="rect">
            <a:avLst/>
          </a:prstGeom>
          <a:noFill/>
        </p:spPr>
        <p:txBody>
          <a:bodyPr vertOverflow="overflow" vert="horz" wrap="square" rtlCol="0" anchor="t">
            <a:spAutoFit/>
          </a:bodyPr>
          <a:lstStyle/>
          <a:p>
            <a:pPr algn="l"/>
            <a:r>
              <a:rPr lang="en-US" altLang="ko-KR" sz="2200" b="1">
                <a:solidFill>
                  <a:srgbClr val="F0F0F0"/>
                </a:solidFill>
              </a:rPr>
              <a:t>Correction converges</a:t>
            </a:r>
            <a:endParaRPr lang="ko-KR" altLang="en-US" sz="2200" b="1">
              <a:solidFill>
                <a:srgbClr val="F0F0F0"/>
              </a:solidFill>
            </a:endParaRPr>
          </a:p>
        </p:txBody>
      </p:sp>
      <p:sp>
        <p:nvSpPr>
          <p:cNvPr id="12" name="TextBox 11">
            <a:extLst>
              <a:ext uri="{FF2B5EF4-FFF2-40B4-BE49-F238E27FC236}">
                <a16:creationId xmlns:a16="http://schemas.microsoft.com/office/drawing/2014/main" id="{5A8771ED-CBD3-40E8-815B-923464CF48DB}"/>
              </a:ext>
            </a:extLst>
          </p:cNvPr>
          <p:cNvSpPr txBox="1"/>
          <p:nvPr/>
        </p:nvSpPr>
        <p:spPr>
          <a:xfrm>
            <a:off x="1905000" y="4508500"/>
            <a:ext cx="8890000" cy="381000"/>
          </a:xfrm>
          <a:prstGeom prst="rect">
            <a:avLst/>
          </a:prstGeom>
          <a:noFill/>
        </p:spPr>
        <p:txBody>
          <a:bodyPr vertOverflow="overflow" vert="horz" wrap="square" rtlCol="0" anchor="t">
            <a:spAutoFit/>
          </a:bodyPr>
          <a:lstStyle/>
          <a:p>
            <a:pPr algn="l"/>
            <a:r>
              <a:rPr lang="en-US" altLang="ko-KR">
                <a:solidFill>
                  <a:srgbClr val="A0A0A0"/>
                </a:solidFill>
              </a:rPr>
              <a:t>Precise feedback → fix only affected parts</a:t>
            </a:r>
            <a:endParaRPr lang="ko-KR" altLang="en-US">
              <a:solidFill>
                <a:srgbClr val="A0A0A0"/>
              </a:solidFill>
            </a:endParaRPr>
          </a:p>
        </p:txBody>
      </p:sp>
      <p:sp>
        <p:nvSpPr>
          <p:cNvPr id="13" name="TextBox 12">
            <a:extLst>
              <a:ext uri="{FF2B5EF4-FFF2-40B4-BE49-F238E27FC236}">
                <a16:creationId xmlns:a16="http://schemas.microsoft.com/office/drawing/2014/main" id="{753B14D8-35B8-4A21-A5C0-E00C1234D778}"/>
              </a:ext>
            </a:extLst>
          </p:cNvPr>
          <p:cNvSpPr txBox="1"/>
          <p:nvPr/>
        </p:nvSpPr>
        <p:spPr>
          <a:xfrm>
            <a:off x="1016000" y="5588000"/>
            <a:ext cx="10160000" cy="635000"/>
          </a:xfrm>
          <a:prstGeom prst="rect">
            <a:avLst/>
          </a:prstGeom>
          <a:noFill/>
        </p:spPr>
        <p:txBody>
          <a:bodyPr vertOverflow="overflow" vert="horz" wrap="square" rtlCol="0" anchor="t">
            <a:spAutoFit/>
          </a:bodyPr>
          <a:lstStyle/>
          <a:p>
            <a:pPr algn="l"/>
            <a:r>
              <a:rPr lang="en-US" altLang="ko-KR" sz="2000" b="1">
                <a:solidFill>
                  <a:srgbClr val="FFE66D"/>
                </a:solidFill>
              </a:rPr>
              <a:t>These form a deterministic chain.
The model is probabilistic — the loop outside is deterministic.</a:t>
            </a:r>
            <a:endParaRPr lang="ko-KR" altLang="en-US" sz="2000" b="1">
              <a:solidFill>
                <a:srgbClr val="FFE66D"/>
              </a:solidFill>
            </a:endParaRPr>
          </a:p>
        </p:txBody>
      </p:sp>
    </p:spTree>
    <p:extLst>
      <p:ext uri="{BB962C8B-B14F-4D97-AF65-F5344CB8AC3E}">
        <p14:creationId xmlns:p14="http://schemas.microsoft.com/office/powerpoint/2010/main" val="24156774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사각형: 둥근 모서리 1">
            <a:extLst>
              <a:ext uri="{FF2B5EF4-FFF2-40B4-BE49-F238E27FC236}">
                <a16:creationId xmlns:a16="http://schemas.microsoft.com/office/drawing/2014/main" id="{E3BBA65D-D989-4CCC-9F5E-BB24F6092124}"/>
              </a:ext>
            </a:extLst>
          </p:cNvPr>
          <p:cNvSpPr/>
          <p:nvPr/>
        </p:nvSpPr>
        <p:spPr>
          <a:xfrm>
            <a:off x="762000" y="1270000"/>
            <a:ext cx="10668000" cy="1651000"/>
          </a:xfrm>
          <a:prstGeom prst="roundRect">
            <a:avLst/>
          </a:prstGeom>
          <a:solidFill>
            <a:srgbClr val="1A2733"/>
          </a:solidFill>
          <a:ln w="38100" cap="flat" cmpd="sng" algn="ctr">
            <a:solidFill>
              <a:srgbClr val="00D4A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2800" b="1">
                <a:solidFill>
                  <a:srgbClr val="00D4AA"/>
                </a:solidFill>
              </a:rPr>
              <a:t>Typed Schema
+ Deterministic Validator
+ Structured Error Feedback
= Reliable LLM Output</a:t>
            </a:r>
            <a:endParaRPr lang="ko-KR" altLang="en-US" sz="2800" b="1">
              <a:solidFill>
                <a:srgbClr val="00D4AA"/>
              </a:solidFill>
            </a:endParaRPr>
          </a:p>
        </p:txBody>
      </p:sp>
      <p:sp>
        <p:nvSpPr>
          <p:cNvPr id="3" name="TextBox 2">
            <a:extLst>
              <a:ext uri="{FF2B5EF4-FFF2-40B4-BE49-F238E27FC236}">
                <a16:creationId xmlns:a16="http://schemas.microsoft.com/office/drawing/2014/main" id="{A11AB2FB-81B2-4E50-AC0D-0B4E06E46F91}"/>
              </a:ext>
            </a:extLst>
          </p:cNvPr>
          <p:cNvSpPr txBox="1"/>
          <p:nvPr/>
        </p:nvSpPr>
        <p:spPr>
          <a:xfrm>
            <a:off x="1016000" y="3429000"/>
            <a:ext cx="10160000" cy="698500"/>
          </a:xfrm>
          <a:prstGeom prst="rect">
            <a:avLst/>
          </a:prstGeom>
          <a:noFill/>
        </p:spPr>
        <p:txBody>
          <a:bodyPr vertOverflow="overflow" vert="horz" wrap="square" rtlCol="0" anchor="t">
            <a:spAutoFit/>
          </a:bodyPr>
          <a:lstStyle/>
          <a:p>
            <a:pPr algn="l"/>
            <a:r>
              <a:rPr lang="en-US" altLang="ko-KR" sz="2200">
                <a:solidFill>
                  <a:srgbClr val="D0D0D0"/>
                </a:solidFill>
              </a:rPr>
              <a:t>Prompt engineering tinkers with the inside of the model.
Function calling makes the outside rock-solid.</a:t>
            </a:r>
            <a:endParaRPr lang="ko-KR" altLang="en-US" sz="2200">
              <a:solidFill>
                <a:srgbClr val="D0D0D0"/>
              </a:solidFill>
            </a:endParaRPr>
          </a:p>
        </p:txBody>
      </p:sp>
      <p:sp>
        <p:nvSpPr>
          <p:cNvPr id="4" name="TextBox 3">
            <a:extLst>
              <a:ext uri="{FF2B5EF4-FFF2-40B4-BE49-F238E27FC236}">
                <a16:creationId xmlns:a16="http://schemas.microsoft.com/office/drawing/2014/main" id="{4EC02AFE-AA35-4E4E-9B8F-9FA0C9DD7FC0}"/>
              </a:ext>
            </a:extLst>
          </p:cNvPr>
          <p:cNvSpPr txBox="1"/>
          <p:nvPr/>
        </p:nvSpPr>
        <p:spPr>
          <a:xfrm>
            <a:off x="1905000" y="4572000"/>
            <a:ext cx="8382000" cy="698500"/>
          </a:xfrm>
          <a:prstGeom prst="rect">
            <a:avLst/>
          </a:prstGeom>
          <a:noFill/>
        </p:spPr>
        <p:txBody>
          <a:bodyPr vertOverflow="overflow" vert="horz" wrap="square" rtlCol="0" anchor="t">
            <a:spAutoFit/>
          </a:bodyPr>
          <a:lstStyle/>
          <a:p>
            <a:pPr algn="l"/>
            <a:r>
              <a:rPr lang="en-US" altLang="ko-KR" sz="2400" b="1">
                <a:solidFill>
                  <a:srgbClr val="FFE66D"/>
                </a:solidFill>
              </a:rPr>
              <a:t>In domains that demand precision:
6.75% → 100%</a:t>
            </a:r>
            <a:endParaRPr lang="ko-KR" altLang="en-US" sz="2400" b="1">
              <a:solidFill>
                <a:srgbClr val="FFE66D"/>
              </a:solidFill>
            </a:endParaRPr>
          </a:p>
        </p:txBody>
      </p:sp>
    </p:spTree>
    <p:extLst>
      <p:ext uri="{BB962C8B-B14F-4D97-AF65-F5344CB8AC3E}">
        <p14:creationId xmlns:p14="http://schemas.microsoft.com/office/powerpoint/2010/main" val="117144909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952A29C-55BA-4992-9C04-3E218FB12554}"/>
              </a:ext>
            </a:extLst>
          </p:cNvPr>
          <p:cNvSpPr txBox="1"/>
          <p:nvPr/>
        </p:nvSpPr>
        <p:spPr>
          <a:xfrm>
            <a:off x="1016000" y="762000"/>
            <a:ext cx="10160000" cy="3175000"/>
          </a:xfrm>
          <a:prstGeom prst="rect">
            <a:avLst/>
          </a:prstGeom>
          <a:noFill/>
        </p:spPr>
        <p:txBody>
          <a:bodyPr vertOverflow="overflow" vert="horz" wrap="square" rtlCol="0" anchor="t">
            <a:spAutoFit/>
          </a:bodyPr>
          <a:lstStyle/>
          <a:p>
            <a:pPr algn="l"/>
            <a:r>
              <a:rPr lang="en-US" altLang="ko-KR" sz="4000" b="1">
                <a:solidFill>
                  <a:srgbClr val="FFE66D"/>
                </a:solidFill>
              </a:rPr>
              <a:t>"The LLM doesn't need
to be accurate.
It just needs to be
correctable."</a:t>
            </a:r>
            <a:endParaRPr lang="ko-KR" altLang="en-US" sz="4000" b="1">
              <a:solidFill>
                <a:srgbClr val="FFE66D"/>
              </a:solidFill>
            </a:endParaRPr>
          </a:p>
        </p:txBody>
      </p:sp>
      <p:sp>
        <p:nvSpPr>
          <p:cNvPr id="3" name="직사각형 2">
            <a:extLst>
              <a:ext uri="{FF2B5EF4-FFF2-40B4-BE49-F238E27FC236}">
                <a16:creationId xmlns:a16="http://schemas.microsoft.com/office/drawing/2014/main" id="{8893BD2D-6BA3-4066-AF65-94462954E308}"/>
              </a:ext>
            </a:extLst>
          </p:cNvPr>
          <p:cNvSpPr/>
          <p:nvPr/>
        </p:nvSpPr>
        <p:spPr>
          <a:xfrm>
            <a:off x="4826000" y="4191000"/>
            <a:ext cx="2540000" cy="38100"/>
          </a:xfrm>
          <a:prstGeom prst="rect">
            <a:avLst/>
          </a:prstGeom>
          <a:solidFill>
            <a:srgbClr val="FFE66D"/>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TextBox 3">
            <a:extLst>
              <a:ext uri="{FF2B5EF4-FFF2-40B4-BE49-F238E27FC236}">
                <a16:creationId xmlns:a16="http://schemas.microsoft.com/office/drawing/2014/main" id="{854DF542-47E6-4D90-A5C1-90A4BB342478}"/>
              </a:ext>
            </a:extLst>
          </p:cNvPr>
          <p:cNvSpPr txBox="1"/>
          <p:nvPr/>
        </p:nvSpPr>
        <p:spPr>
          <a:xfrm>
            <a:off x="1270000" y="4508500"/>
            <a:ext cx="9652000" cy="698500"/>
          </a:xfrm>
          <a:prstGeom prst="rect">
            <a:avLst/>
          </a:prstGeom>
          <a:noFill/>
        </p:spPr>
        <p:txBody>
          <a:bodyPr vertOverflow="overflow" vert="horz" wrap="square" rtlCol="0" anchor="t">
            <a:spAutoFit/>
          </a:bodyPr>
          <a:lstStyle/>
          <a:p>
            <a:pPr algn="l"/>
            <a:r>
              <a:rPr lang="en-US" altLang="ko-KR" sz="2200">
                <a:solidFill>
                  <a:srgbClr val="D0D0D0"/>
                </a:solidFill>
              </a:rPr>
              <a:t>Correctability is not a property of the model —
it's a property of the validation infrastructure.</a:t>
            </a:r>
            <a:endParaRPr lang="ko-KR" altLang="en-US" sz="2200">
              <a:solidFill>
                <a:srgbClr val="D0D0D0"/>
              </a:solidFill>
            </a:endParaRPr>
          </a:p>
        </p:txBody>
      </p:sp>
    </p:spTree>
    <p:extLst>
      <p:ext uri="{BB962C8B-B14F-4D97-AF65-F5344CB8AC3E}">
        <p14:creationId xmlns:p14="http://schemas.microsoft.com/office/powerpoint/2010/main" val="155765289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BB40DC7-90DE-4B96-9E5D-DC5DCAAFB930}"/>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60A5FA"/>
                </a:solidFill>
                <a:latin typeface="Segoe UI Semibold"/>
                <a:cs typeface="Segoe UI Semibold"/>
              </a:rPr>
              <a:t>Application Spectrum: Verifiable</a:t>
            </a:r>
            <a:endParaRPr lang="ko-KR" altLang="en-US" sz="3200" b="1">
              <a:solidFill>
                <a:srgbClr val="60A5FA"/>
              </a:solidFill>
              <a:latin typeface="Segoe UI Semibold"/>
              <a:cs typeface="Segoe UI Semibold"/>
            </a:endParaRPr>
          </a:p>
        </p:txBody>
      </p:sp>
      <p:sp>
        <p:nvSpPr>
          <p:cNvPr id="3" name="직사각형 2">
            <a:extLst>
              <a:ext uri="{FF2B5EF4-FFF2-40B4-BE49-F238E27FC236}">
                <a16:creationId xmlns:a16="http://schemas.microsoft.com/office/drawing/2014/main" id="{31CF0622-E142-4A38-9990-60B4531722E8}"/>
              </a:ext>
            </a:extLst>
          </p:cNvPr>
          <p:cNvSpPr/>
          <p:nvPr/>
        </p:nvSpPr>
        <p:spPr>
          <a:xfrm>
            <a:off x="762000" y="1016000"/>
            <a:ext cx="1270000" cy="38100"/>
          </a:xfrm>
          <a:prstGeom prst="rect">
            <a:avLst/>
          </a:prstGeom>
          <a:solidFill>
            <a:srgbClr val="60A5FA"/>
          </a:solidFill>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TextBox 3">
            <a:extLst>
              <a:ext uri="{FF2B5EF4-FFF2-40B4-BE49-F238E27FC236}">
                <a16:creationId xmlns:a16="http://schemas.microsoft.com/office/drawing/2014/main" id="{F933FD25-189A-4B7F-9E00-EBBF8A1CF61C}"/>
              </a:ext>
            </a:extLst>
          </p:cNvPr>
          <p:cNvSpPr txBox="1"/>
          <p:nvPr/>
        </p:nvSpPr>
        <p:spPr>
          <a:xfrm>
            <a:off x="762000" y="1206500"/>
            <a:ext cx="8890000" cy="317500"/>
          </a:xfrm>
          <a:prstGeom prst="rect">
            <a:avLst/>
          </a:prstGeom>
          <a:noFill/>
        </p:spPr>
        <p:txBody>
          <a:bodyPr vertOverflow="overflow" vert="horz" wrap="square" rtlCol="0" anchor="t">
            <a:spAutoFit/>
          </a:bodyPr>
          <a:lstStyle/>
          <a:p>
            <a:pPr algn="l"/>
            <a:r>
              <a:rPr lang="en-US" altLang="ko-KR">
                <a:solidFill>
                  <a:srgbClr val="A0A0A0"/>
                </a:solidFill>
              </a:rPr>
              <a:t>Domains where all output is verifiable — tiered validators</a:t>
            </a:r>
            <a:endParaRPr lang="ko-KR" altLang="en-US">
              <a:solidFill>
                <a:srgbClr val="A0A0A0"/>
              </a:solidFill>
            </a:endParaRPr>
          </a:p>
        </p:txBody>
      </p:sp>
      <p:graphicFrame>
        <p:nvGraphicFramePr>
          <p:cNvPr id="6" name="표 5">
            <a:extLst>
              <a:ext uri="{FF2B5EF4-FFF2-40B4-BE49-F238E27FC236}">
                <a16:creationId xmlns:a16="http://schemas.microsoft.com/office/drawing/2014/main" id="{D56D0891-A113-4C30-9488-E66A2D375E7A}"/>
              </a:ext>
            </a:extLst>
          </p:cNvPr>
          <p:cNvGraphicFramePr>
            <a:graphicFrameLocks noGrp="1"/>
          </p:cNvGraphicFramePr>
          <p:nvPr/>
        </p:nvGraphicFramePr>
        <p:xfrm>
          <a:off x="762000" y="1651000"/>
          <a:ext cx="10668000" cy="3352800"/>
        </p:xfrm>
        <a:graphic>
          <a:graphicData uri="http://schemas.openxmlformats.org/drawingml/2006/table">
            <a:tbl>
              <a:tblPr firstRow="1" bandRow="1">
                <a:tableStyleId>{5C22544A-7EE6-4342-B048-85BDC9FD1C3A}</a:tableStyleId>
              </a:tblPr>
              <a:tblGrid>
                <a:gridCol w="2667000">
                  <a:extLst>
                    <a:ext uri="{9D8B030D-6E8A-4147-A177-3AD203B41FA5}">
                      <a16:colId xmlns:a16="http://schemas.microsoft.com/office/drawing/2014/main" val="1177558402"/>
                    </a:ext>
                  </a:extLst>
                </a:gridCol>
                <a:gridCol w="2667000">
                  <a:extLst>
                    <a:ext uri="{9D8B030D-6E8A-4147-A177-3AD203B41FA5}">
                      <a16:colId xmlns:a16="http://schemas.microsoft.com/office/drawing/2014/main" val="2306649992"/>
                    </a:ext>
                  </a:extLst>
                </a:gridCol>
                <a:gridCol w="2667000">
                  <a:extLst>
                    <a:ext uri="{9D8B030D-6E8A-4147-A177-3AD203B41FA5}">
                      <a16:colId xmlns:a16="http://schemas.microsoft.com/office/drawing/2014/main" val="2041243154"/>
                    </a:ext>
                  </a:extLst>
                </a:gridCol>
                <a:gridCol w="2667000">
                  <a:extLst>
                    <a:ext uri="{9D8B030D-6E8A-4147-A177-3AD203B41FA5}">
                      <a16:colId xmlns:a16="http://schemas.microsoft.com/office/drawing/2014/main" val="1785508493"/>
                    </a:ext>
                  </a:extLst>
                </a:gridCol>
              </a:tblGrid>
              <a:tr h="558800">
                <a:tc>
                  <a:txBody>
                    <a:bodyPr/>
                    <a:lstStyle/>
                    <a:p>
                      <a:pPr algn="ctr"/>
                      <a:r>
                        <a:rPr lang="ko-KR" altLang="en-US" sz="1600" b="1">
                          <a:solidFill>
                            <a:srgbClr val="0F1923"/>
                          </a:solidFill>
                        </a:rPr>
                        <a:t>Domain</a:t>
                      </a:r>
                    </a:p>
                  </a:txBody>
                  <a:tcPr>
                    <a:solidFill>
                      <a:srgbClr val="60A5FA"/>
                    </a:solidFill>
                  </a:tcPr>
                </a:tc>
                <a:tc>
                  <a:txBody>
                    <a:bodyPr/>
                    <a:lstStyle/>
                    <a:p>
                      <a:pPr algn="ctr"/>
                      <a:r>
                        <a:rPr lang="ko-KR" altLang="en-US" sz="1600" b="1">
                          <a:solidFill>
                            <a:srgbClr val="0F1923"/>
                          </a:solidFill>
                        </a:rPr>
                        <a:t>Fast (ms)</a:t>
                      </a:r>
                    </a:p>
                  </a:txBody>
                  <a:tcPr>
                    <a:solidFill>
                      <a:srgbClr val="60A5FA"/>
                    </a:solidFill>
                  </a:tcPr>
                </a:tc>
                <a:tc>
                  <a:txBody>
                    <a:bodyPr/>
                    <a:lstStyle/>
                    <a:p>
                      <a:pPr algn="ctr"/>
                      <a:r>
                        <a:rPr lang="ko-KR" altLang="en-US" sz="1600" b="1">
                          <a:solidFill>
                            <a:srgbClr val="0F1923"/>
                          </a:solidFill>
                        </a:rPr>
                        <a:t>Medium (sec)</a:t>
                      </a:r>
                    </a:p>
                  </a:txBody>
                  <a:tcPr>
                    <a:solidFill>
                      <a:srgbClr val="60A5FA"/>
                    </a:solidFill>
                  </a:tcPr>
                </a:tc>
                <a:tc>
                  <a:txBody>
                    <a:bodyPr/>
                    <a:lstStyle/>
                    <a:p>
                      <a:pPr algn="ctr"/>
                      <a:r>
                        <a:rPr lang="ko-KR" altLang="en-US" sz="1600" b="1">
                          <a:solidFill>
                            <a:srgbClr val="0F1923"/>
                          </a:solidFill>
                        </a:rPr>
                        <a:t>Deep (min+)</a:t>
                      </a:r>
                    </a:p>
                  </a:txBody>
                  <a:tcPr>
                    <a:solidFill>
                      <a:srgbClr val="60A5FA"/>
                    </a:solidFill>
                  </a:tcPr>
                </a:tc>
                <a:extLst>
                  <a:ext uri="{0D108BD9-81ED-4DB2-BD59-A6C34878D82A}">
                    <a16:rowId xmlns:a16="http://schemas.microsoft.com/office/drawing/2014/main" val="834408377"/>
                  </a:ext>
                </a:extLst>
              </a:tr>
              <a:tr h="558800">
                <a:tc>
                  <a:txBody>
                    <a:bodyPr/>
                    <a:lstStyle/>
                    <a:p>
                      <a:pPr algn="ctr"/>
                      <a:r>
                        <a:rPr lang="ko-KR" altLang="en-US" sz="1600">
                          <a:solidFill>
                            <a:srgbClr val="D0D0D0"/>
                          </a:solidFill>
                        </a:rPr>
                        <a:t>Software</a:t>
                      </a:r>
                    </a:p>
                  </a:txBody>
                  <a:tcPr>
                    <a:solidFill>
                      <a:srgbClr val="152028"/>
                    </a:solidFill>
                  </a:tcPr>
                </a:tc>
                <a:tc>
                  <a:txBody>
                    <a:bodyPr/>
                    <a:lstStyle/>
                    <a:p>
                      <a:pPr algn="ctr"/>
                      <a:r>
                        <a:rPr lang="ko-KR" altLang="en-US" sz="1600">
                          <a:solidFill>
                            <a:srgbClr val="D0D0D0"/>
                          </a:solidFill>
                        </a:rPr>
                        <a:t>Type check</a:t>
                      </a:r>
                    </a:p>
                  </a:txBody>
                  <a:tcPr>
                    <a:solidFill>
                      <a:srgbClr val="152028"/>
                    </a:solidFill>
                  </a:tcPr>
                </a:tc>
                <a:tc>
                  <a:txBody>
                    <a:bodyPr/>
                    <a:lstStyle/>
                    <a:p>
                      <a:pPr algn="ctr"/>
                      <a:r>
                        <a:rPr lang="ko-KR" altLang="en-US" sz="1600">
                          <a:solidFill>
                            <a:srgbClr val="D0D0D0"/>
                          </a:solidFill>
                        </a:rPr>
                        <a:t>Compilation</a:t>
                      </a:r>
                    </a:p>
                  </a:txBody>
                  <a:tcPr>
                    <a:solidFill>
                      <a:srgbClr val="152028"/>
                    </a:solidFill>
                  </a:tcPr>
                </a:tc>
                <a:tc>
                  <a:txBody>
                    <a:bodyPr/>
                    <a:lstStyle/>
                    <a:p>
                      <a:pPr algn="ctr"/>
                      <a:r>
                        <a:rPr lang="ko-KR" altLang="en-US" sz="1600">
                          <a:solidFill>
                            <a:srgbClr val="D0D0D0"/>
                          </a:solidFill>
                        </a:rPr>
                        <a:t>Test execution</a:t>
                      </a:r>
                    </a:p>
                  </a:txBody>
                  <a:tcPr>
                    <a:solidFill>
                      <a:srgbClr val="152028"/>
                    </a:solidFill>
                  </a:tcPr>
                </a:tc>
                <a:extLst>
                  <a:ext uri="{0D108BD9-81ED-4DB2-BD59-A6C34878D82A}">
                    <a16:rowId xmlns:a16="http://schemas.microsoft.com/office/drawing/2014/main" val="87476555"/>
                  </a:ext>
                </a:extLst>
              </a:tr>
              <a:tr h="558800">
                <a:tc>
                  <a:txBody>
                    <a:bodyPr/>
                    <a:lstStyle/>
                    <a:p>
                      <a:pPr algn="ctr"/>
                      <a:r>
                        <a:rPr lang="ko-KR" altLang="en-US" sz="1600">
                          <a:solidFill>
                            <a:srgbClr val="D0D0D0"/>
                          </a:solidFill>
                        </a:rPr>
                        <a:t>Semiconductors</a:t>
                      </a:r>
                    </a:p>
                  </a:txBody>
                  <a:tcPr>
                    <a:solidFill>
                      <a:srgbClr val="1A2733"/>
                    </a:solidFill>
                  </a:tcPr>
                </a:tc>
                <a:tc>
                  <a:txBody>
                    <a:bodyPr/>
                    <a:lstStyle/>
                    <a:p>
                      <a:pPr algn="ctr"/>
                      <a:r>
                        <a:rPr lang="ko-KR" altLang="en-US" sz="1600">
                          <a:solidFill>
                            <a:srgbClr val="D0D0D0"/>
                          </a:solidFill>
                        </a:rPr>
                        <a:t>DRC</a:t>
                      </a:r>
                    </a:p>
                  </a:txBody>
                  <a:tcPr>
                    <a:solidFill>
                      <a:srgbClr val="1A2733"/>
                    </a:solidFill>
                  </a:tcPr>
                </a:tc>
                <a:tc>
                  <a:txBody>
                    <a:bodyPr/>
                    <a:lstStyle/>
                    <a:p>
                      <a:pPr algn="ctr"/>
                      <a:r>
                        <a:rPr lang="ko-KR" altLang="en-US" sz="1600">
                          <a:solidFill>
                            <a:srgbClr val="D0D0D0"/>
                          </a:solidFill>
                        </a:rPr>
                        <a:t>LVS</a:t>
                      </a:r>
                    </a:p>
                  </a:txBody>
                  <a:tcPr>
                    <a:solidFill>
                      <a:srgbClr val="1A2733"/>
                    </a:solidFill>
                  </a:tcPr>
                </a:tc>
                <a:tc>
                  <a:txBody>
                    <a:bodyPr/>
                    <a:lstStyle/>
                    <a:p>
                      <a:pPr algn="ctr"/>
                      <a:r>
                        <a:rPr lang="ko-KR" altLang="en-US" sz="1600">
                          <a:solidFill>
                            <a:srgbClr val="D0D0D0"/>
                          </a:solidFill>
                        </a:rPr>
                        <a:t>SPICE simulation</a:t>
                      </a:r>
                    </a:p>
                  </a:txBody>
                  <a:tcPr>
                    <a:solidFill>
                      <a:srgbClr val="1A2733"/>
                    </a:solidFill>
                  </a:tcPr>
                </a:tc>
                <a:extLst>
                  <a:ext uri="{0D108BD9-81ED-4DB2-BD59-A6C34878D82A}">
                    <a16:rowId xmlns:a16="http://schemas.microsoft.com/office/drawing/2014/main" val="1688519184"/>
                  </a:ext>
                </a:extLst>
              </a:tr>
              <a:tr h="558800">
                <a:tc>
                  <a:txBody>
                    <a:bodyPr/>
                    <a:lstStyle/>
                    <a:p>
                      <a:pPr algn="ctr"/>
                      <a:r>
                        <a:rPr lang="en-US" altLang="ko-KR" sz="1600">
                          <a:solidFill>
                            <a:srgbClr val="D0D0D0"/>
                          </a:solidFill>
                        </a:rPr>
                        <a:t>Chemical Process</a:t>
                      </a:r>
                      <a:endParaRPr lang="ko-KR" altLang="en-US" sz="1600">
                        <a:solidFill>
                          <a:srgbClr val="D0D0D0"/>
                        </a:solidFill>
                      </a:endParaRPr>
                    </a:p>
                  </a:txBody>
                  <a:tcPr>
                    <a:solidFill>
                      <a:srgbClr val="152028"/>
                    </a:solidFill>
                  </a:tcPr>
                </a:tc>
                <a:tc>
                  <a:txBody>
                    <a:bodyPr/>
                    <a:lstStyle/>
                    <a:p>
                      <a:pPr algn="ctr"/>
                      <a:r>
                        <a:rPr lang="en-US" altLang="ko-KR" sz="1600">
                          <a:solidFill>
                            <a:srgbClr val="D0D0D0"/>
                          </a:solidFill>
                        </a:rPr>
                        <a:t>Mass balance</a:t>
                      </a:r>
                      <a:endParaRPr lang="ko-KR" altLang="en-US" sz="1600">
                        <a:solidFill>
                          <a:srgbClr val="D0D0D0"/>
                        </a:solidFill>
                      </a:endParaRPr>
                    </a:p>
                  </a:txBody>
                  <a:tcPr>
                    <a:solidFill>
                      <a:srgbClr val="152028"/>
                    </a:solidFill>
                  </a:tcPr>
                </a:tc>
                <a:tc>
                  <a:txBody>
                    <a:bodyPr/>
                    <a:lstStyle/>
                    <a:p>
                      <a:pPr algn="ctr"/>
                      <a:r>
                        <a:rPr lang="en-US" altLang="ko-KR" sz="1600">
                          <a:solidFill>
                            <a:srgbClr val="D0D0D0"/>
                          </a:solidFill>
                        </a:rPr>
                        <a:t>Energy balance</a:t>
                      </a:r>
                      <a:endParaRPr lang="ko-KR" altLang="en-US" sz="1600">
                        <a:solidFill>
                          <a:srgbClr val="D0D0D0"/>
                        </a:solidFill>
                      </a:endParaRPr>
                    </a:p>
                  </a:txBody>
                  <a:tcPr>
                    <a:solidFill>
                      <a:srgbClr val="152028"/>
                    </a:solidFill>
                  </a:tcPr>
                </a:tc>
                <a:tc>
                  <a:txBody>
                    <a:bodyPr/>
                    <a:lstStyle/>
                    <a:p>
                      <a:pPr algn="ctr"/>
                      <a:r>
                        <a:rPr lang="en-US" altLang="ko-KR" sz="1600">
                          <a:solidFill>
                            <a:srgbClr val="D0D0D0"/>
                          </a:solidFill>
                        </a:rPr>
                        <a:t>Process simulation</a:t>
                      </a:r>
                      <a:endParaRPr lang="ko-KR" altLang="en-US" sz="1600">
                        <a:solidFill>
                          <a:srgbClr val="D0D0D0"/>
                        </a:solidFill>
                      </a:endParaRPr>
                    </a:p>
                  </a:txBody>
                  <a:tcPr>
                    <a:solidFill>
                      <a:srgbClr val="152028"/>
                    </a:solidFill>
                  </a:tcPr>
                </a:tc>
                <a:extLst>
                  <a:ext uri="{0D108BD9-81ED-4DB2-BD59-A6C34878D82A}">
                    <a16:rowId xmlns:a16="http://schemas.microsoft.com/office/drawing/2014/main" val="3123900422"/>
                  </a:ext>
                </a:extLst>
              </a:tr>
              <a:tr h="558800">
                <a:tc>
                  <a:txBody>
                    <a:bodyPr/>
                    <a:lstStyle/>
                    <a:p>
                      <a:pPr algn="ctr"/>
                      <a:r>
                        <a:rPr lang="en-US" altLang="ko-KR" sz="1600">
                          <a:solidFill>
                            <a:srgbClr val="D0D0D0"/>
                          </a:solidFill>
                        </a:rPr>
                        <a:t>Interior Design</a:t>
                      </a:r>
                      <a:endParaRPr lang="ko-KR" altLang="en-US" sz="1600">
                        <a:solidFill>
                          <a:srgbClr val="D0D0D0"/>
                        </a:solidFill>
                      </a:endParaRPr>
                    </a:p>
                  </a:txBody>
                  <a:tcPr>
                    <a:solidFill>
                      <a:srgbClr val="1A2733"/>
                    </a:solidFill>
                  </a:tcPr>
                </a:tc>
                <a:tc>
                  <a:txBody>
                    <a:bodyPr/>
                    <a:lstStyle/>
                    <a:p>
                      <a:pPr algn="ctr"/>
                      <a:r>
                        <a:rPr lang="en-US" altLang="ko-KR" sz="1600">
                          <a:solidFill>
                            <a:srgbClr val="D0D0D0"/>
                          </a:solidFill>
                        </a:rPr>
                        <a:t>Dimension / clearance</a:t>
                      </a:r>
                      <a:endParaRPr lang="ko-KR" altLang="en-US" sz="1600">
                        <a:solidFill>
                          <a:srgbClr val="D0D0D0"/>
                        </a:solidFill>
                      </a:endParaRPr>
                    </a:p>
                  </a:txBody>
                  <a:tcPr>
                    <a:solidFill>
                      <a:srgbClr val="1A2733"/>
                    </a:solidFill>
                  </a:tcPr>
                </a:tc>
                <a:tc>
                  <a:txBody>
                    <a:bodyPr/>
                    <a:lstStyle/>
                    <a:p>
                      <a:pPr algn="ctr"/>
                      <a:r>
                        <a:rPr lang="en-US" altLang="ko-KR" sz="1600">
                          <a:solidFill>
                            <a:srgbClr val="D0D0D0"/>
                          </a:solidFill>
                        </a:rPr>
                        <a:t>Code compliance</a:t>
                      </a:r>
                      <a:endParaRPr lang="ko-KR" altLang="en-US" sz="1600">
                        <a:solidFill>
                          <a:srgbClr val="D0D0D0"/>
                        </a:solidFill>
                      </a:endParaRPr>
                    </a:p>
                  </a:txBody>
                  <a:tcPr>
                    <a:solidFill>
                      <a:srgbClr val="1A2733"/>
                    </a:solidFill>
                  </a:tcPr>
                </a:tc>
                <a:tc>
                  <a:txBody>
                    <a:bodyPr/>
                    <a:lstStyle/>
                    <a:p>
                      <a:pPr algn="ctr"/>
                      <a:r>
                        <a:rPr lang="en-US" altLang="ko-KR" sz="1600">
                          <a:solidFill>
                            <a:srgbClr val="D0D0D0"/>
                          </a:solidFill>
                        </a:rPr>
                        <a:t>Lighting / HVAC sim</a:t>
                      </a:r>
                      <a:endParaRPr lang="ko-KR" altLang="en-US" sz="1600">
                        <a:solidFill>
                          <a:srgbClr val="D0D0D0"/>
                        </a:solidFill>
                      </a:endParaRPr>
                    </a:p>
                  </a:txBody>
                  <a:tcPr>
                    <a:solidFill>
                      <a:srgbClr val="1A2733"/>
                    </a:solidFill>
                  </a:tcPr>
                </a:tc>
                <a:extLst>
                  <a:ext uri="{0D108BD9-81ED-4DB2-BD59-A6C34878D82A}">
                    <a16:rowId xmlns:a16="http://schemas.microsoft.com/office/drawing/2014/main" val="1594440049"/>
                  </a:ext>
                </a:extLst>
              </a:tr>
              <a:tr h="558800">
                <a:tc>
                  <a:txBody>
                    <a:bodyPr/>
                    <a:lstStyle/>
                    <a:p>
                      <a:pPr algn="l"/>
                      <a:r>
                        <a:rPr lang="en-US" altLang="ko-KR" sz="1400">
                          <a:solidFill>
                            <a:srgbClr val="D0D0D0"/>
                          </a:solidFill>
                        </a:rPr>
                        <a:t>Control Systems</a:t>
                      </a:r>
                      <a:endParaRPr lang="ko-KR" altLang="en-US" sz="1400">
                        <a:solidFill>
                          <a:srgbClr val="D0D0D0"/>
                        </a:solidFill>
                      </a:endParaRPr>
                    </a:p>
                  </a:txBody>
                  <a:tcPr anchor="ctr">
                    <a:solidFill>
                      <a:srgbClr val="252535"/>
                    </a:solidFill>
                  </a:tcPr>
                </a:tc>
                <a:tc>
                  <a:txBody>
                    <a:bodyPr/>
                    <a:lstStyle/>
                    <a:p>
                      <a:pPr algn="ctr"/>
                      <a:r>
                        <a:rPr lang="en-US" altLang="ko-KR" sz="1400">
                          <a:solidFill>
                            <a:srgbClr val="D0D0D0"/>
                          </a:solidFill>
                        </a:rPr>
                        <a:t>Transfer fn validity</a:t>
                      </a:r>
                      <a:endParaRPr lang="ko-KR" altLang="en-US" sz="1400">
                        <a:solidFill>
                          <a:srgbClr val="D0D0D0"/>
                        </a:solidFill>
                      </a:endParaRPr>
                    </a:p>
                  </a:txBody>
                  <a:tcPr anchor="ctr">
                    <a:solidFill>
                      <a:srgbClr val="252535"/>
                    </a:solidFill>
                  </a:tcPr>
                </a:tc>
                <a:tc>
                  <a:txBody>
                    <a:bodyPr/>
                    <a:lstStyle/>
                    <a:p>
                      <a:pPr algn="ctr"/>
                      <a:r>
                        <a:rPr lang="en-US" altLang="ko-KR" sz="1400">
                          <a:solidFill>
                            <a:srgbClr val="D0D0D0"/>
                          </a:solidFill>
                        </a:rPr>
                        <a:t>Stability analysis</a:t>
                      </a:r>
                      <a:endParaRPr lang="ko-KR" altLang="en-US" sz="1400">
                        <a:solidFill>
                          <a:srgbClr val="D0D0D0"/>
                        </a:solidFill>
                      </a:endParaRPr>
                    </a:p>
                  </a:txBody>
                  <a:tcPr anchor="ctr">
                    <a:solidFill>
                      <a:srgbClr val="252535"/>
                    </a:solidFill>
                  </a:tcPr>
                </a:tc>
                <a:tc>
                  <a:txBody>
                    <a:bodyPr/>
                    <a:lstStyle/>
                    <a:p>
                      <a:pPr algn="ctr"/>
                      <a:r>
                        <a:rPr lang="en-US" altLang="ko-KR" sz="1400">
                          <a:solidFill>
                            <a:srgbClr val="D0D0D0"/>
                          </a:solidFill>
                        </a:rPr>
                        <a:t>Time-domain sim</a:t>
                      </a:r>
                      <a:endParaRPr lang="ko-KR" altLang="en-US" sz="1400">
                        <a:solidFill>
                          <a:srgbClr val="D0D0D0"/>
                        </a:solidFill>
                      </a:endParaRPr>
                    </a:p>
                  </a:txBody>
                  <a:tcPr anchor="ctr">
                    <a:solidFill>
                      <a:srgbClr val="252535"/>
                    </a:solidFill>
                  </a:tcPr>
                </a:tc>
                <a:extLst>
                  <a:ext uri="{0D108BD9-81ED-4DB2-BD59-A6C34878D82A}">
                    <a16:rowId xmlns:a16="http://schemas.microsoft.com/office/drawing/2014/main" val="795598665"/>
                  </a:ext>
                </a:extLst>
              </a:tr>
            </a:tbl>
          </a:graphicData>
        </a:graphic>
      </p:graphicFrame>
      <p:sp>
        <p:nvSpPr>
          <p:cNvPr id="7" name="TextBox 6">
            <a:extLst>
              <a:ext uri="{FF2B5EF4-FFF2-40B4-BE49-F238E27FC236}">
                <a16:creationId xmlns:a16="http://schemas.microsoft.com/office/drawing/2014/main" id="{16EB5686-E8EF-45A5-ACB0-BE7CDD6D2C66}"/>
              </a:ext>
            </a:extLst>
          </p:cNvPr>
          <p:cNvSpPr txBox="1"/>
          <p:nvPr/>
        </p:nvSpPr>
        <p:spPr>
          <a:xfrm>
            <a:off x="1270000" y="4826000"/>
            <a:ext cx="9652000" cy="635000"/>
          </a:xfrm>
          <a:prstGeom prst="rect">
            <a:avLst/>
          </a:prstGeom>
          <a:noFill/>
        </p:spPr>
        <p:txBody>
          <a:bodyPr vertOverflow="overflow" vert="horz" wrap="square" rtlCol="0" anchor="t">
            <a:spAutoFit/>
          </a:bodyPr>
          <a:lstStyle/>
          <a:p>
            <a:pPr algn="l"/>
            <a:r>
              <a:rPr lang="en-US" altLang="ko-KR" sz="2000" b="1">
                <a:solidFill>
                  <a:srgbClr val="00D4AA"/>
                </a:solidFill>
              </a:rPr>
              <a:t>Run cheapest validator first → fix errors → next tier
Same feedback loop pattern everywhere</a:t>
            </a:r>
            <a:endParaRPr lang="ko-KR" altLang="en-US" sz="2000" b="1">
              <a:solidFill>
                <a:srgbClr val="00D4AA"/>
              </a:solidFill>
            </a:endParaRPr>
          </a:p>
        </p:txBody>
      </p:sp>
    </p:spTree>
    <p:extLst>
      <p:ext uri="{BB962C8B-B14F-4D97-AF65-F5344CB8AC3E}">
        <p14:creationId xmlns:p14="http://schemas.microsoft.com/office/powerpoint/2010/main" val="188306019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DE6420C-914B-4EA3-94C9-417C9EA41CD3}"/>
              </a:ext>
            </a:extLst>
          </p:cNvPr>
          <p:cNvSpPr txBox="1"/>
          <p:nvPr/>
        </p:nvSpPr>
        <p:spPr>
          <a:xfrm>
            <a:off x="762000" y="317500"/>
            <a:ext cx="10668000" cy="571500"/>
          </a:xfrm>
          <a:prstGeom prst="rect">
            <a:avLst/>
          </a:prstGeom>
          <a:noFill/>
        </p:spPr>
        <p:txBody>
          <a:bodyPr vertOverflow="overflow" vert="horz" wrap="square" rtlCol="0" anchor="t">
            <a:spAutoFit/>
          </a:bodyPr>
          <a:lstStyle/>
          <a:p>
            <a:pPr algn="l"/>
            <a:r>
              <a:rPr lang="en-US" altLang="ko-KR" sz="2800" b="1">
                <a:solidFill>
                  <a:srgbClr val="60A5FA"/>
                </a:solidFill>
                <a:latin typeface="Segoe UI Semibold"/>
                <a:cs typeface="Segoe UI Semibold"/>
              </a:rPr>
              <a:t>Semiconductors</a:t>
            </a:r>
          </a:p>
        </p:txBody>
      </p:sp>
      <p:sp>
        <p:nvSpPr>
          <p:cNvPr id="4" name="사각형: 둥근 모서리 3">
            <a:extLst>
              <a:ext uri="{FF2B5EF4-FFF2-40B4-BE49-F238E27FC236}">
                <a16:creationId xmlns:a16="http://schemas.microsoft.com/office/drawing/2014/main" id="{44F6AF55-1C7B-45CF-9076-9E6EE3FF21BE}"/>
              </a:ext>
            </a:extLst>
          </p:cNvPr>
          <p:cNvSpPr/>
          <p:nvPr/>
        </p:nvSpPr>
        <p:spPr>
          <a:xfrm>
            <a:off x="1270000" y="1016000"/>
            <a:ext cx="9652000" cy="4826000"/>
          </a:xfrm>
          <a:prstGeom prst="roundRect">
            <a:avLst/>
          </a:prstGeom>
          <a:solidFill>
            <a:srgbClr val="1E1E2E"/>
          </a:solidFill>
          <a:ln w="12700" cap="flat" cmpd="sng" algn="ctr">
            <a:solidFill>
              <a:srgbClr val="60A5F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nchorCtr="0">
            <a:noAutofit/>
          </a:bodyPr>
          <a:lstStyle/>
          <a:p>
            <a:pPr algn="l">
              <a:buNone/>
            </a:pPr>
            <a:r>
              <a:rPr lang="en-US" sz="1400" b="1" dirty="0">
                <a:solidFill>
                  <a:srgbClr val="60A5FA"/>
                </a:solidFill>
                <a:latin typeface="Segoe UI Semibold"/>
              </a:rPr>
              <a:t>Semiconductors</a:t>
            </a:r>
          </a:p>
          <a:p>
            <a:pPr algn="l">
              <a:buNone/>
            </a:pPr>
            <a:endParaRPr lang="en-US" sz="1200" dirty="0">
              <a:latin typeface="Consolas"/>
            </a:endParaRPr>
          </a:p>
          <a:p>
            <a:pPr algn="l">
              <a:buNone/>
            </a:pPr>
            <a:r>
              <a:rPr lang="en-US" sz="1200" dirty="0">
                <a:solidFill>
                  <a:srgbClr val="C586C0"/>
                </a:solidFill>
                <a:latin typeface="Consolas"/>
              </a:rPr>
              <a:t>interface </a:t>
            </a:r>
            <a:r>
              <a:rPr lang="en-US" sz="1200" dirty="0">
                <a:solidFill>
                  <a:srgbClr val="4EC9B0"/>
                </a:solidFill>
                <a:latin typeface="Consolas"/>
              </a:rPr>
              <a:t>IBlock</a:t>
            </a:r>
            <a:r>
              <a:rPr lang="en-US" sz="1200" dirty="0">
                <a:solidFill>
                  <a:srgbClr val="D4D4D4"/>
                </a:solidFill>
                <a:latin typeface="Consolas"/>
              </a:rPr>
              <a:t> {</a:t>
            </a:r>
          </a:p>
          <a:p>
            <a:pPr algn="l">
              <a:buNone/>
            </a:pPr>
            <a:r>
              <a:rPr lang="en-US" sz="1200" dirty="0">
                <a:solidFill>
                  <a:srgbClr val="D4D4D4"/>
                </a:solidFill>
                <a:latin typeface="Consolas"/>
              </a:rPr>
              <a:t>  </a:t>
            </a:r>
            <a:r>
              <a:rPr lang="en-US" sz="1200" dirty="0">
                <a:solidFill>
                  <a:srgbClr val="9CDCFE"/>
                </a:solidFill>
                <a:latin typeface="Consolas"/>
              </a:rPr>
              <a:t>type</a:t>
            </a:r>
            <a:r>
              <a:rPr lang="en-US" sz="1200" dirty="0">
                <a:solidFill>
                  <a:srgbClr val="D4D4D4"/>
                </a:solidFill>
                <a:latin typeface="Consolas"/>
              </a:rPr>
              <a:t>: </a:t>
            </a:r>
            <a:r>
              <a:rPr lang="en-US" sz="1200" dirty="0">
                <a:solidFill>
                  <a:srgbClr val="CE9178"/>
                </a:solidFill>
                <a:latin typeface="Consolas"/>
              </a:rPr>
              <a:t>"logic" | "memory" | "io"</a:t>
            </a:r>
          </a:p>
          <a:p>
            <a:pPr algn="l">
              <a:buNone/>
            </a:pPr>
            <a:r>
              <a:rPr lang="en-US" sz="1200" dirty="0">
                <a:solidFill>
                  <a:srgbClr val="D4D4D4"/>
                </a:solidFill>
                <a:latin typeface="Consolas"/>
              </a:rPr>
              <a:t>    | </a:t>
            </a:r>
            <a:r>
              <a:rPr lang="en-US" sz="1200" dirty="0">
                <a:solidFill>
                  <a:srgbClr val="CE9178"/>
                </a:solidFill>
                <a:latin typeface="Consolas"/>
              </a:rPr>
              <a:t>"analog" | "pll"</a:t>
            </a:r>
            <a:r>
              <a:rPr lang="en-US" sz="1200" dirty="0">
                <a:solidFill>
                  <a:srgbClr val="D4D4D4"/>
                </a:solidFill>
                <a:latin typeface="Consolas"/>
              </a:rPr>
              <a:t>;</a:t>
            </a:r>
          </a:p>
          <a:p>
            <a:pPr algn="l">
              <a:buNone/>
            </a:pPr>
            <a:r>
              <a:rPr lang="en-US" sz="1200" dirty="0">
                <a:solidFill>
                  <a:srgbClr val="D4D4D4"/>
                </a:solidFill>
                <a:latin typeface="Consolas"/>
              </a:rPr>
              <a:t>  </a:t>
            </a:r>
            <a:r>
              <a:rPr lang="en-US" sz="1200" dirty="0">
                <a:solidFill>
                  <a:srgbClr val="9CDCFE"/>
                </a:solidFill>
                <a:latin typeface="Consolas"/>
              </a:rPr>
              <a:t>position</a:t>
            </a:r>
            <a:r>
              <a:rPr lang="en-US" sz="1200" dirty="0">
                <a:solidFill>
                  <a:srgbClr val="D4D4D4"/>
                </a:solidFill>
                <a:latin typeface="Consolas"/>
              </a:rPr>
              <a:t>: </a:t>
            </a:r>
            <a:r>
              <a:rPr lang="en-US" sz="1200" dirty="0">
                <a:solidFill>
                  <a:srgbClr val="4EC9B0"/>
                </a:solidFill>
                <a:latin typeface="Consolas"/>
              </a:rPr>
              <a:t>IPoint2D</a:t>
            </a:r>
            <a:r>
              <a:rPr lang="en-US" sz="1200" dirty="0">
                <a:solidFill>
                  <a:srgbClr val="D4D4D4"/>
                </a:solidFill>
                <a:latin typeface="Consolas"/>
              </a:rPr>
              <a:t>;</a:t>
            </a:r>
          </a:p>
          <a:p>
            <a:pPr algn="l">
              <a:buNone/>
            </a:pPr>
            <a:r>
              <a:rPr lang="en-US" sz="1200" dirty="0">
                <a:solidFill>
                  <a:srgbClr val="D4D4D4"/>
                </a:solidFill>
                <a:latin typeface="Consolas"/>
              </a:rPr>
              <a:t>  </a:t>
            </a:r>
            <a:r>
              <a:rPr lang="en-US" sz="1200" dirty="0">
                <a:solidFill>
                  <a:srgbClr val="9CDCFE"/>
                </a:solidFill>
                <a:latin typeface="Consolas"/>
              </a:rPr>
              <a:t>sub_blocks</a:t>
            </a:r>
            <a:r>
              <a:rPr lang="en-US" sz="1200" dirty="0">
                <a:solidFill>
                  <a:srgbClr val="D4D4D4"/>
                </a:solidFill>
                <a:latin typeface="Consolas"/>
              </a:rPr>
              <a:t>: </a:t>
            </a:r>
            <a:r>
              <a:rPr lang="en-US" sz="1200" dirty="0">
                <a:solidFill>
                  <a:srgbClr val="4EC9B0"/>
                </a:solidFill>
                <a:latin typeface="Consolas"/>
              </a:rPr>
              <a:t>IBlock</a:t>
            </a:r>
            <a:r>
              <a:rPr lang="en-US" sz="1200" dirty="0">
                <a:solidFill>
                  <a:srgbClr val="D4D4D4"/>
                </a:solidFill>
                <a:latin typeface="Consolas"/>
              </a:rPr>
              <a:t>[]; </a:t>
            </a:r>
            <a:r>
              <a:rPr lang="en-US" sz="1200" dirty="0">
                <a:solidFill>
                  <a:srgbClr val="6A9955"/>
                </a:solidFill>
                <a:latin typeface="Consolas"/>
              </a:rPr>
              <a:t>// recursive</a:t>
            </a:r>
          </a:p>
          <a:p>
            <a:pPr algn="l">
              <a:buNone/>
            </a:pPr>
            <a:r>
              <a:rPr lang="en-US" sz="1200" dirty="0">
                <a:solidFill>
                  <a:srgbClr val="D4D4D4"/>
                </a:solidFill>
                <a:latin typeface="Consolas"/>
              </a:rPr>
              <a:t>}</a:t>
            </a:r>
          </a:p>
          <a:p>
            <a:pPr algn="l">
              <a:buNone/>
            </a:pPr>
            <a:endParaRPr lang="en-US" sz="800" dirty="0">
              <a:latin typeface="Consolas"/>
            </a:endParaRPr>
          </a:p>
          <a:p>
            <a:pPr algn="l">
              <a:buNone/>
            </a:pPr>
            <a:r>
              <a:rPr lang="en-US" sz="1200" dirty="0">
                <a:solidFill>
                  <a:srgbClr val="6A9955"/>
                </a:solidFill>
                <a:latin typeface="Consolas"/>
              </a:rPr>
              <a:t>// DRC (fast) → LVS (med) → SPICE (deep)</a:t>
            </a:r>
          </a:p>
        </p:txBody>
      </p:sp>
    </p:spTree>
    <p:extLst>
      <p:ext uri="{BB962C8B-B14F-4D97-AF65-F5344CB8AC3E}">
        <p14:creationId xmlns:p14="http://schemas.microsoft.com/office/powerpoint/2010/main" val="76056698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DE6420C-914B-4EA3-94C9-417C9EA41CD3}"/>
              </a:ext>
            </a:extLst>
          </p:cNvPr>
          <p:cNvSpPr txBox="1"/>
          <p:nvPr/>
        </p:nvSpPr>
        <p:spPr>
          <a:xfrm>
            <a:off x="762000" y="317500"/>
            <a:ext cx="10668000" cy="571500"/>
          </a:xfrm>
          <a:prstGeom prst="rect">
            <a:avLst/>
          </a:prstGeom>
          <a:noFill/>
        </p:spPr>
        <p:txBody>
          <a:bodyPr vertOverflow="overflow" vert="horz" wrap="square" rtlCol="0" anchor="t">
            <a:spAutoFit/>
          </a:bodyPr>
          <a:lstStyle/>
          <a:p>
            <a:pPr algn="l"/>
            <a:r>
              <a:rPr lang="en-US" altLang="ko-KR" sz="2800" b="1">
                <a:solidFill>
                  <a:srgbClr val="FFE66D"/>
                </a:solidFill>
                <a:latin typeface="Segoe UI Semibold"/>
                <a:cs typeface="Segoe UI Semibold"/>
              </a:rPr>
              <a:t>Chemical Process</a:t>
            </a:r>
          </a:p>
        </p:txBody>
      </p:sp>
      <p:sp>
        <p:nvSpPr>
          <p:cNvPr id="5" name="사각형: 둥근 모서리 4">
            <a:extLst>
              <a:ext uri="{FF2B5EF4-FFF2-40B4-BE49-F238E27FC236}">
                <a16:creationId xmlns:a16="http://schemas.microsoft.com/office/drawing/2014/main" id="{B6CBFD2A-5EC2-4FB7-A8F4-D5B8041BAC15}"/>
              </a:ext>
            </a:extLst>
          </p:cNvPr>
          <p:cNvSpPr/>
          <p:nvPr/>
        </p:nvSpPr>
        <p:spPr>
          <a:xfrm>
            <a:off x="1270000" y="1016000"/>
            <a:ext cx="9652000" cy="4826000"/>
          </a:xfrm>
          <a:prstGeom prst="roundRect">
            <a:avLst/>
          </a:prstGeom>
          <a:solidFill>
            <a:srgbClr val="1E1E2E"/>
          </a:solidFill>
          <a:ln w="12700" cap="flat" cmpd="sng" algn="ctr">
            <a:solidFill>
              <a:srgbClr val="FFE66D"/>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nchorCtr="0">
            <a:noAutofit/>
          </a:bodyPr>
          <a:lstStyle/>
          <a:p>
            <a:pPr algn="l">
              <a:buNone/>
            </a:pPr>
            <a:r>
              <a:rPr lang="en-US" sz="1400" b="1" dirty="0">
                <a:solidFill>
                  <a:srgbClr val="FFE66D"/>
                </a:solidFill>
                <a:latin typeface="Segoe UI Semibold"/>
              </a:rPr>
              <a:t>Chemical Process</a:t>
            </a:r>
          </a:p>
          <a:p>
            <a:pPr algn="l">
              <a:buNone/>
            </a:pPr>
            <a:endParaRPr lang="en-US" sz="1200" dirty="0">
              <a:latin typeface="Consolas"/>
            </a:endParaRPr>
          </a:p>
          <a:p>
            <a:pPr algn="l">
              <a:buNone/>
            </a:pPr>
            <a:r>
              <a:rPr lang="en-US" sz="1200" dirty="0">
                <a:solidFill>
                  <a:srgbClr val="C586C0"/>
                </a:solidFill>
                <a:latin typeface="Consolas"/>
              </a:rPr>
              <a:t>interface </a:t>
            </a:r>
            <a:r>
              <a:rPr lang="en-US" sz="1200" dirty="0">
                <a:solidFill>
                  <a:srgbClr val="4EC9B0"/>
                </a:solidFill>
                <a:latin typeface="Consolas"/>
              </a:rPr>
              <a:t>IUnitOperation</a:t>
            </a:r>
            <a:r>
              <a:rPr lang="en-US" sz="1200" dirty="0">
                <a:solidFill>
                  <a:srgbClr val="D4D4D4"/>
                </a:solidFill>
                <a:latin typeface="Consolas"/>
              </a:rPr>
              <a:t> {</a:t>
            </a:r>
          </a:p>
          <a:p>
            <a:pPr algn="l">
              <a:buNone/>
            </a:pPr>
            <a:r>
              <a:rPr lang="en-US" sz="1200" dirty="0">
                <a:solidFill>
                  <a:srgbClr val="D4D4D4"/>
                </a:solidFill>
                <a:latin typeface="Consolas"/>
              </a:rPr>
              <a:t>  </a:t>
            </a:r>
            <a:r>
              <a:rPr lang="en-US" sz="1200" dirty="0">
                <a:solidFill>
                  <a:srgbClr val="9CDCFE"/>
                </a:solidFill>
                <a:latin typeface="Consolas"/>
              </a:rPr>
              <a:t>type</a:t>
            </a:r>
            <a:r>
              <a:rPr lang="en-US" sz="1200" dirty="0">
                <a:solidFill>
                  <a:srgbClr val="D4D4D4"/>
                </a:solidFill>
                <a:latin typeface="Consolas"/>
              </a:rPr>
              <a:t>: </a:t>
            </a:r>
            <a:r>
              <a:rPr lang="en-US" sz="1200" dirty="0">
                <a:solidFill>
                  <a:srgbClr val="CE9178"/>
                </a:solidFill>
                <a:latin typeface="Consolas"/>
              </a:rPr>
              <a:t>"reactor" | "distillation"</a:t>
            </a:r>
          </a:p>
          <a:p>
            <a:pPr algn="l">
              <a:buNone/>
            </a:pPr>
            <a:r>
              <a:rPr lang="en-US" sz="1200" dirty="0">
                <a:solidFill>
                  <a:srgbClr val="D4D4D4"/>
                </a:solidFill>
                <a:latin typeface="Consolas"/>
              </a:rPr>
              <a:t>    | </a:t>
            </a:r>
            <a:r>
              <a:rPr lang="en-US" sz="1200" dirty="0">
                <a:solidFill>
                  <a:srgbClr val="CE9178"/>
                </a:solidFill>
                <a:latin typeface="Consolas"/>
              </a:rPr>
              <a:t>"heat_exchanger" | "pump"</a:t>
            </a:r>
            <a:r>
              <a:rPr lang="en-US" sz="1200" dirty="0">
                <a:solidFill>
                  <a:srgbClr val="D4D4D4"/>
                </a:solidFill>
                <a:latin typeface="Consolas"/>
              </a:rPr>
              <a:t>;</a:t>
            </a:r>
          </a:p>
          <a:p>
            <a:pPr algn="l">
              <a:buNone/>
            </a:pPr>
            <a:r>
              <a:rPr lang="en-US" sz="1200" dirty="0">
                <a:solidFill>
                  <a:srgbClr val="D4D4D4"/>
                </a:solidFill>
                <a:latin typeface="Consolas"/>
              </a:rPr>
              <a:t>  </a:t>
            </a:r>
            <a:r>
              <a:rPr lang="en-US" sz="1200" dirty="0">
                <a:solidFill>
                  <a:srgbClr val="9CDCFE"/>
                </a:solidFill>
                <a:latin typeface="Consolas"/>
              </a:rPr>
              <a:t>inlet_streams</a:t>
            </a:r>
            <a:r>
              <a:rPr lang="en-US" sz="1200" dirty="0">
                <a:solidFill>
                  <a:srgbClr val="D4D4D4"/>
                </a:solidFill>
                <a:latin typeface="Consolas"/>
              </a:rPr>
              <a:t>: </a:t>
            </a:r>
            <a:r>
              <a:rPr lang="en-US" sz="1200" dirty="0">
                <a:solidFill>
                  <a:srgbClr val="4EC9B0"/>
                </a:solidFill>
                <a:latin typeface="Consolas"/>
              </a:rPr>
              <a:t>IProcessStream</a:t>
            </a:r>
            <a:r>
              <a:rPr lang="en-US" sz="1200" dirty="0">
                <a:solidFill>
                  <a:srgbClr val="D4D4D4"/>
                </a:solidFill>
                <a:latin typeface="Consolas"/>
              </a:rPr>
              <a:t>[];</a:t>
            </a:r>
          </a:p>
          <a:p>
            <a:pPr algn="l">
              <a:buNone/>
            </a:pPr>
            <a:r>
              <a:rPr lang="en-US" sz="1200" dirty="0">
                <a:solidFill>
                  <a:srgbClr val="D4D4D4"/>
                </a:solidFill>
                <a:latin typeface="Consolas"/>
              </a:rPr>
              <a:t>  </a:t>
            </a:r>
            <a:r>
              <a:rPr lang="en-US" sz="1200" dirty="0">
                <a:solidFill>
                  <a:srgbClr val="9CDCFE"/>
                </a:solidFill>
                <a:latin typeface="Consolas"/>
              </a:rPr>
              <a:t>outlet_streams</a:t>
            </a:r>
            <a:r>
              <a:rPr lang="en-US" sz="1200" dirty="0">
                <a:solidFill>
                  <a:srgbClr val="D4D4D4"/>
                </a:solidFill>
                <a:latin typeface="Consolas"/>
              </a:rPr>
              <a:t>: </a:t>
            </a:r>
            <a:r>
              <a:rPr lang="en-US" sz="1200" dirty="0">
                <a:solidFill>
                  <a:srgbClr val="4EC9B0"/>
                </a:solidFill>
                <a:latin typeface="Consolas"/>
              </a:rPr>
              <a:t>IProcessStream</a:t>
            </a:r>
            <a:r>
              <a:rPr lang="en-US" sz="1200" dirty="0">
                <a:solidFill>
                  <a:srgbClr val="D4D4D4"/>
                </a:solidFill>
                <a:latin typeface="Consolas"/>
              </a:rPr>
              <a:t>[];</a:t>
            </a:r>
          </a:p>
          <a:p>
            <a:pPr algn="l">
              <a:buNone/>
            </a:pPr>
            <a:r>
              <a:rPr lang="en-US" sz="1200" dirty="0">
                <a:solidFill>
                  <a:srgbClr val="D4D4D4"/>
                </a:solidFill>
                <a:latin typeface="Consolas"/>
              </a:rPr>
              <a:t>}</a:t>
            </a:r>
          </a:p>
          <a:p>
            <a:pPr algn="l">
              <a:buNone/>
            </a:pPr>
            <a:endParaRPr lang="en-US" sz="800" dirty="0">
              <a:latin typeface="Consolas"/>
            </a:endParaRPr>
          </a:p>
          <a:p>
            <a:pPr algn="l">
              <a:buNone/>
            </a:pPr>
            <a:r>
              <a:rPr lang="en-US" sz="1200" dirty="0">
                <a:solidFill>
                  <a:srgbClr val="6A9955"/>
                </a:solidFill>
                <a:latin typeface="Consolas"/>
              </a:rPr>
              <a:t>// Mass bal (fast) → Energy bal (med) → Sim (deep)</a:t>
            </a:r>
          </a:p>
        </p:txBody>
      </p:sp>
    </p:spTree>
    <p:extLst>
      <p:ext uri="{BB962C8B-B14F-4D97-AF65-F5344CB8AC3E}">
        <p14:creationId xmlns:p14="http://schemas.microsoft.com/office/powerpoint/2010/main" val="260885188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44BD505-13D5-4837-A1E3-B0EB0620E8A6}"/>
              </a:ext>
            </a:extLst>
          </p:cNvPr>
          <p:cNvSpPr txBox="1"/>
          <p:nvPr/>
        </p:nvSpPr>
        <p:spPr>
          <a:xfrm>
            <a:off x="762000" y="317500"/>
            <a:ext cx="10668000" cy="571500"/>
          </a:xfrm>
          <a:prstGeom prst="rect">
            <a:avLst/>
          </a:prstGeom>
          <a:noFill/>
        </p:spPr>
        <p:txBody>
          <a:bodyPr vertOverflow="overflow" vert="horz" wrap="square" rtlCol="0" anchor="t">
            <a:spAutoFit/>
          </a:bodyPr>
          <a:lstStyle/>
          <a:p>
            <a:pPr algn="l"/>
            <a:r>
              <a:rPr lang="en-US" altLang="ko-KR" sz="2800" b="1">
                <a:solidFill>
                  <a:srgbClr val="60A5FA"/>
                </a:solidFill>
                <a:latin typeface="Segoe UI Semibold"/>
                <a:cs typeface="Segoe UI Semibold"/>
              </a:rPr>
              <a:t>Interior Design</a:t>
            </a:r>
          </a:p>
        </p:txBody>
      </p:sp>
      <p:sp>
        <p:nvSpPr>
          <p:cNvPr id="4" name="사각형: 둥근 모서리 3">
            <a:extLst>
              <a:ext uri="{FF2B5EF4-FFF2-40B4-BE49-F238E27FC236}">
                <a16:creationId xmlns:a16="http://schemas.microsoft.com/office/drawing/2014/main" id="{15B803F4-FD7C-4FEA-9902-73986EDFAACC}"/>
              </a:ext>
            </a:extLst>
          </p:cNvPr>
          <p:cNvSpPr/>
          <p:nvPr/>
        </p:nvSpPr>
        <p:spPr>
          <a:xfrm>
            <a:off x="1270000" y="1016000"/>
            <a:ext cx="9652000" cy="4826000"/>
          </a:xfrm>
          <a:prstGeom prst="roundRect">
            <a:avLst/>
          </a:prstGeom>
          <a:solidFill>
            <a:srgbClr val="1E1E2E"/>
          </a:solidFill>
          <a:ln w="12700" cap="flat" cmpd="sng" algn="ctr">
            <a:solidFill>
              <a:srgbClr val="A78BF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nchorCtr="0">
            <a:noAutofit/>
          </a:bodyPr>
          <a:lstStyle/>
          <a:p>
            <a:pPr algn="l">
              <a:buNone/>
            </a:pPr>
            <a:r>
              <a:rPr lang="en-US" sz="1400" b="1" dirty="0">
                <a:solidFill>
                  <a:srgbClr val="60A5FA"/>
                </a:solidFill>
                <a:latin typeface="Segoe UI Semibold"/>
              </a:rPr>
              <a:t>Interior Design</a:t>
            </a:r>
          </a:p>
          <a:p>
            <a:pPr algn="l">
              <a:buNone/>
            </a:pPr>
            <a:endParaRPr lang="en-US" sz="1200" dirty="0">
              <a:latin typeface="Consolas"/>
            </a:endParaRPr>
          </a:p>
          <a:p>
            <a:pPr algn="l">
              <a:buNone/>
            </a:pPr>
            <a:r>
              <a:rPr lang="en-US" sz="1200" dirty="0">
                <a:solidFill>
                  <a:srgbClr val="C586C0"/>
                </a:solidFill>
                <a:latin typeface="Consolas"/>
              </a:rPr>
              <a:t>interface </a:t>
            </a:r>
            <a:r>
              <a:rPr lang="en-US" sz="1200" dirty="0">
                <a:solidFill>
                  <a:srgbClr val="4EC9B0"/>
                </a:solidFill>
                <a:latin typeface="Consolas"/>
              </a:rPr>
              <a:t>IFixture</a:t>
            </a:r>
            <a:r>
              <a:rPr lang="en-US" sz="1200" dirty="0">
                <a:solidFill>
                  <a:srgbClr val="D4D4D4"/>
                </a:solidFill>
                <a:latin typeface="Consolas"/>
              </a:rPr>
              <a:t> {</a:t>
            </a:r>
          </a:p>
          <a:p>
            <a:pPr algn="l">
              <a:buNone/>
            </a:pPr>
            <a:r>
              <a:rPr lang="en-US" sz="1200" dirty="0">
                <a:solidFill>
                  <a:srgbClr val="D4D4D4"/>
                </a:solidFill>
                <a:latin typeface="Consolas"/>
              </a:rPr>
              <a:t>  </a:t>
            </a:r>
            <a:r>
              <a:rPr lang="en-US" sz="1200" dirty="0">
                <a:solidFill>
                  <a:srgbClr val="9CDCFE"/>
                </a:solidFill>
                <a:latin typeface="Consolas"/>
              </a:rPr>
              <a:t>type</a:t>
            </a:r>
            <a:r>
              <a:rPr lang="en-US" sz="1200" dirty="0">
                <a:solidFill>
                  <a:srgbClr val="D4D4D4"/>
                </a:solidFill>
                <a:latin typeface="Consolas"/>
              </a:rPr>
              <a:t>: </a:t>
            </a:r>
            <a:r>
              <a:rPr lang="en-US" sz="1200" dirty="0">
                <a:solidFill>
                  <a:srgbClr val="CE9178"/>
                </a:solidFill>
                <a:latin typeface="Consolas"/>
              </a:rPr>
              <a:t>"cabinet" | "counter"</a:t>
            </a:r>
          </a:p>
          <a:p>
            <a:pPr algn="l">
              <a:buNone/>
            </a:pPr>
            <a:r>
              <a:rPr lang="en-US" sz="1200" dirty="0">
                <a:solidFill>
                  <a:srgbClr val="D4D4D4"/>
                </a:solidFill>
                <a:latin typeface="Consolas"/>
              </a:rPr>
              <a:t>    | </a:t>
            </a:r>
            <a:r>
              <a:rPr lang="en-US" sz="1200" dirty="0">
                <a:solidFill>
                  <a:srgbClr val="CE9178"/>
                </a:solidFill>
                <a:latin typeface="Consolas"/>
              </a:rPr>
              <a:t>"appliance" | "furniture"</a:t>
            </a:r>
            <a:r>
              <a:rPr lang="en-US" sz="1200" dirty="0">
                <a:solidFill>
                  <a:srgbClr val="D4D4D4"/>
                </a:solidFill>
                <a:latin typeface="Consolas"/>
              </a:rPr>
              <a:t>;</a:t>
            </a:r>
          </a:p>
          <a:p>
            <a:pPr algn="l">
              <a:buNone/>
            </a:pPr>
            <a:r>
              <a:rPr lang="en-US" sz="1200" dirty="0">
                <a:solidFill>
                  <a:srgbClr val="D4D4D4"/>
                </a:solidFill>
                <a:latin typeface="Consolas"/>
              </a:rPr>
              <a:t>  </a:t>
            </a:r>
            <a:r>
              <a:rPr lang="en-US" sz="1200" dirty="0">
                <a:solidFill>
                  <a:srgbClr val="9CDCFE"/>
                </a:solidFill>
                <a:latin typeface="Consolas"/>
              </a:rPr>
              <a:t>position</a:t>
            </a:r>
            <a:r>
              <a:rPr lang="en-US" sz="1200" dirty="0">
                <a:solidFill>
                  <a:srgbClr val="D4D4D4"/>
                </a:solidFill>
                <a:latin typeface="Consolas"/>
              </a:rPr>
              <a:t>: </a:t>
            </a:r>
            <a:r>
              <a:rPr lang="en-US" sz="1200" dirty="0">
                <a:solidFill>
                  <a:srgbClr val="4EC9B0"/>
                </a:solidFill>
                <a:latin typeface="Consolas"/>
              </a:rPr>
              <a:t>IPoint3D</a:t>
            </a:r>
            <a:r>
              <a:rPr lang="en-US" sz="1200" dirty="0">
                <a:solidFill>
                  <a:srgbClr val="D4D4D4"/>
                </a:solidFill>
                <a:latin typeface="Consolas"/>
              </a:rPr>
              <a:t>;</a:t>
            </a:r>
          </a:p>
          <a:p>
            <a:pPr algn="l">
              <a:buNone/>
            </a:pPr>
            <a:r>
              <a:rPr lang="en-US" sz="1200" dirty="0">
                <a:solidFill>
                  <a:srgbClr val="D4D4D4"/>
                </a:solidFill>
                <a:latin typeface="Consolas"/>
              </a:rPr>
              <a:t>  </a:t>
            </a:r>
            <a:r>
              <a:rPr lang="en-US" sz="1200" dirty="0">
                <a:solidFill>
                  <a:srgbClr val="9CDCFE"/>
                </a:solidFill>
                <a:latin typeface="Consolas"/>
              </a:rPr>
              <a:t>clearance_required</a:t>
            </a:r>
            <a:r>
              <a:rPr lang="en-US" sz="1200" dirty="0">
                <a:solidFill>
                  <a:srgbClr val="D4D4D4"/>
                </a:solidFill>
                <a:latin typeface="Consolas"/>
              </a:rPr>
              <a:t>: </a:t>
            </a:r>
            <a:r>
              <a:rPr lang="en-US" sz="1200" dirty="0">
                <a:solidFill>
                  <a:srgbClr val="4EC9B0"/>
                </a:solidFill>
                <a:latin typeface="Consolas"/>
              </a:rPr>
              <a:t>number</a:t>
            </a:r>
            <a:r>
              <a:rPr lang="en-US" sz="1200" dirty="0">
                <a:solidFill>
                  <a:srgbClr val="D4D4D4"/>
                </a:solidFill>
                <a:latin typeface="Consolas"/>
              </a:rPr>
              <a:t>;</a:t>
            </a:r>
          </a:p>
          <a:p>
            <a:pPr algn="l">
              <a:buNone/>
            </a:pPr>
            <a:r>
              <a:rPr lang="en-US" sz="1200" dirty="0">
                <a:solidFill>
                  <a:srgbClr val="D4D4D4"/>
                </a:solidFill>
                <a:latin typeface="Consolas"/>
              </a:rPr>
              <a:t>}</a:t>
            </a:r>
          </a:p>
          <a:p>
            <a:pPr algn="l">
              <a:buNone/>
            </a:pPr>
            <a:endParaRPr lang="en-US" sz="800" dirty="0">
              <a:latin typeface="Consolas"/>
            </a:endParaRPr>
          </a:p>
          <a:p>
            <a:pPr algn="l">
              <a:buNone/>
            </a:pPr>
            <a:r>
              <a:rPr lang="en-US" sz="1200" dirty="0">
                <a:solidFill>
                  <a:srgbClr val="6A9955"/>
                </a:solidFill>
                <a:latin typeface="Consolas"/>
              </a:rPr>
              <a:t>// Clearance (fast) → Code (med) → HVAC (deep)</a:t>
            </a:r>
          </a:p>
        </p:txBody>
      </p:sp>
    </p:spTree>
    <p:extLst>
      <p:ext uri="{BB962C8B-B14F-4D97-AF65-F5344CB8AC3E}">
        <p14:creationId xmlns:p14="http://schemas.microsoft.com/office/powerpoint/2010/main" val="192228952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44BD505-13D5-4837-A1E3-B0EB0620E8A6}"/>
              </a:ext>
            </a:extLst>
          </p:cNvPr>
          <p:cNvSpPr txBox="1"/>
          <p:nvPr/>
        </p:nvSpPr>
        <p:spPr>
          <a:xfrm>
            <a:off x="762000" y="317500"/>
            <a:ext cx="10668000" cy="571500"/>
          </a:xfrm>
          <a:prstGeom prst="rect">
            <a:avLst/>
          </a:prstGeom>
          <a:noFill/>
        </p:spPr>
        <p:txBody>
          <a:bodyPr vertOverflow="overflow" vert="horz" wrap="square" rtlCol="0" anchor="t">
            <a:spAutoFit/>
          </a:bodyPr>
          <a:lstStyle/>
          <a:p>
            <a:pPr algn="l"/>
            <a:r>
              <a:rPr lang="en-US" altLang="ko-KR" sz="2800" b="1">
                <a:solidFill>
                  <a:srgbClr val="FFE66D"/>
                </a:solidFill>
                <a:latin typeface="Segoe UI Semibold"/>
                <a:cs typeface="Segoe UI Semibold"/>
              </a:rPr>
              <a:t>Control Systems</a:t>
            </a:r>
          </a:p>
        </p:txBody>
      </p:sp>
      <p:sp>
        <p:nvSpPr>
          <p:cNvPr id="5" name="사각형: 둥근 모서리 4">
            <a:extLst>
              <a:ext uri="{FF2B5EF4-FFF2-40B4-BE49-F238E27FC236}">
                <a16:creationId xmlns:a16="http://schemas.microsoft.com/office/drawing/2014/main" id="{1A93662F-B525-48A2-A37A-302078CF87C3}"/>
              </a:ext>
            </a:extLst>
          </p:cNvPr>
          <p:cNvSpPr/>
          <p:nvPr/>
        </p:nvSpPr>
        <p:spPr>
          <a:xfrm>
            <a:off x="1270000" y="1016000"/>
            <a:ext cx="9652000" cy="4826000"/>
          </a:xfrm>
          <a:prstGeom prst="roundRect">
            <a:avLst/>
          </a:prstGeom>
          <a:solidFill>
            <a:srgbClr val="1E1E2E"/>
          </a:solidFill>
          <a:ln w="12700" cap="flat" cmpd="sng" algn="ctr">
            <a:solidFill>
              <a:srgbClr val="00D4A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nchorCtr="0">
            <a:noAutofit/>
          </a:bodyPr>
          <a:lstStyle/>
          <a:p>
            <a:pPr algn="l">
              <a:buNone/>
            </a:pPr>
            <a:r>
              <a:rPr lang="en-US" sz="1400" b="1" dirty="0">
                <a:solidFill>
                  <a:srgbClr val="FFE66D"/>
                </a:solidFill>
                <a:latin typeface="Segoe UI Semibold"/>
              </a:rPr>
              <a:t>Control Systems</a:t>
            </a:r>
          </a:p>
          <a:p>
            <a:pPr algn="l">
              <a:buNone/>
            </a:pPr>
            <a:endParaRPr lang="en-US" sz="1200" dirty="0">
              <a:latin typeface="Consolas"/>
            </a:endParaRPr>
          </a:p>
          <a:p>
            <a:pPr algn="l">
              <a:buNone/>
            </a:pPr>
            <a:r>
              <a:rPr lang="en-US" sz="1200" dirty="0">
                <a:solidFill>
                  <a:srgbClr val="C586C0"/>
                </a:solidFill>
                <a:latin typeface="Consolas"/>
              </a:rPr>
              <a:t>interface </a:t>
            </a:r>
            <a:r>
              <a:rPr lang="en-US" sz="1200" dirty="0">
                <a:solidFill>
                  <a:srgbClr val="4EC9B0"/>
                </a:solidFill>
                <a:latin typeface="Consolas"/>
              </a:rPr>
              <a:t>IControlLoop</a:t>
            </a:r>
            <a:r>
              <a:rPr lang="en-US" sz="1200" dirty="0">
                <a:solidFill>
                  <a:srgbClr val="D4D4D4"/>
                </a:solidFill>
                <a:latin typeface="Consolas"/>
              </a:rPr>
              <a:t> {</a:t>
            </a:r>
          </a:p>
          <a:p>
            <a:pPr algn="l">
              <a:buNone/>
            </a:pPr>
            <a:r>
              <a:rPr lang="en-US" sz="1200" dirty="0">
                <a:solidFill>
                  <a:srgbClr val="D4D4D4"/>
                </a:solidFill>
                <a:latin typeface="Consolas"/>
              </a:rPr>
              <a:t>  </a:t>
            </a:r>
            <a:r>
              <a:rPr lang="en-US" sz="1200" dirty="0">
                <a:solidFill>
                  <a:srgbClr val="9CDCFE"/>
                </a:solidFill>
                <a:latin typeface="Consolas"/>
              </a:rPr>
              <a:t>type</a:t>
            </a:r>
            <a:r>
              <a:rPr lang="en-US" sz="1200" dirty="0">
                <a:solidFill>
                  <a:srgbClr val="D4D4D4"/>
                </a:solidFill>
                <a:latin typeface="Consolas"/>
              </a:rPr>
              <a:t>: </a:t>
            </a:r>
            <a:r>
              <a:rPr lang="en-US" sz="1200" dirty="0">
                <a:solidFill>
                  <a:srgbClr val="CE9178"/>
                </a:solidFill>
                <a:latin typeface="Consolas"/>
              </a:rPr>
              <a:t>"PID" | "MPC" | "LQR"</a:t>
            </a:r>
          </a:p>
          <a:p>
            <a:pPr algn="l">
              <a:buNone/>
            </a:pPr>
            <a:r>
              <a:rPr lang="en-US" sz="1200" dirty="0">
                <a:solidFill>
                  <a:srgbClr val="D4D4D4"/>
                </a:solidFill>
                <a:latin typeface="Consolas"/>
              </a:rPr>
              <a:t>    | </a:t>
            </a:r>
            <a:r>
              <a:rPr lang="en-US" sz="1200" dirty="0">
                <a:solidFill>
                  <a:srgbClr val="CE9178"/>
                </a:solidFill>
                <a:latin typeface="Consolas"/>
              </a:rPr>
              <a:t>"feedforward" | "cascade"</a:t>
            </a:r>
            <a:r>
              <a:rPr lang="en-US" sz="1200" dirty="0">
                <a:solidFill>
                  <a:srgbClr val="D4D4D4"/>
                </a:solidFill>
                <a:latin typeface="Consolas"/>
              </a:rPr>
              <a:t>;</a:t>
            </a:r>
          </a:p>
          <a:p>
            <a:pPr algn="l">
              <a:buNone/>
            </a:pPr>
            <a:r>
              <a:rPr lang="en-US" sz="1200" dirty="0">
                <a:solidFill>
                  <a:srgbClr val="D4D4D4"/>
                </a:solidFill>
                <a:latin typeface="Consolas"/>
              </a:rPr>
              <a:t>  </a:t>
            </a:r>
            <a:r>
              <a:rPr lang="en-US" sz="1200" dirty="0">
                <a:solidFill>
                  <a:srgbClr val="9CDCFE"/>
                </a:solidFill>
                <a:latin typeface="Consolas"/>
              </a:rPr>
              <a:t>plant_model</a:t>
            </a:r>
            <a:r>
              <a:rPr lang="en-US" sz="1200" dirty="0">
                <a:solidFill>
                  <a:srgbClr val="D4D4D4"/>
                </a:solidFill>
                <a:latin typeface="Consolas"/>
              </a:rPr>
              <a:t>: </a:t>
            </a:r>
            <a:r>
              <a:rPr lang="en-US" sz="1200" dirty="0">
                <a:solidFill>
                  <a:srgbClr val="4EC9B0"/>
                </a:solidFill>
                <a:latin typeface="Consolas"/>
              </a:rPr>
              <a:t>ITransferFunction</a:t>
            </a:r>
            <a:r>
              <a:rPr lang="en-US" sz="1200" dirty="0">
                <a:solidFill>
                  <a:srgbClr val="D4D4D4"/>
                </a:solidFill>
                <a:latin typeface="Consolas"/>
              </a:rPr>
              <a:t>;</a:t>
            </a:r>
          </a:p>
          <a:p>
            <a:pPr algn="l">
              <a:buNone/>
            </a:pPr>
            <a:r>
              <a:rPr lang="en-US" sz="1200" dirty="0">
                <a:solidFill>
                  <a:srgbClr val="D4D4D4"/>
                </a:solidFill>
                <a:latin typeface="Consolas"/>
              </a:rPr>
              <a:t>  </a:t>
            </a:r>
            <a:r>
              <a:rPr lang="en-US" sz="1200" dirty="0">
                <a:solidFill>
                  <a:srgbClr val="9CDCFE"/>
                </a:solidFill>
                <a:latin typeface="Consolas"/>
              </a:rPr>
              <a:t>sampling_rate</a:t>
            </a:r>
            <a:r>
              <a:rPr lang="en-US" sz="1200" dirty="0">
                <a:solidFill>
                  <a:srgbClr val="D4D4D4"/>
                </a:solidFill>
                <a:latin typeface="Consolas"/>
              </a:rPr>
              <a:t>: </a:t>
            </a:r>
            <a:r>
              <a:rPr lang="en-US" sz="1200" dirty="0">
                <a:solidFill>
                  <a:srgbClr val="4EC9B0"/>
                </a:solidFill>
                <a:latin typeface="Consolas"/>
              </a:rPr>
              <a:t>number</a:t>
            </a:r>
            <a:r>
              <a:rPr lang="en-US" sz="1200" dirty="0">
                <a:solidFill>
                  <a:srgbClr val="D4D4D4"/>
                </a:solidFill>
                <a:latin typeface="Consolas"/>
              </a:rPr>
              <a:t>; </a:t>
            </a:r>
            <a:r>
              <a:rPr lang="en-US" sz="1200" dirty="0">
                <a:solidFill>
                  <a:srgbClr val="6A9955"/>
                </a:solidFill>
                <a:latin typeface="Consolas"/>
              </a:rPr>
              <a:t>// Hz</a:t>
            </a:r>
          </a:p>
          <a:p>
            <a:pPr algn="l">
              <a:buNone/>
            </a:pPr>
            <a:r>
              <a:rPr lang="en-US" sz="1200" dirty="0">
                <a:solidFill>
                  <a:srgbClr val="D4D4D4"/>
                </a:solidFill>
                <a:latin typeface="Consolas"/>
              </a:rPr>
              <a:t>}</a:t>
            </a:r>
          </a:p>
          <a:p>
            <a:pPr algn="l">
              <a:buNone/>
            </a:pPr>
            <a:endParaRPr lang="en-US" sz="800" dirty="0">
              <a:latin typeface="Consolas"/>
            </a:endParaRPr>
          </a:p>
          <a:p>
            <a:pPr algn="l">
              <a:buNone/>
            </a:pPr>
            <a:r>
              <a:rPr lang="en-US" sz="1200" dirty="0">
                <a:solidFill>
                  <a:srgbClr val="6A9955"/>
                </a:solidFill>
                <a:latin typeface="Consolas"/>
              </a:rPr>
              <a:t>// Transfer fn (fast) → Stability (med) → Sim (deep)</a:t>
            </a:r>
          </a:p>
        </p:txBody>
      </p:sp>
    </p:spTree>
    <p:extLst>
      <p:ext uri="{BB962C8B-B14F-4D97-AF65-F5344CB8AC3E}">
        <p14:creationId xmlns:p14="http://schemas.microsoft.com/office/powerpoint/2010/main" val="201006488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rgbClr val="1A1A1E">
            <a:alpha val="100000"/>
          </a:srgbClr>
        </a:solidFill>
        <a:effectLst/>
      </p:bgPr>
    </p:bg>
    <p:spTree>
      <p:nvGrpSpPr>
        <p:cNvPr id="1" name=""/>
        <p:cNvGrpSpPr/>
        <p:nvPr/>
      </p:nvGrpSpPr>
      <p:grpSpPr>
        <a:xfrm>
          <a:off x="0" y="0"/>
          <a:ext cx="0" cy="0"/>
          <a:chOff x="0" y="0"/>
          <a:chExt cx="0" cy="0"/>
        </a:xfrm>
      </p:grpSpPr>
      <p:sp>
        <p:nvSpPr>
          <p:cNvPr id="100" name="Title"/>
          <p:cNvSpPr/>
          <p:nvPr/>
        </p:nvSpPr>
        <p:spPr>
          <a:xfrm>
            <a:off x="762000" y="381000"/>
            <a:ext cx="10668000" cy="635000"/>
          </a:xfrm>
          <a:prstGeom prst="rect">
            <a:avLst/>
          </a:prstGeom>
        </p:spPr>
        <p:txBody>
          <a:bodyPr wrap="square"/>
          <a:lstStyle/>
          <a:p>
            <a:pPr algn="l"/>
            <a:r>
              <a:rPr lang="en-US" sz="3200" b="1">
                <a:solidFill>
                  <a:srgbClr val="60A5FA"/>
                </a:solidFill>
                <a:latin typeface="Segoe UI Semibold"/>
                <a:cs typeface="Segoe UI Semibold"/>
              </a:rPr>
              <a:t>The Common Structure</a:t>
            </a:r>
          </a:p>
        </p:txBody>
      </p:sp>
      <p:sp>
        <p:nvSpPr>
          <p:cNvPr id="101" name="Line"/>
          <p:cNvSpPr/>
          <p:nvPr/>
        </p:nvSpPr>
        <p:spPr>
          <a:xfrm>
            <a:off x="762000" y="1016000"/>
            <a:ext cx="1524000" cy="38100"/>
          </a:xfrm>
          <a:prstGeom prst="rect">
            <a:avLst/>
          </a:prstGeom>
          <a:solidFill>
            <a:srgbClr val="60A5FA"/>
          </a:solidFill>
          <a:ln>
            <a:noFill/>
          </a:ln>
        </p:spPr>
        <p:txBody>
          <a:bodyPr/>
          <a:lstStyle/>
          <a:p>
            <a:endParaRPr lang="en-US"/>
          </a:p>
        </p:txBody>
      </p:sp>
      <p:sp>
        <p:nvSpPr>
          <p:cNvPr id="110" name="Observation"/>
          <p:cNvSpPr/>
          <p:nvPr/>
        </p:nvSpPr>
        <p:spPr>
          <a:xfrm>
            <a:off x="1016000" y="1270000"/>
            <a:ext cx="10160000" cy="1143000"/>
          </a:xfrm>
          <a:prstGeom prst="rect">
            <a:avLst/>
          </a:prstGeom>
        </p:spPr>
        <p:txBody>
          <a:bodyPr wrap="square"/>
          <a:lstStyle/>
          <a:p>
            <a:pPr algn="l"/>
            <a:r>
              <a:rPr lang="en-US" sz="2200">
                <a:solidFill>
                  <a:srgbClr val="D0D0D0"/>
                </a:solidFill>
              </a:rPr>
              <a:t>Every domain has a </a:t>
            </a:r>
            <a:r>
              <a:rPr lang="en-US" sz="2200" b="1">
                <a:solidFill>
                  <a:srgbClr val="FFE66D"/>
                </a:solidFill>
                <a:latin typeface="Consolas"/>
              </a:rPr>
              <a:t>type</a:t>
            </a:r>
            <a:r>
              <a:rPr lang="en-US" sz="2200">
                <a:solidFill>
                  <a:srgbClr val="D0D0D0"/>
                </a:solidFill>
              </a:rPr>
              <a:t> field with enumerated variants.</a:t>
            </a:r>
          </a:p>
          <a:p>
            <a:pPr algn="l"/>
            <a:r>
              <a:rPr lang="en-US" sz="2200">
                <a:solidFill>
                  <a:srgbClr val="D0D0D0"/>
                </a:solidFill>
              </a:rPr>
              <a:t>Several nest recursively.</a:t>
            </a:r>
          </a:p>
          <a:p>
            <a:pPr algn="l"/>
            <a:r>
              <a:rPr lang="en-US" sz="2200">
                <a:solidFill>
                  <a:srgbClr val="D0D0D0"/>
                </a:solidFill>
              </a:rPr>
              <a:t>These are the </a:t>
            </a:r>
            <a:r>
              <a:rPr lang="en-US" sz="2200" b="1">
                <a:solidFill>
                  <a:srgbClr val="60A5FA"/>
                </a:solidFill>
              </a:rPr>
              <a:t>same union + tree structures</a:t>
            </a:r>
            <a:r>
              <a:rPr lang="en-US" sz="2200">
                <a:solidFill>
                  <a:srgbClr val="D0D0D0"/>
                </a:solidFill>
              </a:rPr>
              <a:t> as AutoBe's IJsonSchema and IExpression.</a:t>
            </a:r>
          </a:p>
        </p:txBody>
      </p:sp>
      <p:sp>
        <p:nvSpPr>
          <p:cNvPr id="120" name="Domain0"/>
          <p:cNvSpPr/>
          <p:nvPr/>
        </p:nvSpPr>
        <p:spPr>
          <a:xfrm>
            <a:off x="762000" y="2857500"/>
            <a:ext cx="2540000" cy="952500"/>
          </a:xfrm>
          <a:prstGeom prst="roundRect">
            <a:avLst/>
          </a:prstGeom>
          <a:solidFill>
            <a:srgbClr val="60A5FA">
              <a:alpha val="15000"/>
            </a:srgbClr>
          </a:solidFill>
          <a:ln w="12700">
            <a:solidFill>
              <a:srgbClr val="60A5FA"/>
            </a:solidFill>
          </a:ln>
        </p:spPr>
        <p:txBody>
          <a:bodyPr wrap="square" lIns="54000" rIns="54000" anchor="ctr"/>
          <a:lstStyle/>
          <a:p>
            <a:pPr algn="ctr"/>
            <a:r>
              <a:rPr lang="en-US" sz="1800" b="1">
                <a:solidFill>
                  <a:srgbClr val="60A5FA"/>
                </a:solidFill>
              </a:rPr>
              <a:t>Semiconductors</a:t>
            </a:r>
          </a:p>
          <a:p>
            <a:pPr algn="ctr"/>
            <a:r>
              <a:rPr lang="en-US" sz="1400">
                <a:solidFill>
                  <a:srgbClr val="A0A0A0"/>
                </a:solidFill>
                <a:latin typeface="Consolas"/>
              </a:rPr>
              <a:t>"logic" | "memory" | "io"</a:t>
            </a:r>
          </a:p>
        </p:txBody>
      </p:sp>
      <p:sp>
        <p:nvSpPr>
          <p:cNvPr id="121" name="Domain1"/>
          <p:cNvSpPr/>
          <p:nvPr/>
        </p:nvSpPr>
        <p:spPr>
          <a:xfrm>
            <a:off x="3556000" y="2857500"/>
            <a:ext cx="2540000" cy="952500"/>
          </a:xfrm>
          <a:prstGeom prst="roundRect">
            <a:avLst/>
          </a:prstGeom>
          <a:solidFill>
            <a:srgbClr val="FFE66D">
              <a:alpha val="15000"/>
            </a:srgbClr>
          </a:solidFill>
          <a:ln w="12700">
            <a:solidFill>
              <a:srgbClr val="FFE66D"/>
            </a:solidFill>
          </a:ln>
        </p:spPr>
        <p:txBody>
          <a:bodyPr wrap="square" lIns="54000" rIns="54000" anchor="ctr"/>
          <a:lstStyle/>
          <a:p>
            <a:pPr algn="ctr"/>
            <a:r>
              <a:rPr lang="en-US" sz="1800" b="1">
                <a:solidFill>
                  <a:srgbClr val="FFE66D"/>
                </a:solidFill>
              </a:rPr>
              <a:t>Chemical</a:t>
            </a:r>
          </a:p>
          <a:p>
            <a:pPr algn="ctr"/>
            <a:r>
              <a:rPr lang="en-US" sz="1400">
                <a:solidFill>
                  <a:srgbClr val="A0A0A0"/>
                </a:solidFill>
                <a:latin typeface="Consolas"/>
              </a:rPr>
              <a:t>"reactor" | "distillation"</a:t>
            </a:r>
          </a:p>
        </p:txBody>
      </p:sp>
      <p:sp>
        <p:nvSpPr>
          <p:cNvPr id="122" name="Domain2"/>
          <p:cNvSpPr/>
          <p:nvPr/>
        </p:nvSpPr>
        <p:spPr>
          <a:xfrm>
            <a:off x="6350000" y="2857500"/>
            <a:ext cx="2540000" cy="952500"/>
          </a:xfrm>
          <a:prstGeom prst="roundRect">
            <a:avLst/>
          </a:prstGeom>
          <a:solidFill>
            <a:srgbClr val="60A5FA">
              <a:alpha val="15000"/>
            </a:srgbClr>
          </a:solidFill>
          <a:ln w="12700">
            <a:solidFill>
              <a:srgbClr val="60A5FA"/>
            </a:solidFill>
          </a:ln>
        </p:spPr>
        <p:txBody>
          <a:bodyPr wrap="square" lIns="54000" rIns="54000" anchor="ctr"/>
          <a:lstStyle/>
          <a:p>
            <a:pPr algn="ctr"/>
            <a:r>
              <a:rPr lang="en-US" sz="1800" b="1">
                <a:solidFill>
                  <a:srgbClr val="60A5FA"/>
                </a:solidFill>
              </a:rPr>
              <a:t>Interior</a:t>
            </a:r>
          </a:p>
          <a:p>
            <a:pPr algn="ctr"/>
            <a:r>
              <a:rPr lang="en-US" sz="1400">
                <a:solidFill>
                  <a:srgbClr val="A0A0A0"/>
                </a:solidFill>
                <a:latin typeface="Consolas"/>
              </a:rPr>
              <a:t>"bedroom" | "living"</a:t>
            </a:r>
          </a:p>
        </p:txBody>
      </p:sp>
      <p:sp>
        <p:nvSpPr>
          <p:cNvPr id="123" name="Domain3"/>
          <p:cNvSpPr/>
          <p:nvPr/>
        </p:nvSpPr>
        <p:spPr>
          <a:xfrm>
            <a:off x="9144000" y="2857500"/>
            <a:ext cx="2540000" cy="952500"/>
          </a:xfrm>
          <a:prstGeom prst="roundRect">
            <a:avLst/>
          </a:prstGeom>
          <a:solidFill>
            <a:srgbClr val="FFE66D">
              <a:alpha val="15000"/>
            </a:srgbClr>
          </a:solidFill>
          <a:ln w="12700">
            <a:solidFill>
              <a:srgbClr val="FFE66D"/>
            </a:solidFill>
          </a:ln>
        </p:spPr>
        <p:txBody>
          <a:bodyPr wrap="square" lIns="54000" rIns="54000" anchor="ctr"/>
          <a:lstStyle/>
          <a:p>
            <a:pPr algn="ctr"/>
            <a:r>
              <a:rPr lang="en-US" sz="1800" b="1">
                <a:solidFill>
                  <a:srgbClr val="FFE66D"/>
                </a:solidFill>
              </a:rPr>
              <a:t>Control</a:t>
            </a:r>
          </a:p>
          <a:p>
            <a:pPr algn="ctr"/>
            <a:r>
              <a:rPr lang="en-US" sz="1400">
                <a:solidFill>
                  <a:srgbClr val="A0A0A0"/>
                </a:solidFill>
                <a:latin typeface="Consolas"/>
              </a:rPr>
              <a:t>"PID" | "MPC" | "LQR"</a:t>
            </a:r>
          </a:p>
        </p:txBody>
      </p:sp>
      <p:sp>
        <p:nvSpPr>
          <p:cNvPr id="130" name="Insight"/>
          <p:cNvSpPr/>
          <p:nvPr/>
        </p:nvSpPr>
        <p:spPr>
          <a:xfrm>
            <a:off x="762000" y="4127500"/>
            <a:ext cx="10668000" cy="1143000"/>
          </a:xfrm>
          <a:prstGeom prst="roundRect">
            <a:avLst/>
          </a:prstGeom>
          <a:solidFill>
            <a:srgbClr val="FFE66D">
              <a:alpha val="12000"/>
            </a:srgbClr>
          </a:solidFill>
          <a:ln w="19050">
            <a:solidFill>
              <a:srgbClr val="FFE66D"/>
            </a:solidFill>
          </a:ln>
        </p:spPr>
        <p:txBody>
          <a:bodyPr wrap="square" lIns="108000" rIns="108000" anchor="ctr"/>
          <a:lstStyle/>
          <a:p>
            <a:pPr algn="ctr"/>
            <a:r>
              <a:rPr lang="en-US" sz="2200" b="1">
                <a:solidFill>
                  <a:srgbClr val="FFE66D"/>
                </a:solidFill>
              </a:rPr>
              <a:t>This isn't coincidence — it's the nature of engineering data.</a:t>
            </a:r>
          </a:p>
          <a:p>
            <a:pPr algn="ctr"/>
            <a:r>
              <a:rPr lang="en-US" sz="2000">
                <a:solidFill>
                  <a:srgbClr val="D0D0D0"/>
                </a:solidFill>
              </a:rPr>
              <a:t>Hierarchical decomposition produces recursive union types.</a:t>
            </a:r>
          </a:p>
          <a:p>
            <a:pPr algn="ctr"/>
            <a:r>
              <a:rPr lang="en-US" sz="2000">
                <a:solidFill>
                  <a:srgbClr val="D0D0D0"/>
                </a:solidFill>
              </a:rPr>
              <a:t>Conquering union types is the prerequisite for transfer.</a:t>
            </a:r>
          </a:p>
        </p:txBody>
      </p:sp>
      <p:sp>
        <p:nvSpPr>
          <p:cNvPr id="131" name="Conclusion"/>
          <p:cNvSpPr/>
          <p:nvPr/>
        </p:nvSpPr>
        <p:spPr>
          <a:xfrm>
            <a:off x="1016000" y="5588000"/>
            <a:ext cx="10160000" cy="825500"/>
          </a:xfrm>
          <a:prstGeom prst="rect">
            <a:avLst/>
          </a:prstGeom>
        </p:spPr>
        <p:txBody>
          <a:bodyPr wrap="square"/>
          <a:lstStyle/>
          <a:p>
            <a:pPr algn="ctr"/>
            <a:r>
              <a:rPr lang="en-US" sz="2000" b="1">
                <a:solidFill>
                  <a:srgbClr val="00D4AA"/>
                </a:solidFill>
              </a:rPr>
              <a:t>AutoBe's 6.75% → 100% on recursive unions</a:t>
            </a:r>
          </a:p>
          <a:p>
            <a:pPr algn="ctr"/>
            <a:r>
              <a:rPr lang="en-US" sz="2000" b="1">
                <a:solidFill>
                  <a:srgbClr val="00D4AA"/>
                </a:solidFill>
              </a:rPr>
              <a:t>= transferable to every structured domain</a:t>
            </a:r>
          </a:p>
        </p:txBody>
      </p:sp>
    </p:spTree>
    <p:extLst>
      <p:ext uri="{BB962C8B-B14F-4D97-AF65-F5344CB8AC3E}">
        <p14:creationId xmlns:p14="http://schemas.microsoft.com/office/powerpoint/2010/main" val="223671898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FE9837A-CCEC-48B3-88A7-7EBDF92BA71C}"/>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FF6B6B"/>
                </a:solidFill>
                <a:latin typeface="Segoe UI Semibold"/>
                <a:cs typeface="Segoe UI Semibold"/>
              </a:rPr>
              <a:t>Where This Doesn't Apply</a:t>
            </a:r>
            <a:endParaRPr lang="ko-KR" altLang="en-US" sz="3200" b="1">
              <a:solidFill>
                <a:srgbClr val="FF6B6B"/>
              </a:solidFill>
              <a:latin typeface="Segoe UI Semibold"/>
              <a:cs typeface="Segoe UI Semibold"/>
            </a:endParaRPr>
          </a:p>
        </p:txBody>
      </p:sp>
      <p:sp>
        <p:nvSpPr>
          <p:cNvPr id="3" name="직사각형 2">
            <a:extLst>
              <a:ext uri="{FF2B5EF4-FFF2-40B4-BE49-F238E27FC236}">
                <a16:creationId xmlns:a16="http://schemas.microsoft.com/office/drawing/2014/main" id="{8AE2B262-BB24-455A-9AD4-B0948CC5BE6A}"/>
              </a:ext>
            </a:extLst>
          </p:cNvPr>
          <p:cNvSpPr/>
          <p:nvPr/>
        </p:nvSpPr>
        <p:spPr>
          <a:xfrm>
            <a:off x="762000" y="1016000"/>
            <a:ext cx="1270000" cy="38100"/>
          </a:xfrm>
          <a:prstGeom prst="rect">
            <a:avLst/>
          </a:prstGeom>
          <a:solidFill>
            <a:srgbClr val="FF6B6B"/>
          </a:solidFill>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TextBox 3">
            <a:extLst>
              <a:ext uri="{FF2B5EF4-FFF2-40B4-BE49-F238E27FC236}">
                <a16:creationId xmlns:a16="http://schemas.microsoft.com/office/drawing/2014/main" id="{31974539-99D7-4476-AC7B-FD51D1DEE503}"/>
              </a:ext>
            </a:extLst>
          </p:cNvPr>
          <p:cNvSpPr txBox="1"/>
          <p:nvPr/>
        </p:nvSpPr>
        <p:spPr>
          <a:xfrm>
            <a:off x="762000" y="1270000"/>
            <a:ext cx="7620000" cy="381000"/>
          </a:xfrm>
          <a:prstGeom prst="rect">
            <a:avLst/>
          </a:prstGeom>
          <a:noFill/>
        </p:spPr>
        <p:txBody>
          <a:bodyPr vertOverflow="overflow" vert="horz" wrap="square" rtlCol="0" anchor="t">
            <a:spAutoFit/>
          </a:bodyPr>
          <a:lstStyle/>
          <a:p>
            <a:pPr algn="l"/>
            <a:r>
              <a:rPr lang="en-US" altLang="ko-KR" sz="2000">
                <a:solidFill>
                  <a:srgbClr val="D0D0D0"/>
                </a:solidFill>
              </a:rPr>
              <a:t>Domains without deterministic validators:</a:t>
            </a:r>
            <a:endParaRPr lang="ko-KR" altLang="en-US" sz="2000">
              <a:solidFill>
                <a:srgbClr val="D0D0D0"/>
              </a:solidFill>
            </a:endParaRPr>
          </a:p>
        </p:txBody>
      </p:sp>
      <p:sp>
        <p:nvSpPr>
          <p:cNvPr id="5" name="사각형: 둥근 모서리 4">
            <a:extLst>
              <a:ext uri="{FF2B5EF4-FFF2-40B4-BE49-F238E27FC236}">
                <a16:creationId xmlns:a16="http://schemas.microsoft.com/office/drawing/2014/main" id="{A41D124E-899A-4D85-8548-1FB01B490571}"/>
              </a:ext>
            </a:extLst>
          </p:cNvPr>
          <p:cNvSpPr/>
          <p:nvPr/>
        </p:nvSpPr>
        <p:spPr>
          <a:xfrm>
            <a:off x="1016000" y="1905000"/>
            <a:ext cx="10160000" cy="889000"/>
          </a:xfrm>
          <a:prstGeom prst="roundRect">
            <a:avLst/>
          </a:prstGeom>
          <a:solidFill>
            <a:srgbClr val="1A2733"/>
          </a:solidFill>
          <a:ln w="12700" cap="flat" cmpd="sng" algn="ctr">
            <a:solidFill>
              <a:srgbClr val="FF6B6B"/>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2000">
                <a:solidFill>
                  <a:srgbClr val="D0D0D0"/>
                </a:solidFill>
              </a:rPr>
              <a:t>Creative writing
No validator for "a good novel"</a:t>
            </a:r>
            <a:endParaRPr lang="ko-KR" altLang="en-US" sz="2000">
              <a:solidFill>
                <a:srgbClr val="D0D0D0"/>
              </a:solidFill>
            </a:endParaRPr>
          </a:p>
        </p:txBody>
      </p:sp>
      <p:sp>
        <p:nvSpPr>
          <p:cNvPr id="6" name="사각형: 둥근 모서리 5">
            <a:extLst>
              <a:ext uri="{FF2B5EF4-FFF2-40B4-BE49-F238E27FC236}">
                <a16:creationId xmlns:a16="http://schemas.microsoft.com/office/drawing/2014/main" id="{E251CA6E-88C5-4003-BEFE-1A3C22031A16}"/>
              </a:ext>
            </a:extLst>
          </p:cNvPr>
          <p:cNvSpPr/>
          <p:nvPr/>
        </p:nvSpPr>
        <p:spPr>
          <a:xfrm>
            <a:off x="1016000" y="3048000"/>
            <a:ext cx="10160000" cy="889000"/>
          </a:xfrm>
          <a:prstGeom prst="roundRect">
            <a:avLst/>
          </a:prstGeom>
          <a:solidFill>
            <a:srgbClr val="1A2733"/>
          </a:solidFill>
          <a:ln w="12700" cap="flat" cmpd="sng" algn="ctr">
            <a:solidFill>
              <a:srgbClr val="FF6B6B"/>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2000">
                <a:solidFill>
                  <a:srgbClr val="D0D0D0"/>
                </a:solidFill>
              </a:rPr>
              <a:t>Emotional intelligence
No schema for empathy</a:t>
            </a:r>
            <a:endParaRPr lang="ko-KR" altLang="en-US" sz="2000">
              <a:solidFill>
                <a:srgbClr val="D0D0D0"/>
              </a:solidFill>
            </a:endParaRPr>
          </a:p>
        </p:txBody>
      </p:sp>
      <p:sp>
        <p:nvSpPr>
          <p:cNvPr id="7" name="사각형: 둥근 모서리 6">
            <a:extLst>
              <a:ext uri="{FF2B5EF4-FFF2-40B4-BE49-F238E27FC236}">
                <a16:creationId xmlns:a16="http://schemas.microsoft.com/office/drawing/2014/main" id="{20435EE0-6468-479D-AE4F-4CDF02BE29F9}"/>
              </a:ext>
            </a:extLst>
          </p:cNvPr>
          <p:cNvSpPr/>
          <p:nvPr/>
        </p:nvSpPr>
        <p:spPr>
          <a:xfrm>
            <a:off x="1016000" y="4191000"/>
            <a:ext cx="10160000" cy="889000"/>
          </a:xfrm>
          <a:prstGeom prst="roundRect">
            <a:avLst/>
          </a:prstGeom>
          <a:solidFill>
            <a:srgbClr val="1A2733"/>
          </a:solidFill>
          <a:ln w="12700" cap="flat" cmpd="sng" algn="ctr">
            <a:solidFill>
              <a:srgbClr val="FF6B6B"/>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2000">
                <a:solidFill>
                  <a:srgbClr val="D0D0D0"/>
                </a:solidFill>
              </a:rPr>
              <a:t>Strategic decisions
No compiler for "a wise business choice"</a:t>
            </a:r>
            <a:endParaRPr lang="ko-KR" altLang="en-US" sz="2000">
              <a:solidFill>
                <a:srgbClr val="D0D0D0"/>
              </a:solidFill>
            </a:endParaRPr>
          </a:p>
        </p:txBody>
      </p:sp>
      <p:sp>
        <p:nvSpPr>
          <p:cNvPr id="8" name="TextBox 7">
            <a:extLst>
              <a:ext uri="{FF2B5EF4-FFF2-40B4-BE49-F238E27FC236}">
                <a16:creationId xmlns:a16="http://schemas.microsoft.com/office/drawing/2014/main" id="{C50D3604-254B-4629-92C1-5F0E922D77EC}"/>
              </a:ext>
            </a:extLst>
          </p:cNvPr>
          <p:cNvSpPr txBox="1"/>
          <p:nvPr/>
        </p:nvSpPr>
        <p:spPr>
          <a:xfrm>
            <a:off x="1016000" y="5461000"/>
            <a:ext cx="10160000" cy="698500"/>
          </a:xfrm>
          <a:prstGeom prst="rect">
            <a:avLst/>
          </a:prstGeom>
          <a:noFill/>
        </p:spPr>
        <p:txBody>
          <a:bodyPr vertOverflow="overflow" vert="horz" wrap="square" rtlCol="0" anchor="t">
            <a:spAutoFit/>
          </a:bodyPr>
          <a:lstStyle/>
          <a:p>
            <a:pPr algn="l"/>
            <a:r>
              <a:rPr lang="en-US" altLang="ko-KR" sz="2000" b="1">
                <a:solidFill>
                  <a:srgbClr val="00D4AA"/>
                </a:solidFill>
              </a:rPr>
              <a:t>But: if a domain has rules that determine correct from incorrect,
this pattern is applicable. AutoBe proved it with code and compilers.</a:t>
            </a:r>
            <a:endParaRPr lang="ko-KR" altLang="en-US" sz="2000" b="1">
              <a:solidFill>
                <a:srgbClr val="00D4AA"/>
              </a:solidFill>
            </a:endParaRPr>
          </a:p>
        </p:txBody>
      </p:sp>
    </p:spTree>
    <p:extLst>
      <p:ext uri="{BB962C8B-B14F-4D97-AF65-F5344CB8AC3E}">
        <p14:creationId xmlns:p14="http://schemas.microsoft.com/office/powerpoint/2010/main" val="3740629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CE6BD04-0735-4D0B-AE8E-4F36EEDA2DE1}"/>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600" b="1">
                <a:solidFill>
                  <a:srgbClr val="00D4AA"/>
                </a:solidFill>
                <a:latin typeface="Segoe UI Semibold"/>
                <a:cs typeface="Segoe UI Semibold"/>
              </a:rPr>
              <a:t>What is AutoBe?</a:t>
            </a:r>
            <a:endParaRPr lang="ko-KR" altLang="en-US" sz="3600" b="1">
              <a:solidFill>
                <a:srgbClr val="00D4AA"/>
              </a:solidFill>
              <a:latin typeface="Segoe UI Semibold"/>
              <a:cs typeface="Segoe UI Semibold"/>
            </a:endParaRPr>
          </a:p>
        </p:txBody>
      </p:sp>
      <p:sp>
        <p:nvSpPr>
          <p:cNvPr id="3" name="직사각형 2">
            <a:extLst>
              <a:ext uri="{FF2B5EF4-FFF2-40B4-BE49-F238E27FC236}">
                <a16:creationId xmlns:a16="http://schemas.microsoft.com/office/drawing/2014/main" id="{3878430F-132E-49C1-B28E-7CF65B853275}"/>
              </a:ext>
            </a:extLst>
          </p:cNvPr>
          <p:cNvSpPr/>
          <p:nvPr/>
        </p:nvSpPr>
        <p:spPr>
          <a:xfrm>
            <a:off x="762000" y="1079500"/>
            <a:ext cx="1524000" cy="38100"/>
          </a:xfrm>
          <a:prstGeom prst="rect">
            <a:avLst/>
          </a:prstGeom>
          <a:solidFill>
            <a:srgbClr val="00D4A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TextBox 3">
            <a:extLst>
              <a:ext uri="{FF2B5EF4-FFF2-40B4-BE49-F238E27FC236}">
                <a16:creationId xmlns:a16="http://schemas.microsoft.com/office/drawing/2014/main" id="{919F5BA6-D1BD-4759-8708-6E27A98FF82C}"/>
              </a:ext>
            </a:extLst>
          </p:cNvPr>
          <p:cNvSpPr txBox="1"/>
          <p:nvPr/>
        </p:nvSpPr>
        <p:spPr>
          <a:xfrm>
            <a:off x="762000" y="1270000"/>
            <a:ext cx="6985000" cy="698500"/>
          </a:xfrm>
          <a:prstGeom prst="rect">
            <a:avLst/>
          </a:prstGeom>
          <a:noFill/>
        </p:spPr>
        <p:txBody>
          <a:bodyPr vertOverflow="overflow" vert="horz" wrap="square" rtlCol="0" anchor="t">
            <a:spAutoFit/>
          </a:bodyPr>
          <a:lstStyle/>
          <a:p>
            <a:pPr algn="l"/>
            <a:r>
              <a:rPr lang="en-US" altLang="ko-KR" sz="2000">
                <a:solidFill>
                  <a:srgbClr val="D0D0D0"/>
                </a:solidFill>
                <a:latin typeface="Segoe UI"/>
                <a:cs typeface="Segoe UI"/>
              </a:rPr>
              <a:t>Open-source AI agent that generates production-ready backends
from natural language conversation</a:t>
            </a:r>
            <a:endParaRPr lang="ko-KR" altLang="en-US" sz="2000">
              <a:solidFill>
                <a:srgbClr val="D0D0D0"/>
              </a:solidFill>
              <a:latin typeface="Segoe UI"/>
              <a:cs typeface="Segoe UI"/>
            </a:endParaRPr>
          </a:p>
        </p:txBody>
      </p:sp>
      <p:sp>
        <p:nvSpPr>
          <p:cNvPr id="5" name="사각형: 둥근 모서리 4">
            <a:extLst>
              <a:ext uri="{FF2B5EF4-FFF2-40B4-BE49-F238E27FC236}">
                <a16:creationId xmlns:a16="http://schemas.microsoft.com/office/drawing/2014/main" id="{EC687DD1-2A5E-4D36-A7E8-5C19F89559AB}"/>
              </a:ext>
            </a:extLst>
          </p:cNvPr>
          <p:cNvSpPr/>
          <p:nvPr/>
        </p:nvSpPr>
        <p:spPr>
          <a:xfrm>
            <a:off x="762000" y="2341875"/>
            <a:ext cx="10668000" cy="889000"/>
          </a:xfrm>
          <a:prstGeom prst="roundRect">
            <a:avLst/>
          </a:prstGeom>
          <a:solidFill>
            <a:srgbClr val="1A2733"/>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1900" i="1" dirty="0">
                <a:solidFill>
                  <a:srgbClr val="FFE66D"/>
                </a:solidFill>
                <a:latin typeface="Segoe UI"/>
                <a:cs typeface="Segoe UI"/>
              </a:rPr>
              <a:t>"Build me a shopping mall backend. I need product listings,
a shopping cart, orders, and payments."</a:t>
            </a:r>
            <a:endParaRPr lang="ko-KR" altLang="en-US" sz="1900" i="1" dirty="0">
              <a:solidFill>
                <a:srgbClr val="FFE66D"/>
              </a:solidFill>
              <a:latin typeface="Segoe UI"/>
              <a:cs typeface="Segoe UI"/>
            </a:endParaRPr>
          </a:p>
        </p:txBody>
      </p:sp>
      <p:sp>
        <p:nvSpPr>
          <p:cNvPr id="6" name="TextBox 5">
            <a:extLst>
              <a:ext uri="{FF2B5EF4-FFF2-40B4-BE49-F238E27FC236}">
                <a16:creationId xmlns:a16="http://schemas.microsoft.com/office/drawing/2014/main" id="{871F9739-7828-4DAF-A1A5-7D7F858B90AA}"/>
              </a:ext>
            </a:extLst>
          </p:cNvPr>
          <p:cNvSpPr txBox="1"/>
          <p:nvPr/>
        </p:nvSpPr>
        <p:spPr>
          <a:xfrm>
            <a:off x="762000" y="3302000"/>
            <a:ext cx="5080000" cy="381000"/>
          </a:xfrm>
          <a:prstGeom prst="rect">
            <a:avLst/>
          </a:prstGeom>
          <a:noFill/>
        </p:spPr>
        <p:txBody>
          <a:bodyPr vertOverflow="overflow" vert="horz" wrap="square" rtlCol="0" anchor="t">
            <a:spAutoFit/>
          </a:bodyPr>
          <a:lstStyle/>
          <a:p>
            <a:pPr algn="l"/>
            <a:r>
              <a:rPr lang="en-US" altLang="ko-KR" sz="2000" b="1">
                <a:solidFill>
                  <a:srgbClr val="F0F0F0"/>
                </a:solidFill>
                <a:latin typeface="Segoe UI"/>
                <a:cs typeface="Segoe UI"/>
              </a:rPr>
              <a:t>AutoBe generates all of this:</a:t>
            </a:r>
            <a:endParaRPr lang="ko-KR" altLang="en-US" sz="2000" b="1">
              <a:solidFill>
                <a:srgbClr val="F0F0F0"/>
              </a:solidFill>
              <a:latin typeface="Segoe UI"/>
              <a:cs typeface="Segoe UI"/>
            </a:endParaRPr>
          </a:p>
        </p:txBody>
      </p:sp>
      <p:sp>
        <p:nvSpPr>
          <p:cNvPr id="7" name="TextBox 6">
            <a:extLst>
              <a:ext uri="{FF2B5EF4-FFF2-40B4-BE49-F238E27FC236}">
                <a16:creationId xmlns:a16="http://schemas.microsoft.com/office/drawing/2014/main" id="{16F204E8-B390-4DE2-AD67-6F67BDF0ED83}"/>
              </a:ext>
            </a:extLst>
          </p:cNvPr>
          <p:cNvSpPr txBox="1"/>
          <p:nvPr/>
        </p:nvSpPr>
        <p:spPr>
          <a:xfrm>
            <a:off x="762000" y="3810000"/>
            <a:ext cx="5334000" cy="1143000"/>
          </a:xfrm>
          <a:prstGeom prst="rect">
            <a:avLst/>
          </a:prstGeom>
          <a:noFill/>
        </p:spPr>
        <p:txBody>
          <a:bodyPr vertOverflow="overflow" vert="horz" wrap="square" rtlCol="0" anchor="t">
            <a:spAutoFit/>
          </a:bodyPr>
          <a:lstStyle/>
          <a:p>
            <a:pPr algn="l"/>
            <a:r>
              <a:rPr lang="en-US" altLang="ko-KR" sz="1900">
                <a:solidFill>
                  <a:srgbClr val="D0D0D0"/>
                </a:solidFill>
                <a:latin typeface="Segoe UI"/>
                <a:cs typeface="Segoe UI"/>
              </a:rPr>
              <a:t>Requirements analysis (SRS)
Database schema (Prisma ERD)
API specification (OpenAPI 3.1)</a:t>
            </a:r>
            <a:endParaRPr lang="ko-KR" altLang="en-US" sz="1900">
              <a:solidFill>
                <a:srgbClr val="D0D0D0"/>
              </a:solidFill>
              <a:latin typeface="Segoe UI"/>
              <a:cs typeface="Segoe UI"/>
            </a:endParaRPr>
          </a:p>
        </p:txBody>
      </p:sp>
      <p:sp>
        <p:nvSpPr>
          <p:cNvPr id="8" name="TextBox 7">
            <a:extLst>
              <a:ext uri="{FF2B5EF4-FFF2-40B4-BE49-F238E27FC236}">
                <a16:creationId xmlns:a16="http://schemas.microsoft.com/office/drawing/2014/main" id="{98E60504-79EE-4C75-9772-3517B93AA657}"/>
              </a:ext>
            </a:extLst>
          </p:cNvPr>
          <p:cNvSpPr txBox="1"/>
          <p:nvPr/>
        </p:nvSpPr>
        <p:spPr>
          <a:xfrm>
            <a:off x="6350000" y="3810000"/>
            <a:ext cx="5080000" cy="1143000"/>
          </a:xfrm>
          <a:prstGeom prst="rect">
            <a:avLst/>
          </a:prstGeom>
          <a:noFill/>
        </p:spPr>
        <p:txBody>
          <a:bodyPr vertOverflow="overflow" vert="horz" wrap="square" rtlCol="0" anchor="t">
            <a:spAutoFit/>
          </a:bodyPr>
          <a:lstStyle/>
          <a:p>
            <a:pPr algn="l"/>
            <a:r>
              <a:rPr lang="fr-FR" altLang="ko-KR" sz="1900">
                <a:solidFill>
                  <a:srgbClr val="D0D0D0"/>
                </a:solidFill>
                <a:latin typeface="Segoe UI"/>
                <a:cs typeface="Segoe UI"/>
              </a:rPr>
              <a:t>E2E test code
Complete implementation code
Type-safe SDK</a:t>
            </a:r>
            <a:endParaRPr lang="ko-KR" altLang="en-US" sz="1900">
              <a:solidFill>
                <a:srgbClr val="D0D0D0"/>
              </a:solidFill>
              <a:latin typeface="Segoe UI"/>
              <a:cs typeface="Segoe UI"/>
            </a:endParaRPr>
          </a:p>
        </p:txBody>
      </p:sp>
      <p:sp>
        <p:nvSpPr>
          <p:cNvPr id="9" name="TextBox 8">
            <a:extLst>
              <a:ext uri="{FF2B5EF4-FFF2-40B4-BE49-F238E27FC236}">
                <a16:creationId xmlns:a16="http://schemas.microsoft.com/office/drawing/2014/main" id="{05F32525-021E-49F8-9703-816CBBB7A518}"/>
              </a:ext>
            </a:extLst>
          </p:cNvPr>
          <p:cNvSpPr txBox="1"/>
          <p:nvPr/>
        </p:nvSpPr>
        <p:spPr>
          <a:xfrm>
            <a:off x="762000" y="5334000"/>
            <a:ext cx="10668000" cy="444500"/>
          </a:xfrm>
          <a:prstGeom prst="rect">
            <a:avLst/>
          </a:prstGeom>
          <a:noFill/>
        </p:spPr>
        <p:txBody>
          <a:bodyPr vertOverflow="overflow" vert="horz" wrap="square" rtlCol="0" anchor="t">
            <a:spAutoFit/>
          </a:bodyPr>
          <a:lstStyle/>
          <a:p>
            <a:pPr algn="l"/>
            <a:r>
              <a:rPr lang="en-US" altLang="ko-KR" sz="2000" b="1">
                <a:solidFill>
                  <a:srgbClr val="60A5FA"/>
                </a:solidFill>
                <a:latin typeface="Segoe UI"/>
                <a:cs typeface="Segoe UI"/>
              </a:rPr>
              <a:t>TypeScript  +  NestJS  +  Prisma</a:t>
            </a:r>
            <a:endParaRPr lang="ko-KR" altLang="en-US" sz="2000" b="1">
              <a:solidFill>
                <a:srgbClr val="60A5FA"/>
              </a:solidFill>
              <a:latin typeface="Segoe UI"/>
              <a:cs typeface="Segoe UI"/>
            </a:endParaRPr>
          </a:p>
        </p:txBody>
      </p:sp>
      <p:sp>
        <p:nvSpPr>
          <p:cNvPr id="10" name="TextBox 9">
            <a:extLst>
              <a:ext uri="{FF2B5EF4-FFF2-40B4-BE49-F238E27FC236}">
                <a16:creationId xmlns:a16="http://schemas.microsoft.com/office/drawing/2014/main" id="{3F943263-AF8C-49E6-8998-09DCCCC731BE}"/>
              </a:ext>
            </a:extLst>
          </p:cNvPr>
          <p:cNvSpPr txBox="1"/>
          <p:nvPr/>
        </p:nvSpPr>
        <p:spPr>
          <a:xfrm>
            <a:off x="762000" y="5969000"/>
            <a:ext cx="10668000" cy="381000"/>
          </a:xfrm>
          <a:prstGeom prst="rect">
            <a:avLst/>
          </a:prstGeom>
          <a:noFill/>
        </p:spPr>
        <p:txBody>
          <a:bodyPr vertOverflow="overflow" vert="horz" wrap="square" rtlCol="0" anchor="t">
            <a:spAutoFit/>
          </a:bodyPr>
          <a:lstStyle/>
          <a:p>
            <a:pPr algn="l"/>
            <a:r>
              <a:rPr lang="en-US" altLang="ko-KR">
                <a:solidFill>
                  <a:srgbClr val="707070"/>
                </a:solidFill>
                <a:latin typeface="Segoe UI"/>
                <a:cs typeface="Segoe UI"/>
              </a:rPr>
              <a:t>Developed by Wrtn Technologies  ·  github.com/wrtnlabs/autobe</a:t>
            </a:r>
            <a:endParaRPr lang="ko-KR" altLang="en-US">
              <a:solidFill>
                <a:srgbClr val="707070"/>
              </a:solidFill>
              <a:latin typeface="Segoe UI"/>
              <a:cs typeface="Segoe UI"/>
            </a:endParaRPr>
          </a:p>
        </p:txBody>
      </p:sp>
    </p:spTree>
    <p:extLst>
      <p:ext uri="{BB962C8B-B14F-4D97-AF65-F5344CB8AC3E}">
        <p14:creationId xmlns:p14="http://schemas.microsoft.com/office/powerpoint/2010/main" val="120124242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354F6F0-8585-4A3E-A463-1EE6F053D5CA}"/>
              </a:ext>
            </a:extLst>
          </p:cNvPr>
          <p:cNvSpPr txBox="1"/>
          <p:nvPr/>
        </p:nvSpPr>
        <p:spPr>
          <a:xfrm>
            <a:off x="762000" y="1651000"/>
            <a:ext cx="10668000" cy="571500"/>
          </a:xfrm>
          <a:prstGeom prst="rect">
            <a:avLst/>
          </a:prstGeom>
          <a:noFill/>
        </p:spPr>
        <p:txBody>
          <a:bodyPr vertOverflow="overflow" vert="horz" wrap="square" rtlCol="0" anchor="t">
            <a:spAutoFit/>
          </a:bodyPr>
          <a:lstStyle/>
          <a:p>
            <a:pPr algn="l"/>
            <a:r>
              <a:rPr lang="en-US" altLang="ko-KR" sz="2400"/>
              <a:t>Chapter 4</a:t>
            </a:r>
            <a:endParaRPr lang="ko-KR" altLang="en-US" sz="2400"/>
          </a:p>
        </p:txBody>
      </p:sp>
      <p:sp>
        <p:nvSpPr>
          <p:cNvPr id="3" name="TextBox 2">
            <a:extLst>
              <a:ext uri="{FF2B5EF4-FFF2-40B4-BE49-F238E27FC236}">
                <a16:creationId xmlns:a16="http://schemas.microsoft.com/office/drawing/2014/main" id="{BE180048-7ED5-4A82-9BC2-F41DDB5FA291}"/>
              </a:ext>
            </a:extLst>
          </p:cNvPr>
          <p:cNvSpPr txBox="1"/>
          <p:nvPr/>
        </p:nvSpPr>
        <p:spPr>
          <a:xfrm>
            <a:off x="762000" y="2413000"/>
            <a:ext cx="10668000" cy="1016000"/>
          </a:xfrm>
          <a:prstGeom prst="rect">
            <a:avLst/>
          </a:prstGeom>
          <a:noFill/>
        </p:spPr>
        <p:txBody>
          <a:bodyPr vertOverflow="overflow" vert="horz" wrap="square" rtlCol="0" anchor="t">
            <a:spAutoFit/>
          </a:bodyPr>
          <a:lstStyle/>
          <a:p>
            <a:pPr algn="l"/>
            <a:r>
              <a:rPr lang="en-US" altLang="ko-KR" sz="6000" b="1">
                <a:solidFill>
                  <a:srgbClr val="A78BFA"/>
                </a:solidFill>
              </a:rPr>
              <a:t>Why Qwen</a:t>
            </a:r>
            <a:endParaRPr lang="ko-KR" altLang="en-US" sz="6000" b="1">
              <a:solidFill>
                <a:srgbClr val="A78BFA"/>
              </a:solidFill>
            </a:endParaRPr>
          </a:p>
        </p:txBody>
      </p:sp>
      <p:sp>
        <p:nvSpPr>
          <p:cNvPr id="4" name="직사각형 3">
            <a:extLst>
              <a:ext uri="{FF2B5EF4-FFF2-40B4-BE49-F238E27FC236}">
                <a16:creationId xmlns:a16="http://schemas.microsoft.com/office/drawing/2014/main" id="{F8B647A5-388E-47A2-AD60-2C45FA0E42F0}"/>
              </a:ext>
            </a:extLst>
          </p:cNvPr>
          <p:cNvSpPr/>
          <p:nvPr/>
        </p:nvSpPr>
        <p:spPr>
          <a:xfrm>
            <a:off x="4826000" y="3581400"/>
            <a:ext cx="2540000" cy="38100"/>
          </a:xfrm>
          <a:prstGeom prst="rect">
            <a:avLst/>
          </a:prstGeom>
          <a:solidFill>
            <a:srgbClr val="A78BFA"/>
          </a:solidFill>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5" name="TextBox 4">
            <a:extLst>
              <a:ext uri="{FF2B5EF4-FFF2-40B4-BE49-F238E27FC236}">
                <a16:creationId xmlns:a16="http://schemas.microsoft.com/office/drawing/2014/main" id="{12270CF1-24D1-48C8-B0F1-9E57D052EF2C}"/>
              </a:ext>
            </a:extLst>
          </p:cNvPr>
          <p:cNvSpPr txBox="1"/>
          <p:nvPr/>
        </p:nvSpPr>
        <p:spPr>
          <a:xfrm>
            <a:off x="762000" y="3683000"/>
            <a:ext cx="10668000" cy="508000"/>
          </a:xfrm>
          <a:prstGeom prst="rect">
            <a:avLst/>
          </a:prstGeom>
          <a:noFill/>
        </p:spPr>
        <p:txBody>
          <a:bodyPr vertOverflow="overflow" vert="horz" wrap="square" rtlCol="0" anchor="t">
            <a:spAutoFit/>
          </a:bodyPr>
          <a:lstStyle/>
          <a:p>
            <a:pPr algn="l"/>
            <a:r>
              <a:rPr lang="en-US" altLang="ko-KR" sz="2200"/>
              <a:t>Open models for open development</a:t>
            </a:r>
            <a:endParaRPr lang="ko-KR" altLang="en-US" sz="2200"/>
          </a:p>
        </p:txBody>
      </p:sp>
    </p:spTree>
    <p:extLst>
      <p:ext uri="{BB962C8B-B14F-4D97-AF65-F5344CB8AC3E}">
        <p14:creationId xmlns:p14="http://schemas.microsoft.com/office/powerpoint/2010/main" val="156687148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B4C5B95-13EC-46FC-8E39-7ADADDC6E5D8}"/>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A78BFA"/>
                </a:solidFill>
                <a:latin typeface="Segoe UI Semibold"/>
                <a:cs typeface="Segoe UI Semibold"/>
              </a:rPr>
              <a:t>Best-in-Class Small/Medium FC</a:t>
            </a:r>
            <a:endParaRPr lang="ko-KR" altLang="en-US" sz="3200" b="1">
              <a:solidFill>
                <a:srgbClr val="A78BFA"/>
              </a:solidFill>
              <a:latin typeface="Segoe UI Semibold"/>
              <a:cs typeface="Segoe UI Semibold"/>
            </a:endParaRPr>
          </a:p>
        </p:txBody>
      </p:sp>
      <p:sp>
        <p:nvSpPr>
          <p:cNvPr id="3" name="직사각형 2">
            <a:extLst>
              <a:ext uri="{FF2B5EF4-FFF2-40B4-BE49-F238E27FC236}">
                <a16:creationId xmlns:a16="http://schemas.microsoft.com/office/drawing/2014/main" id="{A48A1658-3413-485A-A47A-8EC1DD352BD0}"/>
              </a:ext>
            </a:extLst>
          </p:cNvPr>
          <p:cNvSpPr/>
          <p:nvPr/>
        </p:nvSpPr>
        <p:spPr>
          <a:xfrm>
            <a:off x="762000" y="1016000"/>
            <a:ext cx="1270000" cy="38100"/>
          </a:xfrm>
          <a:prstGeom prst="rect">
            <a:avLst/>
          </a:prstGeom>
          <a:solidFill>
            <a:srgbClr val="A78BFA"/>
          </a:solidFill>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TextBox 3">
            <a:extLst>
              <a:ext uri="{FF2B5EF4-FFF2-40B4-BE49-F238E27FC236}">
                <a16:creationId xmlns:a16="http://schemas.microsoft.com/office/drawing/2014/main" id="{A3816D08-7FDC-4531-AB21-E8AB0CEFD3F1}"/>
              </a:ext>
            </a:extLst>
          </p:cNvPr>
          <p:cNvSpPr txBox="1"/>
          <p:nvPr/>
        </p:nvSpPr>
        <p:spPr>
          <a:xfrm>
            <a:off x="1016000" y="1270000"/>
            <a:ext cx="10160000" cy="571500"/>
          </a:xfrm>
          <a:prstGeom prst="rect">
            <a:avLst/>
          </a:prstGeom>
          <a:noFill/>
        </p:spPr>
        <p:txBody>
          <a:bodyPr vertOverflow="overflow" vert="horz" wrap="square" rtlCol="0" anchor="t">
            <a:spAutoFit/>
          </a:bodyPr>
          <a:lstStyle/>
          <a:p>
            <a:pPr algn="l"/>
            <a:r>
              <a:rPr lang="en-US" altLang="ko-KR" sz="2000">
                <a:solidFill>
                  <a:srgbClr val="D0D0D0"/>
                </a:solidFill>
              </a:rPr>
              <a:t>▸  AutoBe's only criterion: how accurately the model fills complex JSON Schemas</a:t>
            </a:r>
            <a:endParaRPr lang="ko-KR" altLang="en-US" sz="2000">
              <a:solidFill>
                <a:srgbClr val="D0D0D0"/>
              </a:solidFill>
            </a:endParaRPr>
          </a:p>
        </p:txBody>
      </p:sp>
      <p:sp>
        <p:nvSpPr>
          <p:cNvPr id="5" name="TextBox 4">
            <a:extLst>
              <a:ext uri="{FF2B5EF4-FFF2-40B4-BE49-F238E27FC236}">
                <a16:creationId xmlns:a16="http://schemas.microsoft.com/office/drawing/2014/main" id="{62F0F7E3-6C59-481C-8F59-1D1D5E060D84}"/>
              </a:ext>
            </a:extLst>
          </p:cNvPr>
          <p:cNvSpPr txBox="1"/>
          <p:nvPr/>
        </p:nvSpPr>
        <p:spPr>
          <a:xfrm>
            <a:off x="1016000" y="2032000"/>
            <a:ext cx="10160000" cy="571500"/>
          </a:xfrm>
          <a:prstGeom prst="rect">
            <a:avLst/>
          </a:prstGeom>
          <a:noFill/>
        </p:spPr>
        <p:txBody>
          <a:bodyPr vertOverflow="overflow" vert="horz" wrap="square" rtlCol="0" anchor="t">
            <a:spAutoFit/>
          </a:bodyPr>
          <a:lstStyle/>
          <a:p>
            <a:pPr algn="l"/>
            <a:r>
              <a:rPr lang="en-US" altLang="ko-KR" sz="2000">
                <a:solidFill>
                  <a:srgbClr val="D0D0D0"/>
                </a:solidFill>
              </a:rPr>
              <a:t>▸  GLM, Kimi, and others deliver strong FC at large scale</a:t>
            </a:r>
            <a:endParaRPr lang="ko-KR" altLang="en-US" sz="2000">
              <a:solidFill>
                <a:srgbClr val="D0D0D0"/>
              </a:solidFill>
            </a:endParaRPr>
          </a:p>
        </p:txBody>
      </p:sp>
      <p:sp>
        <p:nvSpPr>
          <p:cNvPr id="6" name="TextBox 5">
            <a:extLst>
              <a:ext uri="{FF2B5EF4-FFF2-40B4-BE49-F238E27FC236}">
                <a16:creationId xmlns:a16="http://schemas.microsoft.com/office/drawing/2014/main" id="{AD7B60EB-0EAC-434E-99D4-E93DEF6D8521}"/>
              </a:ext>
            </a:extLst>
          </p:cNvPr>
          <p:cNvSpPr txBox="1"/>
          <p:nvPr/>
        </p:nvSpPr>
        <p:spPr>
          <a:xfrm>
            <a:off x="1016000" y="2794000"/>
            <a:ext cx="10160000" cy="571500"/>
          </a:xfrm>
          <a:prstGeom prst="rect">
            <a:avLst/>
          </a:prstGeom>
          <a:noFill/>
        </p:spPr>
        <p:txBody>
          <a:bodyPr vertOverflow="overflow" vert="horz" wrap="square" rtlCol="0" anchor="t">
            <a:spAutoFit/>
          </a:bodyPr>
          <a:lstStyle/>
          <a:p>
            <a:pPr algn="l"/>
            <a:r>
              <a:rPr lang="en-US" altLang="ko-KR" sz="2000">
                <a:solidFill>
                  <a:srgbClr val="D0D0D0"/>
                </a:solidFill>
              </a:rPr>
              <a:t>▸  At the small/medium scale, Qwen was the only one</a:t>
            </a:r>
            <a:endParaRPr lang="ko-KR" altLang="en-US" sz="2000">
              <a:solidFill>
                <a:srgbClr val="D0D0D0"/>
              </a:solidFill>
            </a:endParaRPr>
          </a:p>
        </p:txBody>
      </p:sp>
      <p:sp>
        <p:nvSpPr>
          <p:cNvPr id="7" name="TextBox 6">
            <a:extLst>
              <a:ext uri="{FF2B5EF4-FFF2-40B4-BE49-F238E27FC236}">
                <a16:creationId xmlns:a16="http://schemas.microsoft.com/office/drawing/2014/main" id="{440229AF-5FE2-473A-A99B-4EBAD54673BD}"/>
              </a:ext>
            </a:extLst>
          </p:cNvPr>
          <p:cNvSpPr txBox="1"/>
          <p:nvPr/>
        </p:nvSpPr>
        <p:spPr>
          <a:xfrm>
            <a:off x="1016000" y="3556000"/>
            <a:ext cx="10160000" cy="571500"/>
          </a:xfrm>
          <a:prstGeom prst="rect">
            <a:avLst/>
          </a:prstGeom>
          <a:noFill/>
        </p:spPr>
        <p:txBody>
          <a:bodyPr vertOverflow="overflow" vert="horz" wrap="square" rtlCol="0" anchor="t">
            <a:spAutoFit/>
          </a:bodyPr>
          <a:lstStyle/>
          <a:p>
            <a:pPr algn="l"/>
            <a:r>
              <a:rPr lang="en-US" altLang="ko-KR" sz="2000" b="1">
                <a:solidFill>
                  <a:srgbClr val="00D4AA"/>
                </a:solidFill>
              </a:rPr>
              <a:t>▸  Even 3B active params supports tool choice</a:t>
            </a:r>
            <a:endParaRPr lang="ko-KR" altLang="en-US" sz="2000" b="1">
              <a:solidFill>
                <a:srgbClr val="00D4AA"/>
              </a:solidFill>
            </a:endParaRPr>
          </a:p>
        </p:txBody>
      </p:sp>
      <p:sp>
        <p:nvSpPr>
          <p:cNvPr id="8" name="TextBox 7">
            <a:extLst>
              <a:ext uri="{FF2B5EF4-FFF2-40B4-BE49-F238E27FC236}">
                <a16:creationId xmlns:a16="http://schemas.microsoft.com/office/drawing/2014/main" id="{9F8AE62F-D20B-4E35-A785-622403C79A84}"/>
              </a:ext>
            </a:extLst>
          </p:cNvPr>
          <p:cNvSpPr txBox="1"/>
          <p:nvPr/>
        </p:nvSpPr>
        <p:spPr>
          <a:xfrm>
            <a:off x="1016000" y="4318000"/>
            <a:ext cx="10160000" cy="571500"/>
          </a:xfrm>
          <a:prstGeom prst="rect">
            <a:avLst/>
          </a:prstGeom>
          <a:noFill/>
        </p:spPr>
        <p:txBody>
          <a:bodyPr vertOverflow="overflow" vert="horz" wrap="square" rtlCol="0" anchor="t">
            <a:spAutoFit/>
          </a:bodyPr>
          <a:lstStyle/>
          <a:p>
            <a:pPr algn="l"/>
            <a:r>
              <a:rPr lang="en-US" altLang="ko-KR" sz="2000" b="1">
                <a:solidFill>
                  <a:srgbClr val="00D4AA"/>
                </a:solidFill>
              </a:rPr>
              <a:t>▸  Handles 10+ variant recursive unions at 35B class</a:t>
            </a:r>
            <a:endParaRPr lang="ko-KR" altLang="en-US" sz="2000" b="1">
              <a:solidFill>
                <a:srgbClr val="00D4AA"/>
              </a:solidFill>
            </a:endParaRPr>
          </a:p>
        </p:txBody>
      </p:sp>
      <p:sp>
        <p:nvSpPr>
          <p:cNvPr id="9" name="TextBox 8">
            <a:extLst>
              <a:ext uri="{FF2B5EF4-FFF2-40B4-BE49-F238E27FC236}">
                <a16:creationId xmlns:a16="http://schemas.microsoft.com/office/drawing/2014/main" id="{23B112D0-7D8B-4DCB-A0A3-74A63CFD3505}"/>
              </a:ext>
            </a:extLst>
          </p:cNvPr>
          <p:cNvSpPr txBox="1"/>
          <p:nvPr/>
        </p:nvSpPr>
        <p:spPr>
          <a:xfrm>
            <a:off x="1270000" y="5461000"/>
            <a:ext cx="9652000" cy="381000"/>
          </a:xfrm>
          <a:prstGeom prst="rect">
            <a:avLst/>
          </a:prstGeom>
          <a:noFill/>
        </p:spPr>
        <p:txBody>
          <a:bodyPr vertOverflow="overflow" vert="horz" wrap="square" rtlCol="0" anchor="t">
            <a:spAutoFit/>
          </a:bodyPr>
          <a:lstStyle/>
          <a:p>
            <a:pPr algn="l"/>
            <a:r>
              <a:rPr lang="en-US" altLang="ko-KR" sz="2000" b="1">
                <a:solidFill>
                  <a:srgbClr val="A78BFA"/>
                </a:solidFill>
              </a:rPr>
              <a:t>For AutoBe, small/medium-scale performance was decisive</a:t>
            </a:r>
            <a:endParaRPr lang="ko-KR" altLang="en-US" sz="2000" b="1">
              <a:solidFill>
                <a:srgbClr val="A78BFA"/>
              </a:solidFill>
            </a:endParaRPr>
          </a:p>
        </p:txBody>
      </p:sp>
    </p:spTree>
    <p:extLst>
      <p:ext uri="{BB962C8B-B14F-4D97-AF65-F5344CB8AC3E}">
        <p14:creationId xmlns:p14="http://schemas.microsoft.com/office/powerpoint/2010/main" val="205083716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FBF5E2F-703B-44CD-BD40-80C598DDA5E1}"/>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A78BFA"/>
                </a:solidFill>
                <a:latin typeface="Segoe UI Semibold"/>
                <a:cs typeface="Segoe UI Semibold"/>
              </a:rPr>
              <a:t>R&amp;D Cost: Users vs. Developers</a:t>
            </a:r>
            <a:endParaRPr lang="ko-KR" altLang="en-US" sz="3200" b="1">
              <a:solidFill>
                <a:srgbClr val="A78BFA"/>
              </a:solidFill>
              <a:latin typeface="Segoe UI Semibold"/>
              <a:cs typeface="Segoe UI Semibold"/>
            </a:endParaRPr>
          </a:p>
        </p:txBody>
      </p:sp>
      <p:sp>
        <p:nvSpPr>
          <p:cNvPr id="3" name="직사각형 2">
            <a:extLst>
              <a:ext uri="{FF2B5EF4-FFF2-40B4-BE49-F238E27FC236}">
                <a16:creationId xmlns:a16="http://schemas.microsoft.com/office/drawing/2014/main" id="{CD3DD7C1-CD12-4EA6-B7FA-32378B8EFF10}"/>
              </a:ext>
            </a:extLst>
          </p:cNvPr>
          <p:cNvSpPr/>
          <p:nvPr/>
        </p:nvSpPr>
        <p:spPr>
          <a:xfrm>
            <a:off x="762000" y="1016000"/>
            <a:ext cx="1270000" cy="38100"/>
          </a:xfrm>
          <a:prstGeom prst="rect">
            <a:avLst/>
          </a:prstGeom>
          <a:solidFill>
            <a:srgbClr val="A78BFA"/>
          </a:solidFill>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사각형: 둥근 모서리 3">
            <a:extLst>
              <a:ext uri="{FF2B5EF4-FFF2-40B4-BE49-F238E27FC236}">
                <a16:creationId xmlns:a16="http://schemas.microsoft.com/office/drawing/2014/main" id="{12AD1122-8DD4-4D1B-8038-1BBFEE30F93C}"/>
              </a:ext>
            </a:extLst>
          </p:cNvPr>
          <p:cNvSpPr/>
          <p:nvPr/>
        </p:nvSpPr>
        <p:spPr>
          <a:xfrm>
            <a:off x="762000" y="1397000"/>
            <a:ext cx="5207000" cy="1905000"/>
          </a:xfrm>
          <a:prstGeom prst="roundRect">
            <a:avLst/>
          </a:prstGeom>
          <a:solidFill>
            <a:srgbClr val="1A2733"/>
          </a:solidFill>
          <a:ln w="25400" cap="flat" cmpd="sng" algn="ctr">
            <a:solidFill>
              <a:srgbClr val="00D4A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a:solidFill>
                  <a:srgbClr val="D0D0D0"/>
                </a:solidFill>
              </a:rPr>
              <a:t>For Users
Even the most expensive model
is cheaper than hiring
a backend developer</a:t>
            </a:r>
            <a:endParaRPr lang="ko-KR" altLang="en-US">
              <a:solidFill>
                <a:srgbClr val="D0D0D0"/>
              </a:solidFill>
            </a:endParaRPr>
          </a:p>
        </p:txBody>
      </p:sp>
      <p:sp>
        <p:nvSpPr>
          <p:cNvPr id="5" name="사각형: 둥근 모서리 4">
            <a:extLst>
              <a:ext uri="{FF2B5EF4-FFF2-40B4-BE49-F238E27FC236}">
                <a16:creationId xmlns:a16="http://schemas.microsoft.com/office/drawing/2014/main" id="{2837B83E-C29F-4701-94BC-017E257735F9}"/>
              </a:ext>
            </a:extLst>
          </p:cNvPr>
          <p:cNvSpPr/>
          <p:nvPr/>
        </p:nvSpPr>
        <p:spPr>
          <a:xfrm>
            <a:off x="6223000" y="1397000"/>
            <a:ext cx="5207000" cy="1905000"/>
          </a:xfrm>
          <a:prstGeom prst="roundRect">
            <a:avLst/>
          </a:prstGeom>
          <a:solidFill>
            <a:srgbClr val="1A2733"/>
          </a:solidFill>
          <a:ln w="25400" cap="flat" cmpd="sng" algn="ctr">
            <a:solidFill>
              <a:srgbClr val="FF6B6B"/>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a:solidFill>
                  <a:srgbClr val="D0D0D0"/>
                </a:solidFill>
              </a:rPr>
              <a:t>For Developers
Thousands of generate-compile
cycles per new feature
Commercial APIs = financial ruin</a:t>
            </a:r>
            <a:endParaRPr lang="ko-KR" altLang="en-US">
              <a:solidFill>
                <a:srgbClr val="D0D0D0"/>
              </a:solidFill>
            </a:endParaRPr>
          </a:p>
        </p:txBody>
      </p:sp>
      <p:sp>
        <p:nvSpPr>
          <p:cNvPr id="6" name="사각형: 둥근 모서리 5">
            <a:extLst>
              <a:ext uri="{FF2B5EF4-FFF2-40B4-BE49-F238E27FC236}">
                <a16:creationId xmlns:a16="http://schemas.microsoft.com/office/drawing/2014/main" id="{57EAB0F5-694F-4400-80AE-5B4A8473A137}"/>
              </a:ext>
            </a:extLst>
          </p:cNvPr>
          <p:cNvSpPr/>
          <p:nvPr/>
        </p:nvSpPr>
        <p:spPr>
          <a:xfrm>
            <a:off x="1524000" y="3683000"/>
            <a:ext cx="9144000" cy="762000"/>
          </a:xfrm>
          <a:prstGeom prst="roundRect">
            <a:avLst/>
          </a:prstGeom>
          <a:solidFill>
            <a:srgbClr val="A78BF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2200" b="1">
                <a:solidFill>
                  <a:srgbClr val="0F1923"/>
                </a:solidFill>
              </a:rPr>
              <a:t>Local models: experiment without limit, without cost</a:t>
            </a:r>
            <a:endParaRPr lang="ko-KR" altLang="en-US" sz="2200" b="1">
              <a:solidFill>
                <a:srgbClr val="0F1923"/>
              </a:solidFill>
            </a:endParaRPr>
          </a:p>
        </p:txBody>
      </p:sp>
      <p:sp>
        <p:nvSpPr>
          <p:cNvPr id="7" name="TextBox 6">
            <a:extLst>
              <a:ext uri="{FF2B5EF4-FFF2-40B4-BE49-F238E27FC236}">
                <a16:creationId xmlns:a16="http://schemas.microsoft.com/office/drawing/2014/main" id="{26C53187-7234-494C-B84C-B8D96F3546E9}"/>
              </a:ext>
            </a:extLst>
          </p:cNvPr>
          <p:cNvSpPr txBox="1"/>
          <p:nvPr/>
        </p:nvSpPr>
        <p:spPr>
          <a:xfrm>
            <a:off x="1270000" y="4826000"/>
            <a:ext cx="9652000" cy="635000"/>
          </a:xfrm>
          <a:prstGeom prst="rect">
            <a:avLst/>
          </a:prstGeom>
          <a:noFill/>
        </p:spPr>
        <p:txBody>
          <a:bodyPr vertOverflow="overflow" vert="horz" wrap="square" rtlCol="0" anchor="t">
            <a:spAutoFit/>
          </a:bodyPr>
          <a:lstStyle/>
          <a:p>
            <a:pPr algn="l"/>
            <a:r>
              <a:rPr lang="en-US" altLang="ko-KR" sz="2000">
                <a:solidFill>
                  <a:srgbClr val="D0D0D0"/>
                </a:solidFill>
              </a:rPr>
              <a:t>6.75% → 100% required hundreds of experiment cycles
Only possible with local models</a:t>
            </a:r>
            <a:endParaRPr lang="ko-KR" altLang="en-US" sz="2000">
              <a:solidFill>
                <a:srgbClr val="D0D0D0"/>
              </a:solidFill>
            </a:endParaRPr>
          </a:p>
        </p:txBody>
      </p:sp>
    </p:spTree>
    <p:extLst>
      <p:ext uri="{BB962C8B-B14F-4D97-AF65-F5344CB8AC3E}">
        <p14:creationId xmlns:p14="http://schemas.microsoft.com/office/powerpoint/2010/main" val="113629602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E55902-0EB4-42C5-A211-2A83900E0BEF}"/>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FFE66D"/>
                </a:solidFill>
                <a:latin typeface="Segoe UI Semibold"/>
                <a:cs typeface="Segoe UI Semibold"/>
              </a:rPr>
              <a:t>Small Models = Best QA Engineers</a:t>
            </a:r>
            <a:endParaRPr lang="ko-KR" altLang="en-US" sz="3200" b="1">
              <a:solidFill>
                <a:srgbClr val="FFE66D"/>
              </a:solidFill>
              <a:latin typeface="Segoe UI Semibold"/>
              <a:cs typeface="Segoe UI Semibold"/>
            </a:endParaRPr>
          </a:p>
        </p:txBody>
      </p:sp>
      <p:sp>
        <p:nvSpPr>
          <p:cNvPr id="3" name="직사각형 2">
            <a:extLst>
              <a:ext uri="{FF2B5EF4-FFF2-40B4-BE49-F238E27FC236}">
                <a16:creationId xmlns:a16="http://schemas.microsoft.com/office/drawing/2014/main" id="{DA893682-0745-49AE-9C84-E8753BD77FFA}"/>
              </a:ext>
            </a:extLst>
          </p:cNvPr>
          <p:cNvSpPr/>
          <p:nvPr/>
        </p:nvSpPr>
        <p:spPr>
          <a:xfrm>
            <a:off x="762000" y="1016000"/>
            <a:ext cx="1270000" cy="38100"/>
          </a:xfrm>
          <a:prstGeom prst="rect">
            <a:avLst/>
          </a:prstGeom>
          <a:solidFill>
            <a:srgbClr val="FFE66D"/>
          </a:solidFill>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graphicFrame>
        <p:nvGraphicFramePr>
          <p:cNvPr id="5" name="표 4">
            <a:extLst>
              <a:ext uri="{FF2B5EF4-FFF2-40B4-BE49-F238E27FC236}">
                <a16:creationId xmlns:a16="http://schemas.microsoft.com/office/drawing/2014/main" id="{39EA0909-8E14-46BD-8814-1B4A82235BD5}"/>
              </a:ext>
            </a:extLst>
          </p:cNvPr>
          <p:cNvGraphicFramePr>
            <a:graphicFrameLocks noGrp="1"/>
          </p:cNvGraphicFramePr>
          <p:nvPr>
            <p:extLst>
              <p:ext uri="{D42A27DB-BD31-4B8C-83A1-F6EECF244321}">
                <p14:modId xmlns:p14="http://schemas.microsoft.com/office/powerpoint/2010/main" val="815731855"/>
              </p:ext>
            </p:extLst>
          </p:nvPr>
        </p:nvGraphicFramePr>
        <p:xfrm>
          <a:off x="762000" y="1397000"/>
          <a:ext cx="10668000" cy="1737360"/>
        </p:xfrm>
        <a:graphic>
          <a:graphicData uri="http://schemas.openxmlformats.org/drawingml/2006/table">
            <a:tbl>
              <a:tblPr firstRow="1" bandRow="1">
                <a:tableStyleId>{5C22544A-7EE6-4342-B048-85BDC9FD1C3A}</a:tableStyleId>
              </a:tblPr>
              <a:tblGrid>
                <a:gridCol w="3302000">
                  <a:extLst>
                    <a:ext uri="{9D8B030D-6E8A-4147-A177-3AD203B41FA5}">
                      <a16:colId xmlns:a16="http://schemas.microsoft.com/office/drawing/2014/main" val="2359434299"/>
                    </a:ext>
                  </a:extLst>
                </a:gridCol>
                <a:gridCol w="1524000">
                  <a:extLst>
                    <a:ext uri="{9D8B030D-6E8A-4147-A177-3AD203B41FA5}">
                      <a16:colId xmlns:a16="http://schemas.microsoft.com/office/drawing/2014/main" val="3251675227"/>
                    </a:ext>
                  </a:extLst>
                </a:gridCol>
                <a:gridCol w="1270000">
                  <a:extLst>
                    <a:ext uri="{9D8B030D-6E8A-4147-A177-3AD203B41FA5}">
                      <a16:colId xmlns:a16="http://schemas.microsoft.com/office/drawing/2014/main" val="1671879778"/>
                    </a:ext>
                  </a:extLst>
                </a:gridCol>
                <a:gridCol w="4572000">
                  <a:extLst>
                    <a:ext uri="{9D8B030D-6E8A-4147-A177-3AD203B41FA5}">
                      <a16:colId xmlns:a16="http://schemas.microsoft.com/office/drawing/2014/main" val="1848201951"/>
                    </a:ext>
                  </a:extLst>
                </a:gridCol>
              </a:tblGrid>
              <a:tr h="508000">
                <a:tc>
                  <a:txBody>
                    <a:bodyPr/>
                    <a:lstStyle/>
                    <a:p>
                      <a:pPr algn="ctr"/>
                      <a:r>
                        <a:rPr lang="en-US" altLang="ko-KR" sz="1400" b="1">
                          <a:solidFill>
                            <a:srgbClr val="00D4AA"/>
                          </a:solidFill>
                        </a:rPr>
                        <a:t>Model</a:t>
                      </a:r>
                      <a:endParaRPr lang="ko-KR" altLang="en-US" sz="1400" b="1">
                        <a:solidFill>
                          <a:srgbClr val="00D4AA"/>
                        </a:solidFill>
                      </a:endParaRPr>
                    </a:p>
                  </a:txBody>
                  <a:tcPr>
                    <a:solidFill>
                      <a:srgbClr val="FFE66D"/>
                    </a:solidFill>
                  </a:tcPr>
                </a:tc>
                <a:tc>
                  <a:txBody>
                    <a:bodyPr/>
                    <a:lstStyle/>
                    <a:p>
                      <a:pPr algn="ctr"/>
                      <a:r>
                        <a:rPr lang="en-US" altLang="ko-KR" sz="1400" b="1">
                          <a:solidFill>
                            <a:srgbClr val="00D4AA"/>
                          </a:solidFill>
                        </a:rPr>
                        <a:t>Active / Total</a:t>
                      </a:r>
                      <a:endParaRPr lang="ko-KR" altLang="en-US" sz="1400" b="1">
                        <a:solidFill>
                          <a:srgbClr val="00D4AA"/>
                        </a:solidFill>
                      </a:endParaRPr>
                    </a:p>
                  </a:txBody>
                  <a:tcPr anchor="ctr">
                    <a:solidFill>
                      <a:srgbClr val="2A4A3F"/>
                    </a:solidFill>
                  </a:tcPr>
                </a:tc>
                <a:tc>
                  <a:txBody>
                    <a:bodyPr/>
                    <a:lstStyle/>
                    <a:p>
                      <a:pPr algn="ctr"/>
                      <a:r>
                        <a:rPr lang="ko-KR" altLang="en-US" sz="1600" b="1">
                          <a:solidFill>
                            <a:srgbClr val="0F1923"/>
                          </a:solidFill>
                        </a:rPr>
                        <a:t>Success Rate</a:t>
                      </a:r>
                    </a:p>
                  </a:txBody>
                  <a:tcPr>
                    <a:solidFill>
                      <a:srgbClr val="FFE66D"/>
                    </a:solidFill>
                  </a:tcPr>
                </a:tc>
                <a:tc>
                  <a:txBody>
                    <a:bodyPr/>
                    <a:lstStyle/>
                    <a:p>
                      <a:pPr algn="ctr"/>
                      <a:r>
                        <a:rPr lang="ko-KR" altLang="en-US" sz="1600" b="1">
                          <a:solidFill>
                            <a:srgbClr val="0F1923"/>
                          </a:solidFill>
                        </a:rPr>
                        <a:t>What it found</a:t>
                      </a:r>
                    </a:p>
                  </a:txBody>
                  <a:tcPr>
                    <a:solidFill>
                      <a:srgbClr val="FFE66D"/>
                    </a:solidFill>
                  </a:tcPr>
                </a:tc>
                <a:extLst>
                  <a:ext uri="{0D108BD9-81ED-4DB2-BD59-A6C34878D82A}">
                    <a16:rowId xmlns:a16="http://schemas.microsoft.com/office/drawing/2014/main" val="2526308329"/>
                  </a:ext>
                </a:extLst>
              </a:tr>
              <a:tr h="508000">
                <a:tc>
                  <a:txBody>
                    <a:bodyPr/>
                    <a:lstStyle/>
                    <a:p>
                      <a:pPr algn="ctr"/>
                      <a:r>
                        <a:rPr lang="en-US" altLang="ko-KR" sz="1600" b="0">
                          <a:solidFill>
                            <a:srgbClr val="D0D0D0"/>
                          </a:solidFill>
                        </a:rPr>
                        <a:t>qwen3-30b-a3b-thinking</a:t>
                      </a:r>
                      <a:endParaRPr lang="ko-KR" altLang="en-US" sz="1600" b="0">
                        <a:solidFill>
                          <a:srgbClr val="D0D0D0"/>
                        </a:solidFill>
                      </a:endParaRPr>
                    </a:p>
                  </a:txBody>
                  <a:tcPr>
                    <a:solidFill>
                      <a:srgbClr val="152028"/>
                    </a:solidFill>
                  </a:tcPr>
                </a:tc>
                <a:tc>
                  <a:txBody>
                    <a:bodyPr/>
                    <a:lstStyle/>
                    <a:p>
                      <a:pPr algn="ctr"/>
                      <a:r>
                        <a:rPr lang="en-US" altLang="ko-KR" sz="1400" b="0">
                          <a:solidFill>
                            <a:srgbClr val="D0D0D0"/>
                          </a:solidFill>
                        </a:rPr>
                        <a:t>3B / 30B</a:t>
                      </a:r>
                      <a:endParaRPr lang="ko-KR" altLang="en-US" sz="1400" b="0">
                        <a:solidFill>
                          <a:srgbClr val="D0D0D0"/>
                        </a:solidFill>
                      </a:endParaRPr>
                    </a:p>
                  </a:txBody>
                  <a:tcPr anchor="ctr">
                    <a:solidFill>
                      <a:srgbClr val="152028"/>
                    </a:solidFill>
                  </a:tcPr>
                </a:tc>
                <a:tc>
                  <a:txBody>
                    <a:bodyPr/>
                    <a:lstStyle/>
                    <a:p>
                      <a:pPr algn="ctr"/>
                      <a:r>
                        <a:rPr lang="ko-KR" altLang="en-US" sz="1600" b="1">
                          <a:solidFill>
                            <a:srgbClr val="FF6B6B"/>
                          </a:solidFill>
                        </a:rPr>
                        <a:t>~10%</a:t>
                      </a:r>
                    </a:p>
                  </a:txBody>
                  <a:tcPr>
                    <a:solidFill>
                      <a:srgbClr val="152028"/>
                    </a:solidFill>
                  </a:tcPr>
                </a:tc>
                <a:tc>
                  <a:txBody>
                    <a:bodyPr/>
                    <a:lstStyle/>
                    <a:p>
                      <a:pPr algn="ctr"/>
                      <a:r>
                        <a:rPr lang="en-US" altLang="ko-KR" sz="1600" b="0">
                          <a:solidFill>
                            <a:srgbClr val="D0D0D0"/>
                          </a:solidFill>
                        </a:rPr>
                        <a:t>Fundamental schema ambiguities, missing required fields</a:t>
                      </a:r>
                      <a:endParaRPr lang="ko-KR" altLang="en-US" sz="1600" b="0">
                        <a:solidFill>
                          <a:srgbClr val="D0D0D0"/>
                        </a:solidFill>
                      </a:endParaRPr>
                    </a:p>
                  </a:txBody>
                  <a:tcPr>
                    <a:solidFill>
                      <a:srgbClr val="152028"/>
                    </a:solidFill>
                  </a:tcPr>
                </a:tc>
                <a:extLst>
                  <a:ext uri="{0D108BD9-81ED-4DB2-BD59-A6C34878D82A}">
                    <a16:rowId xmlns:a16="http://schemas.microsoft.com/office/drawing/2014/main" val="2329717620"/>
                  </a:ext>
                </a:extLst>
              </a:tr>
              <a:tr h="508000">
                <a:tc>
                  <a:txBody>
                    <a:bodyPr/>
                    <a:lstStyle/>
                    <a:p>
                      <a:pPr algn="ctr"/>
                      <a:r>
                        <a:rPr lang="en-US" altLang="ko-KR" sz="1600" b="0">
                          <a:solidFill>
                            <a:srgbClr val="D0D0D0"/>
                          </a:solidFill>
                        </a:rPr>
                        <a:t>qwen3-next-80b-a3b-instruct</a:t>
                      </a:r>
                      <a:endParaRPr lang="ko-KR" altLang="en-US" sz="1600" b="0">
                        <a:solidFill>
                          <a:srgbClr val="D0D0D0"/>
                        </a:solidFill>
                      </a:endParaRPr>
                    </a:p>
                  </a:txBody>
                  <a:tcPr>
                    <a:solidFill>
                      <a:srgbClr val="1A2733"/>
                    </a:solidFill>
                  </a:tcPr>
                </a:tc>
                <a:tc>
                  <a:txBody>
                    <a:bodyPr/>
                    <a:lstStyle/>
                    <a:p>
                      <a:pPr algn="ctr"/>
                      <a:r>
                        <a:rPr lang="en-US" altLang="ko-KR" sz="1400" b="0">
                          <a:solidFill>
                            <a:srgbClr val="D0D0D0"/>
                          </a:solidFill>
                        </a:rPr>
                        <a:t>3B / 80B</a:t>
                      </a:r>
                      <a:endParaRPr lang="ko-KR" altLang="en-US" sz="1400" b="0">
                        <a:solidFill>
                          <a:srgbClr val="D0D0D0"/>
                        </a:solidFill>
                      </a:endParaRPr>
                    </a:p>
                  </a:txBody>
                  <a:tcPr anchor="ctr">
                    <a:solidFill>
                      <a:srgbClr val="1A2733"/>
                    </a:solidFill>
                  </a:tcPr>
                </a:tc>
                <a:tc>
                  <a:txBody>
                    <a:bodyPr/>
                    <a:lstStyle/>
                    <a:p>
                      <a:pPr algn="ctr"/>
                      <a:r>
                        <a:rPr lang="ko-KR" altLang="en-US" sz="1600" b="1">
                          <a:solidFill>
                            <a:srgbClr val="FF6B6B"/>
                          </a:solidFill>
                        </a:rPr>
                        <a:t>~20%</a:t>
                      </a:r>
                    </a:p>
                  </a:txBody>
                  <a:tcPr>
                    <a:solidFill>
                      <a:srgbClr val="1A2733"/>
                    </a:solidFill>
                  </a:tcPr>
                </a:tc>
                <a:tc>
                  <a:txBody>
                    <a:bodyPr/>
                    <a:lstStyle/>
                    <a:p>
                      <a:pPr algn="ctr"/>
                      <a:r>
                        <a:rPr lang="en-US" altLang="ko-KR" sz="1600" b="0">
                          <a:solidFill>
                            <a:srgbClr val="D0D0D0"/>
                          </a:solidFill>
                        </a:rPr>
                        <a:t>Subtle type mismatches in complex nested relationships</a:t>
                      </a:r>
                      <a:endParaRPr lang="ko-KR" altLang="en-US" sz="1600" b="0">
                        <a:solidFill>
                          <a:srgbClr val="D0D0D0"/>
                        </a:solidFill>
                      </a:endParaRPr>
                    </a:p>
                  </a:txBody>
                  <a:tcPr>
                    <a:solidFill>
                      <a:srgbClr val="1A2733"/>
                    </a:solidFill>
                  </a:tcPr>
                </a:tc>
                <a:extLst>
                  <a:ext uri="{0D108BD9-81ED-4DB2-BD59-A6C34878D82A}">
                    <a16:rowId xmlns:a16="http://schemas.microsoft.com/office/drawing/2014/main" val="2628109904"/>
                  </a:ext>
                </a:extLst>
              </a:tr>
            </a:tbl>
          </a:graphicData>
        </a:graphic>
      </p:graphicFrame>
      <p:sp>
        <p:nvSpPr>
          <p:cNvPr id="6" name="TextBox 5">
            <a:extLst>
              <a:ext uri="{FF2B5EF4-FFF2-40B4-BE49-F238E27FC236}">
                <a16:creationId xmlns:a16="http://schemas.microsoft.com/office/drawing/2014/main" id="{BA866E4E-A63A-41E9-ABD5-07A030D9F145}"/>
              </a:ext>
            </a:extLst>
          </p:cNvPr>
          <p:cNvSpPr txBox="1"/>
          <p:nvPr/>
        </p:nvSpPr>
        <p:spPr>
          <a:xfrm>
            <a:off x="1016000" y="3302000"/>
            <a:ext cx="10160000" cy="635000"/>
          </a:xfrm>
          <a:prstGeom prst="rect">
            <a:avLst/>
          </a:prstGeom>
          <a:noFill/>
        </p:spPr>
        <p:txBody>
          <a:bodyPr vertOverflow="overflow" vert="horz" wrap="square" rtlCol="0" anchor="t">
            <a:spAutoFit/>
          </a:bodyPr>
          <a:lstStyle/>
          <a:p>
            <a:pPr algn="l"/>
            <a:r>
              <a:rPr lang="en-US" altLang="ko-KR" sz="2200" b="1">
                <a:solidFill>
                  <a:srgbClr val="FFE66D"/>
                </a:solidFill>
              </a:rPr>
              <a:t>10% was the most valuable result.
Every failure pointed to a gap in our system.</a:t>
            </a:r>
            <a:endParaRPr lang="ko-KR" altLang="en-US" sz="2200" b="1">
              <a:solidFill>
                <a:srgbClr val="FFE66D"/>
              </a:solidFill>
            </a:endParaRPr>
          </a:p>
        </p:txBody>
      </p:sp>
      <p:sp>
        <p:nvSpPr>
          <p:cNvPr id="7" name="TextBox 6">
            <a:extLst>
              <a:ext uri="{FF2B5EF4-FFF2-40B4-BE49-F238E27FC236}">
                <a16:creationId xmlns:a16="http://schemas.microsoft.com/office/drawing/2014/main" id="{EDCE991C-738B-4750-901F-6EFE269C45ED}"/>
              </a:ext>
            </a:extLst>
          </p:cNvPr>
          <p:cNvSpPr txBox="1"/>
          <p:nvPr/>
        </p:nvSpPr>
        <p:spPr>
          <a:xfrm>
            <a:off x="1016000" y="4191000"/>
            <a:ext cx="10160000" cy="1524000"/>
          </a:xfrm>
          <a:prstGeom prst="rect">
            <a:avLst/>
          </a:prstGeom>
          <a:noFill/>
        </p:spPr>
        <p:txBody>
          <a:bodyPr vertOverflow="overflow" vert="horz" wrap="square" rtlCol="0" anchor="t">
            <a:spAutoFit/>
          </a:bodyPr>
          <a:lstStyle/>
          <a:p>
            <a:pPr algn="l"/>
            <a:r>
              <a:rPr lang="en-US" altLang="ko-KR" sz="2000">
                <a:solidFill>
                  <a:srgbClr val="D0D0D0"/>
                </a:solidFill>
              </a:rPr>
              <a:t>Large models make mistakes less often, not never.
"Rarely" in production = outage.
When a 35B model can't misinterpret your schema,
the probability of any model getting it wrong → effectively zero.</a:t>
            </a:r>
            <a:endParaRPr lang="ko-KR" altLang="en-US" sz="2000">
              <a:solidFill>
                <a:srgbClr val="D0D0D0"/>
              </a:solidFill>
            </a:endParaRPr>
          </a:p>
        </p:txBody>
      </p:sp>
    </p:spTree>
    <p:extLst>
      <p:ext uri="{BB962C8B-B14F-4D97-AF65-F5344CB8AC3E}">
        <p14:creationId xmlns:p14="http://schemas.microsoft.com/office/powerpoint/2010/main" val="25179912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E12E8AA-555D-46D5-8C52-1C2FA1BBB311}"/>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A78BFA"/>
                </a:solidFill>
                <a:latin typeface="Segoe UI Semibold"/>
                <a:cs typeface="Segoe UI Semibold"/>
              </a:rPr>
              <a:t>No Vendor Lock-In</a:t>
            </a:r>
            <a:endParaRPr lang="ko-KR" altLang="en-US" sz="3200" b="1">
              <a:solidFill>
                <a:srgbClr val="A78BFA"/>
              </a:solidFill>
              <a:latin typeface="Segoe UI Semibold"/>
              <a:cs typeface="Segoe UI Semibold"/>
            </a:endParaRPr>
          </a:p>
        </p:txBody>
      </p:sp>
      <p:sp>
        <p:nvSpPr>
          <p:cNvPr id="3" name="직사각형 2">
            <a:extLst>
              <a:ext uri="{FF2B5EF4-FFF2-40B4-BE49-F238E27FC236}">
                <a16:creationId xmlns:a16="http://schemas.microsoft.com/office/drawing/2014/main" id="{7101A881-308D-4937-A864-1170950110FC}"/>
              </a:ext>
            </a:extLst>
          </p:cNvPr>
          <p:cNvSpPr/>
          <p:nvPr/>
        </p:nvSpPr>
        <p:spPr>
          <a:xfrm>
            <a:off x="762000" y="1016000"/>
            <a:ext cx="1270000" cy="38100"/>
          </a:xfrm>
          <a:prstGeom prst="rect">
            <a:avLst/>
          </a:prstGeom>
          <a:solidFill>
            <a:srgbClr val="A78BFA"/>
          </a:solidFill>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TextBox 3">
            <a:extLst>
              <a:ext uri="{FF2B5EF4-FFF2-40B4-BE49-F238E27FC236}">
                <a16:creationId xmlns:a16="http://schemas.microsoft.com/office/drawing/2014/main" id="{264E2644-5C50-4199-B679-618049FB1222}"/>
              </a:ext>
            </a:extLst>
          </p:cNvPr>
          <p:cNvSpPr txBox="1"/>
          <p:nvPr/>
        </p:nvSpPr>
        <p:spPr>
          <a:xfrm>
            <a:off x="1016000" y="1270000"/>
            <a:ext cx="10160000" cy="444500"/>
          </a:xfrm>
          <a:prstGeom prst="rect">
            <a:avLst/>
          </a:prstGeom>
          <a:noFill/>
        </p:spPr>
        <p:txBody>
          <a:bodyPr vertOverflow="overflow" vert="horz" wrap="square" rtlCol="0" anchor="t">
            <a:spAutoFit/>
          </a:bodyPr>
          <a:lstStyle/>
          <a:p>
            <a:pPr algn="l"/>
            <a:r>
              <a:rPr lang="en-US" altLang="ko-KR" sz="2000">
                <a:solidFill>
                  <a:srgbClr val="FF6B6B"/>
                </a:solidFill>
              </a:rPr>
              <a:t>⚠  Price changes at vendor's discretion</a:t>
            </a:r>
            <a:endParaRPr lang="ko-KR" altLang="en-US" sz="2000">
              <a:solidFill>
                <a:srgbClr val="FF6B6B"/>
              </a:solidFill>
            </a:endParaRPr>
          </a:p>
        </p:txBody>
      </p:sp>
      <p:sp>
        <p:nvSpPr>
          <p:cNvPr id="5" name="TextBox 4">
            <a:extLst>
              <a:ext uri="{FF2B5EF4-FFF2-40B4-BE49-F238E27FC236}">
                <a16:creationId xmlns:a16="http://schemas.microsoft.com/office/drawing/2014/main" id="{C815DB35-2FC6-4CDA-8364-088DF2020107}"/>
              </a:ext>
            </a:extLst>
          </p:cNvPr>
          <p:cNvSpPr txBox="1"/>
          <p:nvPr/>
        </p:nvSpPr>
        <p:spPr>
          <a:xfrm>
            <a:off x="1016000" y="1905000"/>
            <a:ext cx="10160000" cy="444500"/>
          </a:xfrm>
          <a:prstGeom prst="rect">
            <a:avLst/>
          </a:prstGeom>
          <a:noFill/>
        </p:spPr>
        <p:txBody>
          <a:bodyPr vertOverflow="overflow" vert="horz" wrap="square" rtlCol="0" anchor="t">
            <a:spAutoFit/>
          </a:bodyPr>
          <a:lstStyle/>
          <a:p>
            <a:pPr algn="l"/>
            <a:r>
              <a:rPr lang="en-US" altLang="ko-KR" sz="2000">
                <a:solidFill>
                  <a:srgbClr val="FF6B6B"/>
                </a:solidFill>
              </a:rPr>
              <a:t>⚠  Model deprecation without warning</a:t>
            </a:r>
            <a:endParaRPr lang="ko-KR" altLang="en-US" sz="2000">
              <a:solidFill>
                <a:srgbClr val="FF6B6B"/>
              </a:solidFill>
            </a:endParaRPr>
          </a:p>
        </p:txBody>
      </p:sp>
      <p:sp>
        <p:nvSpPr>
          <p:cNvPr id="6" name="TextBox 5">
            <a:extLst>
              <a:ext uri="{FF2B5EF4-FFF2-40B4-BE49-F238E27FC236}">
                <a16:creationId xmlns:a16="http://schemas.microsoft.com/office/drawing/2014/main" id="{72F6F88F-C2DD-4E27-8091-3E00BE2DE607}"/>
              </a:ext>
            </a:extLst>
          </p:cNvPr>
          <p:cNvSpPr txBox="1"/>
          <p:nvPr/>
        </p:nvSpPr>
        <p:spPr>
          <a:xfrm>
            <a:off x="1016000" y="2540000"/>
            <a:ext cx="10160000" cy="444500"/>
          </a:xfrm>
          <a:prstGeom prst="rect">
            <a:avLst/>
          </a:prstGeom>
          <a:noFill/>
        </p:spPr>
        <p:txBody>
          <a:bodyPr vertOverflow="overflow" vert="horz" wrap="square" rtlCol="0" anchor="t">
            <a:spAutoFit/>
          </a:bodyPr>
          <a:lstStyle/>
          <a:p>
            <a:pPr algn="l"/>
            <a:r>
              <a:rPr lang="en-US" altLang="ko-KR" sz="2000">
                <a:solidFill>
                  <a:srgbClr val="FF6B6B"/>
                </a:solidFill>
              </a:rPr>
              <a:t>⚠  Rate limits during peak usage</a:t>
            </a:r>
            <a:endParaRPr lang="ko-KR" altLang="en-US" sz="2000">
              <a:solidFill>
                <a:srgbClr val="FF6B6B"/>
              </a:solidFill>
            </a:endParaRPr>
          </a:p>
        </p:txBody>
      </p:sp>
      <p:sp>
        <p:nvSpPr>
          <p:cNvPr id="7" name="TextBox 6">
            <a:extLst>
              <a:ext uri="{FF2B5EF4-FFF2-40B4-BE49-F238E27FC236}">
                <a16:creationId xmlns:a16="http://schemas.microsoft.com/office/drawing/2014/main" id="{BF3BCB98-47B9-4816-A99D-C41C4F1B16B3}"/>
              </a:ext>
            </a:extLst>
          </p:cNvPr>
          <p:cNvSpPr txBox="1"/>
          <p:nvPr/>
        </p:nvSpPr>
        <p:spPr>
          <a:xfrm>
            <a:off x="1016000" y="3175000"/>
            <a:ext cx="10160000" cy="444500"/>
          </a:xfrm>
          <a:prstGeom prst="rect">
            <a:avLst/>
          </a:prstGeom>
          <a:noFill/>
        </p:spPr>
        <p:txBody>
          <a:bodyPr vertOverflow="overflow" vert="horz" wrap="square" rtlCol="0" anchor="t">
            <a:spAutoFit/>
          </a:bodyPr>
          <a:lstStyle/>
          <a:p>
            <a:pPr algn="l"/>
            <a:r>
              <a:rPr lang="en-US" altLang="ko-KR" sz="2000">
                <a:solidFill>
                  <a:srgbClr val="FF6B6B"/>
                </a:solidFill>
              </a:rPr>
              <a:t>⚠  The model you use today could disappear tomorrow</a:t>
            </a:r>
            <a:endParaRPr lang="ko-KR" altLang="en-US" sz="2000">
              <a:solidFill>
                <a:srgbClr val="FF6B6B"/>
              </a:solidFill>
            </a:endParaRPr>
          </a:p>
        </p:txBody>
      </p:sp>
      <p:sp>
        <p:nvSpPr>
          <p:cNvPr id="8" name="사각형: 둥근 모서리 7">
            <a:extLst>
              <a:ext uri="{FF2B5EF4-FFF2-40B4-BE49-F238E27FC236}">
                <a16:creationId xmlns:a16="http://schemas.microsoft.com/office/drawing/2014/main" id="{05BF3DC8-03EB-4129-B560-67850F221224}"/>
              </a:ext>
            </a:extLst>
          </p:cNvPr>
          <p:cNvSpPr/>
          <p:nvPr/>
        </p:nvSpPr>
        <p:spPr>
          <a:xfrm>
            <a:off x="1016000" y="4064000"/>
            <a:ext cx="10160000" cy="1016000"/>
          </a:xfrm>
          <a:prstGeom prst="roundRect">
            <a:avLst/>
          </a:prstGeom>
          <a:solidFill>
            <a:srgbClr val="1A2733"/>
          </a:solidFill>
          <a:ln w="25400" cap="flat" cmpd="sng" algn="ctr">
            <a:solidFill>
              <a:srgbClr val="00D4A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1900">
                <a:solidFill>
                  <a:srgbClr val="00D4AA"/>
                </a:solidFill>
              </a:rPr>
              <a:t>AutoBe's schemas are model-neutral.
JSON Schema + type validation = industry standards.
Code stays the same when the model changes.</a:t>
            </a:r>
            <a:endParaRPr lang="ko-KR" altLang="en-US" sz="1900">
              <a:solidFill>
                <a:srgbClr val="00D4AA"/>
              </a:solidFill>
            </a:endParaRPr>
          </a:p>
        </p:txBody>
      </p:sp>
    </p:spTree>
    <p:extLst>
      <p:ext uri="{BB962C8B-B14F-4D97-AF65-F5344CB8AC3E}">
        <p14:creationId xmlns:p14="http://schemas.microsoft.com/office/powerpoint/2010/main" val="261180316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04A419B-9020-4B10-8A8B-ED24B53CB154}"/>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A78BFA"/>
                </a:solidFill>
                <a:latin typeface="Segoe UI Semibold"/>
                <a:cs typeface="Segoe UI Semibold"/>
              </a:rPr>
              <a:t>Open Source Virtuous Cycle</a:t>
            </a:r>
            <a:endParaRPr lang="ko-KR" altLang="en-US" sz="3200" b="1">
              <a:solidFill>
                <a:srgbClr val="A78BFA"/>
              </a:solidFill>
              <a:latin typeface="Segoe UI Semibold"/>
              <a:cs typeface="Segoe UI Semibold"/>
            </a:endParaRPr>
          </a:p>
        </p:txBody>
      </p:sp>
      <p:sp>
        <p:nvSpPr>
          <p:cNvPr id="3" name="직사각형 2">
            <a:extLst>
              <a:ext uri="{FF2B5EF4-FFF2-40B4-BE49-F238E27FC236}">
                <a16:creationId xmlns:a16="http://schemas.microsoft.com/office/drawing/2014/main" id="{0D509B6B-3307-423D-A6F4-5A346B38038B}"/>
              </a:ext>
            </a:extLst>
          </p:cNvPr>
          <p:cNvSpPr/>
          <p:nvPr/>
        </p:nvSpPr>
        <p:spPr>
          <a:xfrm>
            <a:off x="762000" y="1016000"/>
            <a:ext cx="1270000" cy="38100"/>
          </a:xfrm>
          <a:prstGeom prst="rect">
            <a:avLst/>
          </a:prstGeom>
          <a:solidFill>
            <a:srgbClr val="A78BFA"/>
          </a:solidFill>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사각형: 둥근 모서리 3">
            <a:extLst>
              <a:ext uri="{FF2B5EF4-FFF2-40B4-BE49-F238E27FC236}">
                <a16:creationId xmlns:a16="http://schemas.microsoft.com/office/drawing/2014/main" id="{C6967405-E7FF-43A7-88C5-A50404771B16}"/>
              </a:ext>
            </a:extLst>
          </p:cNvPr>
          <p:cNvSpPr/>
          <p:nvPr/>
        </p:nvSpPr>
        <p:spPr>
          <a:xfrm>
            <a:off x="1016000" y="1270000"/>
            <a:ext cx="10160000" cy="762000"/>
          </a:xfrm>
          <a:prstGeom prst="roundRect">
            <a:avLst/>
          </a:prstGeom>
          <a:solidFill>
            <a:srgbClr val="1A2733"/>
          </a:solidFill>
          <a:ln w="19050" cap="flat" cmpd="sng" algn="ctr">
            <a:solidFill>
              <a:srgbClr val="A78BF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2000">
                <a:solidFill>
                  <a:srgbClr val="D0D0D0"/>
                </a:solidFill>
              </a:rPr>
              <a:t>1. AutoBe hardens its system using Qwen</a:t>
            </a:r>
            <a:endParaRPr lang="ko-KR" altLang="en-US" sz="2000">
              <a:solidFill>
                <a:srgbClr val="D0D0D0"/>
              </a:solidFill>
            </a:endParaRPr>
          </a:p>
        </p:txBody>
      </p:sp>
      <p:sp>
        <p:nvSpPr>
          <p:cNvPr id="5" name="직사각형 4">
            <a:extLst>
              <a:ext uri="{FF2B5EF4-FFF2-40B4-BE49-F238E27FC236}">
                <a16:creationId xmlns:a16="http://schemas.microsoft.com/office/drawing/2014/main" id="{D76034D4-CB77-4170-9CB2-30474F36A2F8}"/>
              </a:ext>
            </a:extLst>
          </p:cNvPr>
          <p:cNvSpPr/>
          <p:nvPr/>
        </p:nvSpPr>
        <p:spPr>
          <a:xfrm>
            <a:off x="6032500" y="2070100"/>
            <a:ext cx="38100" cy="190500"/>
          </a:xfrm>
          <a:prstGeom prst="rect">
            <a:avLst/>
          </a:prstGeom>
          <a:solidFill>
            <a:srgbClr val="A78BF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6" name="사각형: 둥근 모서리 5">
            <a:extLst>
              <a:ext uri="{FF2B5EF4-FFF2-40B4-BE49-F238E27FC236}">
                <a16:creationId xmlns:a16="http://schemas.microsoft.com/office/drawing/2014/main" id="{999235D0-6A23-44CD-9448-C2BA2BDFEE1E}"/>
              </a:ext>
            </a:extLst>
          </p:cNvPr>
          <p:cNvSpPr/>
          <p:nvPr/>
        </p:nvSpPr>
        <p:spPr>
          <a:xfrm>
            <a:off x="1016000" y="2286000"/>
            <a:ext cx="10160000" cy="762000"/>
          </a:xfrm>
          <a:prstGeom prst="roundRect">
            <a:avLst/>
          </a:prstGeom>
          <a:solidFill>
            <a:srgbClr val="1A2733"/>
          </a:solidFill>
          <a:ln w="19050" cap="flat" cmpd="sng" algn="ctr">
            <a:solidFill>
              <a:srgbClr val="A78BF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2000">
                <a:solidFill>
                  <a:srgbClr val="D0D0D0"/>
                </a:solidFill>
              </a:rPr>
              <a:t>2. Hardened system proves Qwen's production viability</a:t>
            </a:r>
            <a:endParaRPr lang="ko-KR" altLang="en-US" sz="2000">
              <a:solidFill>
                <a:srgbClr val="D0D0D0"/>
              </a:solidFill>
            </a:endParaRPr>
          </a:p>
        </p:txBody>
      </p:sp>
      <p:sp>
        <p:nvSpPr>
          <p:cNvPr id="7" name="직사각형 6">
            <a:extLst>
              <a:ext uri="{FF2B5EF4-FFF2-40B4-BE49-F238E27FC236}">
                <a16:creationId xmlns:a16="http://schemas.microsoft.com/office/drawing/2014/main" id="{25AFBD09-FA59-487F-9805-40741D9F19EA}"/>
              </a:ext>
            </a:extLst>
          </p:cNvPr>
          <p:cNvSpPr/>
          <p:nvPr/>
        </p:nvSpPr>
        <p:spPr>
          <a:xfrm>
            <a:off x="6032500" y="3086100"/>
            <a:ext cx="38100" cy="190500"/>
          </a:xfrm>
          <a:prstGeom prst="rect">
            <a:avLst/>
          </a:prstGeom>
          <a:solidFill>
            <a:srgbClr val="A78BF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8" name="사각형: 둥근 모서리 7">
            <a:extLst>
              <a:ext uri="{FF2B5EF4-FFF2-40B4-BE49-F238E27FC236}">
                <a16:creationId xmlns:a16="http://schemas.microsoft.com/office/drawing/2014/main" id="{DC5277E0-2C6C-47E6-AF3C-2D362EE00908}"/>
              </a:ext>
            </a:extLst>
          </p:cNvPr>
          <p:cNvSpPr/>
          <p:nvPr/>
        </p:nvSpPr>
        <p:spPr>
          <a:xfrm>
            <a:off x="1016000" y="3302000"/>
            <a:ext cx="10160000" cy="762000"/>
          </a:xfrm>
          <a:prstGeom prst="roundRect">
            <a:avLst/>
          </a:prstGeom>
          <a:solidFill>
            <a:srgbClr val="1A2733"/>
          </a:solidFill>
          <a:ln w="19050" cap="flat" cmpd="sng" algn="ctr">
            <a:solidFill>
              <a:srgbClr val="A78BF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2000">
                <a:solidFill>
                  <a:srgbClr val="D0D0D0"/>
                </a:solidFill>
              </a:rPr>
              <a:t>3. Improvements to Qwen raise AutoBe's performance</a:t>
            </a:r>
            <a:endParaRPr lang="ko-KR" altLang="en-US" sz="2000">
              <a:solidFill>
                <a:srgbClr val="D0D0D0"/>
              </a:solidFill>
            </a:endParaRPr>
          </a:p>
        </p:txBody>
      </p:sp>
      <p:sp>
        <p:nvSpPr>
          <p:cNvPr id="9" name="직사각형 8">
            <a:extLst>
              <a:ext uri="{FF2B5EF4-FFF2-40B4-BE49-F238E27FC236}">
                <a16:creationId xmlns:a16="http://schemas.microsoft.com/office/drawing/2014/main" id="{737E3D6D-2C03-458A-9756-28EBDEB531EA}"/>
              </a:ext>
            </a:extLst>
          </p:cNvPr>
          <p:cNvSpPr/>
          <p:nvPr/>
        </p:nvSpPr>
        <p:spPr>
          <a:xfrm>
            <a:off x="6032500" y="4102100"/>
            <a:ext cx="38100" cy="190500"/>
          </a:xfrm>
          <a:prstGeom prst="rect">
            <a:avLst/>
          </a:prstGeom>
          <a:solidFill>
            <a:srgbClr val="A78BF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10" name="사각형: 둥근 모서리 9">
            <a:extLst>
              <a:ext uri="{FF2B5EF4-FFF2-40B4-BE49-F238E27FC236}">
                <a16:creationId xmlns:a16="http://schemas.microsoft.com/office/drawing/2014/main" id="{E5EED5D5-DF8D-4BE8-97D7-966D56E9595E}"/>
              </a:ext>
            </a:extLst>
          </p:cNvPr>
          <p:cNvSpPr/>
          <p:nvPr/>
        </p:nvSpPr>
        <p:spPr>
          <a:xfrm>
            <a:off x="1016000" y="4318000"/>
            <a:ext cx="10160000" cy="762000"/>
          </a:xfrm>
          <a:prstGeom prst="roundRect">
            <a:avLst/>
          </a:prstGeom>
          <a:solidFill>
            <a:srgbClr val="1A2733"/>
          </a:solidFill>
          <a:ln w="19050" cap="flat" cmpd="sng" algn="ctr">
            <a:solidFill>
              <a:srgbClr val="A78BF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2000">
                <a:solidFill>
                  <a:srgbClr val="D0D0D0"/>
                </a:solidFill>
              </a:rPr>
              <a:t>4. AutoBe's discoveries (e.g. double-stringify) contribute back</a:t>
            </a:r>
            <a:endParaRPr lang="ko-KR" altLang="en-US" sz="2000">
              <a:solidFill>
                <a:srgbClr val="D0D0D0"/>
              </a:solidFill>
            </a:endParaRPr>
          </a:p>
        </p:txBody>
      </p:sp>
      <p:sp>
        <p:nvSpPr>
          <p:cNvPr id="11" name="TextBox 10">
            <a:extLst>
              <a:ext uri="{FF2B5EF4-FFF2-40B4-BE49-F238E27FC236}">
                <a16:creationId xmlns:a16="http://schemas.microsoft.com/office/drawing/2014/main" id="{C316F7EC-85E7-457E-AED6-C4A56A4472B0}"/>
              </a:ext>
            </a:extLst>
          </p:cNvPr>
          <p:cNvSpPr txBox="1"/>
          <p:nvPr/>
        </p:nvSpPr>
        <p:spPr>
          <a:xfrm>
            <a:off x="1016000" y="5588000"/>
            <a:ext cx="10160000" cy="400110"/>
          </a:xfrm>
          <a:prstGeom prst="rect">
            <a:avLst/>
          </a:prstGeom>
          <a:noFill/>
        </p:spPr>
        <p:txBody>
          <a:bodyPr vertOverflow="overflow" vert="horz" wrap="square" rtlCol="0" anchor="t">
            <a:spAutoFit/>
          </a:bodyPr>
          <a:lstStyle/>
          <a:p>
            <a:pPr algn="l"/>
            <a:r>
              <a:rPr lang="en-US" altLang="ko-KR" sz="2000" b="1" dirty="0" err="1">
                <a:solidFill>
                  <a:srgbClr val="A78BFA"/>
                </a:solidFill>
              </a:rPr>
              <a:t>AutoBe</a:t>
            </a:r>
            <a:r>
              <a:rPr lang="en-US" altLang="ko-KR" sz="2000" b="1" dirty="0">
                <a:solidFill>
                  <a:srgbClr val="A78BFA"/>
                </a:solidFill>
              </a:rPr>
              <a:t> (Open-source)  +  Qwen (Open-weight)  =  Mutual reinforcement</a:t>
            </a:r>
            <a:endParaRPr lang="ko-KR" altLang="en-US" sz="2000" b="1" dirty="0">
              <a:solidFill>
                <a:srgbClr val="A78BFA"/>
              </a:solidFill>
            </a:endParaRPr>
          </a:p>
        </p:txBody>
      </p:sp>
    </p:spTree>
    <p:extLst>
      <p:ext uri="{BB962C8B-B14F-4D97-AF65-F5344CB8AC3E}">
        <p14:creationId xmlns:p14="http://schemas.microsoft.com/office/powerpoint/2010/main" val="104397807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00547D-C523-4D94-BB19-45779C3CA60B}"/>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A78BFA"/>
                </a:solidFill>
                <a:latin typeface="Segoe UI Semibold"/>
                <a:cs typeface="Segoe UI Semibold"/>
              </a:rPr>
              <a:t>The Open Ecosystem Advantage</a:t>
            </a:r>
            <a:endParaRPr lang="ko-KR" altLang="en-US" sz="3200" b="1">
              <a:solidFill>
                <a:srgbClr val="A78BFA"/>
              </a:solidFill>
              <a:latin typeface="Segoe UI Semibold"/>
              <a:cs typeface="Segoe UI Semibold"/>
            </a:endParaRPr>
          </a:p>
        </p:txBody>
      </p:sp>
      <p:sp>
        <p:nvSpPr>
          <p:cNvPr id="3" name="직사각형 2">
            <a:extLst>
              <a:ext uri="{FF2B5EF4-FFF2-40B4-BE49-F238E27FC236}">
                <a16:creationId xmlns:a16="http://schemas.microsoft.com/office/drawing/2014/main" id="{B5BDC3A3-E58A-4CCD-B510-E9A3F837BFBF}"/>
              </a:ext>
            </a:extLst>
          </p:cNvPr>
          <p:cNvSpPr/>
          <p:nvPr/>
        </p:nvSpPr>
        <p:spPr>
          <a:xfrm>
            <a:off x="762000" y="1016000"/>
            <a:ext cx="1270000" cy="38100"/>
          </a:xfrm>
          <a:prstGeom prst="rect">
            <a:avLst/>
          </a:prstGeom>
          <a:solidFill>
            <a:srgbClr val="A78BFA"/>
          </a:solidFill>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TextBox 3">
            <a:extLst>
              <a:ext uri="{FF2B5EF4-FFF2-40B4-BE49-F238E27FC236}">
                <a16:creationId xmlns:a16="http://schemas.microsoft.com/office/drawing/2014/main" id="{654A6835-CF3D-4BEA-9112-A310EECA6E69}"/>
              </a:ext>
            </a:extLst>
          </p:cNvPr>
          <p:cNvSpPr txBox="1"/>
          <p:nvPr/>
        </p:nvSpPr>
        <p:spPr>
          <a:xfrm>
            <a:off x="1016000" y="1270000"/>
            <a:ext cx="10160000" cy="635000"/>
          </a:xfrm>
          <a:prstGeom prst="rect">
            <a:avLst/>
          </a:prstGeom>
          <a:noFill/>
        </p:spPr>
        <p:txBody>
          <a:bodyPr vertOverflow="overflow" vert="horz" wrap="square" rtlCol="0" anchor="t">
            <a:spAutoFit/>
          </a:bodyPr>
          <a:lstStyle/>
          <a:p>
            <a:pPr algn="l"/>
            <a:r>
              <a:rPr lang="en-US" altLang="ko-KR" sz="2000" b="1">
                <a:solidFill>
                  <a:srgbClr val="FFE66D"/>
                </a:solidFill>
              </a:rPr>
              <a:t>→  Thousands of experiments — impossible with commercial APIs</a:t>
            </a:r>
            <a:endParaRPr lang="ko-KR" altLang="en-US" sz="2000" b="1">
              <a:solidFill>
                <a:srgbClr val="FFE66D"/>
              </a:solidFill>
            </a:endParaRPr>
          </a:p>
        </p:txBody>
      </p:sp>
      <p:sp>
        <p:nvSpPr>
          <p:cNvPr id="5" name="TextBox 4">
            <a:extLst>
              <a:ext uri="{FF2B5EF4-FFF2-40B4-BE49-F238E27FC236}">
                <a16:creationId xmlns:a16="http://schemas.microsoft.com/office/drawing/2014/main" id="{350576EC-9376-4FF7-8AA5-433B0CE7EBB7}"/>
              </a:ext>
            </a:extLst>
          </p:cNvPr>
          <p:cNvSpPr txBox="1"/>
          <p:nvPr/>
        </p:nvSpPr>
        <p:spPr>
          <a:xfrm>
            <a:off x="1016000" y="2095500"/>
            <a:ext cx="10160000" cy="635000"/>
          </a:xfrm>
          <a:prstGeom prst="rect">
            <a:avLst/>
          </a:prstGeom>
          <a:noFill/>
        </p:spPr>
        <p:txBody>
          <a:bodyPr vertOverflow="overflow" vert="horz" wrap="square" rtlCol="0" anchor="t">
            <a:spAutoFit/>
          </a:bodyPr>
          <a:lstStyle/>
          <a:p>
            <a:pPr algn="l"/>
            <a:r>
              <a:rPr lang="en-US" altLang="ko-KR" sz="2000" b="1">
                <a:solidFill>
                  <a:srgbClr val="4ECDC4"/>
                </a:solidFill>
              </a:rPr>
              <a:t>→  Edge case discovery — weak models surface hidden gaps</a:t>
            </a:r>
            <a:endParaRPr lang="ko-KR" altLang="en-US" sz="2000" b="1">
              <a:solidFill>
                <a:srgbClr val="4ECDC4"/>
              </a:solidFill>
            </a:endParaRPr>
          </a:p>
        </p:txBody>
      </p:sp>
      <p:sp>
        <p:nvSpPr>
          <p:cNvPr id="6" name="TextBox 5">
            <a:extLst>
              <a:ext uri="{FF2B5EF4-FFF2-40B4-BE49-F238E27FC236}">
                <a16:creationId xmlns:a16="http://schemas.microsoft.com/office/drawing/2014/main" id="{0AA8ED0B-F372-4174-9D36-3D02EBF655AF}"/>
              </a:ext>
            </a:extLst>
          </p:cNvPr>
          <p:cNvSpPr txBox="1"/>
          <p:nvPr/>
        </p:nvSpPr>
        <p:spPr>
          <a:xfrm>
            <a:off x="1016000" y="2921000"/>
            <a:ext cx="10160000" cy="635000"/>
          </a:xfrm>
          <a:prstGeom prst="rect">
            <a:avLst/>
          </a:prstGeom>
          <a:noFill/>
        </p:spPr>
        <p:txBody>
          <a:bodyPr vertOverflow="overflow" vert="horz" wrap="square" rtlCol="0" anchor="t">
            <a:spAutoFit/>
          </a:bodyPr>
          <a:lstStyle/>
          <a:p>
            <a:pPr algn="l"/>
            <a:r>
              <a:rPr lang="en-US" altLang="ko-KR" sz="2000" b="1">
                <a:solidFill>
                  <a:srgbClr val="00D4AA"/>
                </a:solidFill>
              </a:rPr>
              <a:t>→  System hardening — every fix strengthens all models</a:t>
            </a:r>
            <a:endParaRPr lang="ko-KR" altLang="en-US" sz="2000" b="1">
              <a:solidFill>
                <a:srgbClr val="00D4AA"/>
              </a:solidFill>
            </a:endParaRPr>
          </a:p>
        </p:txBody>
      </p:sp>
      <p:sp>
        <p:nvSpPr>
          <p:cNvPr id="7" name="TextBox 6">
            <a:extLst>
              <a:ext uri="{FF2B5EF4-FFF2-40B4-BE49-F238E27FC236}">
                <a16:creationId xmlns:a16="http://schemas.microsoft.com/office/drawing/2014/main" id="{F907D704-F1FA-4B98-8B1C-E09FBF08EA0D}"/>
              </a:ext>
            </a:extLst>
          </p:cNvPr>
          <p:cNvSpPr txBox="1"/>
          <p:nvPr/>
        </p:nvSpPr>
        <p:spPr>
          <a:xfrm>
            <a:off x="1016000" y="3746500"/>
            <a:ext cx="10160000" cy="635000"/>
          </a:xfrm>
          <a:prstGeom prst="rect">
            <a:avLst/>
          </a:prstGeom>
          <a:noFill/>
        </p:spPr>
        <p:txBody>
          <a:bodyPr vertOverflow="overflow" vert="horz" wrap="square" rtlCol="0" anchor="t">
            <a:spAutoFit/>
          </a:bodyPr>
          <a:lstStyle/>
          <a:p>
            <a:pPr algn="l"/>
            <a:r>
              <a:rPr lang="en-US" altLang="ko-KR" sz="2000" b="1">
                <a:solidFill>
                  <a:srgbClr val="60A5FA"/>
                </a:solidFill>
              </a:rPr>
              <a:t>→  Double-stringify discovery → contributes to Qwen</a:t>
            </a:r>
            <a:endParaRPr lang="ko-KR" altLang="en-US" sz="2000" b="1">
              <a:solidFill>
                <a:srgbClr val="60A5FA"/>
              </a:solidFill>
            </a:endParaRPr>
          </a:p>
        </p:txBody>
      </p:sp>
      <p:sp>
        <p:nvSpPr>
          <p:cNvPr id="8" name="TextBox 7">
            <a:extLst>
              <a:ext uri="{FF2B5EF4-FFF2-40B4-BE49-F238E27FC236}">
                <a16:creationId xmlns:a16="http://schemas.microsoft.com/office/drawing/2014/main" id="{55A8DA40-6870-4F65-9093-1A2CAEFBF660}"/>
              </a:ext>
            </a:extLst>
          </p:cNvPr>
          <p:cNvSpPr txBox="1"/>
          <p:nvPr/>
        </p:nvSpPr>
        <p:spPr>
          <a:xfrm>
            <a:off x="1016000" y="4572000"/>
            <a:ext cx="10160000" cy="635000"/>
          </a:xfrm>
          <a:prstGeom prst="rect">
            <a:avLst/>
          </a:prstGeom>
          <a:noFill/>
        </p:spPr>
        <p:txBody>
          <a:bodyPr vertOverflow="overflow" vert="horz" wrap="square" rtlCol="0" anchor="t">
            <a:spAutoFit/>
          </a:bodyPr>
          <a:lstStyle/>
          <a:p>
            <a:pPr algn="l"/>
            <a:r>
              <a:rPr lang="en-US" altLang="ko-KR" sz="2000" b="1">
                <a:solidFill>
                  <a:srgbClr val="A78BFA"/>
                </a:solidFill>
              </a:rPr>
              <a:t>→  Open source isn't just a license — it's a methodology</a:t>
            </a:r>
            <a:endParaRPr lang="ko-KR" altLang="en-US" sz="2000" b="1">
              <a:solidFill>
                <a:srgbClr val="A78BFA"/>
              </a:solidFill>
            </a:endParaRPr>
          </a:p>
        </p:txBody>
      </p:sp>
    </p:spTree>
    <p:extLst>
      <p:ext uri="{BB962C8B-B14F-4D97-AF65-F5344CB8AC3E}">
        <p14:creationId xmlns:p14="http://schemas.microsoft.com/office/powerpoint/2010/main" val="393331199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FD54B02-703D-4EDD-B6F7-7229CE68EBD3}"/>
              </a:ext>
            </a:extLst>
          </p:cNvPr>
          <p:cNvSpPr txBox="1"/>
          <p:nvPr/>
        </p:nvSpPr>
        <p:spPr>
          <a:xfrm>
            <a:off x="762000" y="1778000"/>
            <a:ext cx="10668000" cy="508000"/>
          </a:xfrm>
          <a:prstGeom prst="rect">
            <a:avLst/>
          </a:prstGeom>
          <a:noFill/>
        </p:spPr>
        <p:txBody>
          <a:bodyPr vertOverflow="overflow" vert="horz" wrap="square" rtlCol="0" anchor="t">
            <a:spAutoFit/>
          </a:bodyPr>
          <a:lstStyle/>
          <a:p>
            <a:pPr algn="l"/>
            <a:r>
              <a:rPr lang="en-US" altLang="ko-KR" sz="2200"/>
              <a:t>Chapter 5</a:t>
            </a:r>
            <a:endParaRPr lang="ko-KR" altLang="en-US" sz="2200"/>
          </a:p>
        </p:txBody>
      </p:sp>
      <p:sp>
        <p:nvSpPr>
          <p:cNvPr id="3" name="TextBox 2">
            <a:extLst>
              <a:ext uri="{FF2B5EF4-FFF2-40B4-BE49-F238E27FC236}">
                <a16:creationId xmlns:a16="http://schemas.microsoft.com/office/drawing/2014/main" id="{771DEA79-12FE-48FA-858C-6E05F952A833}"/>
              </a:ext>
            </a:extLst>
          </p:cNvPr>
          <p:cNvSpPr txBox="1"/>
          <p:nvPr/>
        </p:nvSpPr>
        <p:spPr>
          <a:xfrm>
            <a:off x="762000" y="2413000"/>
            <a:ext cx="10668000" cy="1016000"/>
          </a:xfrm>
          <a:prstGeom prst="rect">
            <a:avLst/>
          </a:prstGeom>
          <a:noFill/>
        </p:spPr>
        <p:txBody>
          <a:bodyPr vertOverflow="overflow" vert="horz" wrap="square" rtlCol="0" anchor="t">
            <a:spAutoFit/>
          </a:bodyPr>
          <a:lstStyle/>
          <a:p>
            <a:pPr algn="l"/>
            <a:r>
              <a:rPr lang="en-US" altLang="ko-KR" sz="6000" b="1">
                <a:solidFill>
                  <a:srgbClr val="00D4AA"/>
                </a:solidFill>
              </a:rPr>
              <a:t>Closing</a:t>
            </a:r>
            <a:endParaRPr lang="ko-KR" altLang="en-US" sz="6000" b="1">
              <a:solidFill>
                <a:srgbClr val="00D4AA"/>
              </a:solidFill>
            </a:endParaRPr>
          </a:p>
        </p:txBody>
      </p:sp>
      <p:sp>
        <p:nvSpPr>
          <p:cNvPr id="4" name="직사각형 3">
            <a:extLst>
              <a:ext uri="{FF2B5EF4-FFF2-40B4-BE49-F238E27FC236}">
                <a16:creationId xmlns:a16="http://schemas.microsoft.com/office/drawing/2014/main" id="{0E2BEE33-36D9-497C-B4A3-37F86115EE5A}"/>
              </a:ext>
            </a:extLst>
          </p:cNvPr>
          <p:cNvSpPr/>
          <p:nvPr/>
        </p:nvSpPr>
        <p:spPr>
          <a:xfrm>
            <a:off x="4826000" y="3530600"/>
            <a:ext cx="2540000" cy="38100"/>
          </a:xfrm>
          <a:prstGeom prst="rect">
            <a:avLst/>
          </a:prstGeom>
          <a:solidFill>
            <a:srgbClr val="00D4AA"/>
          </a:solidFill>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Tree>
    <p:extLst>
      <p:ext uri="{BB962C8B-B14F-4D97-AF65-F5344CB8AC3E}">
        <p14:creationId xmlns:p14="http://schemas.microsoft.com/office/powerpoint/2010/main" val="319805766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E2AC759-85CC-458B-A67F-116C61D30587}"/>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00D4AA"/>
                </a:solidFill>
                <a:latin typeface="Segoe UI Semibold"/>
                <a:cs typeface="Segoe UI Semibold"/>
              </a:rPr>
              <a:t>The Journey</a:t>
            </a:r>
            <a:endParaRPr lang="ko-KR" altLang="en-US" sz="3200" b="1">
              <a:solidFill>
                <a:srgbClr val="00D4AA"/>
              </a:solidFill>
              <a:latin typeface="Segoe UI Semibold"/>
              <a:cs typeface="Segoe UI Semibold"/>
            </a:endParaRPr>
          </a:p>
        </p:txBody>
      </p:sp>
      <p:sp>
        <p:nvSpPr>
          <p:cNvPr id="3" name="직사각형 2">
            <a:extLst>
              <a:ext uri="{FF2B5EF4-FFF2-40B4-BE49-F238E27FC236}">
                <a16:creationId xmlns:a16="http://schemas.microsoft.com/office/drawing/2014/main" id="{84F2C573-3F65-4147-852D-B173C7089AAA}"/>
              </a:ext>
            </a:extLst>
          </p:cNvPr>
          <p:cNvSpPr/>
          <p:nvPr/>
        </p:nvSpPr>
        <p:spPr>
          <a:xfrm>
            <a:off x="762000" y="1016000"/>
            <a:ext cx="1270000" cy="38100"/>
          </a:xfrm>
          <a:prstGeom prst="rect">
            <a:avLst/>
          </a:prstGeom>
          <a:solidFill>
            <a:srgbClr val="00D4AA"/>
          </a:solidFill>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사각형: 둥근 모서리 3">
            <a:extLst>
              <a:ext uri="{FF2B5EF4-FFF2-40B4-BE49-F238E27FC236}">
                <a16:creationId xmlns:a16="http://schemas.microsoft.com/office/drawing/2014/main" id="{8FA297A5-60DF-49C5-8699-E417BFF88E09}"/>
              </a:ext>
            </a:extLst>
          </p:cNvPr>
          <p:cNvSpPr/>
          <p:nvPr/>
        </p:nvSpPr>
        <p:spPr>
          <a:xfrm>
            <a:off x="1016000" y="1270000"/>
            <a:ext cx="1905000" cy="825500"/>
          </a:xfrm>
          <a:prstGeom prst="roundRect">
            <a:avLst/>
          </a:prstGeom>
          <a:solidFill>
            <a:srgbClr val="FF6B6B"/>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2400" b="1">
                <a:solidFill>
                  <a:srgbClr val="0F1923"/>
                </a:solidFill>
              </a:rPr>
              <a:t>6.75%</a:t>
            </a:r>
            <a:endParaRPr lang="ko-KR" altLang="en-US" sz="2400" b="1">
              <a:solidFill>
                <a:srgbClr val="0F1923"/>
              </a:solidFill>
            </a:endParaRPr>
          </a:p>
        </p:txBody>
      </p:sp>
      <p:sp>
        <p:nvSpPr>
          <p:cNvPr id="5" name="TextBox 4">
            <a:extLst>
              <a:ext uri="{FF2B5EF4-FFF2-40B4-BE49-F238E27FC236}">
                <a16:creationId xmlns:a16="http://schemas.microsoft.com/office/drawing/2014/main" id="{E77B8EFC-F97C-4802-BC05-21BE7C2E671B}"/>
              </a:ext>
            </a:extLst>
          </p:cNvPr>
          <p:cNvSpPr txBox="1"/>
          <p:nvPr/>
        </p:nvSpPr>
        <p:spPr>
          <a:xfrm>
            <a:off x="3302000" y="1460500"/>
            <a:ext cx="8128000" cy="444500"/>
          </a:xfrm>
          <a:prstGeom prst="rect">
            <a:avLst/>
          </a:prstGeom>
          <a:noFill/>
        </p:spPr>
        <p:txBody>
          <a:bodyPr vertOverflow="overflow" vert="horz" wrap="square" rtlCol="0" anchor="t">
            <a:spAutoFit/>
          </a:bodyPr>
          <a:lstStyle/>
          <a:p>
            <a:pPr algn="l"/>
            <a:r>
              <a:rPr lang="en-US" altLang="ko-KR" sz="2200">
                <a:solidFill>
                  <a:srgbClr val="D0D0D0"/>
                </a:solidFill>
              </a:rPr>
              <a:t>Raw function calling success</a:t>
            </a:r>
            <a:endParaRPr lang="ko-KR" altLang="en-US" sz="2200">
              <a:solidFill>
                <a:srgbClr val="D0D0D0"/>
              </a:solidFill>
            </a:endParaRPr>
          </a:p>
        </p:txBody>
      </p:sp>
      <p:sp>
        <p:nvSpPr>
          <p:cNvPr id="6" name="사각형: 둥근 모서리 5">
            <a:extLst>
              <a:ext uri="{FF2B5EF4-FFF2-40B4-BE49-F238E27FC236}">
                <a16:creationId xmlns:a16="http://schemas.microsoft.com/office/drawing/2014/main" id="{3028BBB5-CAA5-4C9B-BE50-BC520E0A4EEC}"/>
              </a:ext>
            </a:extLst>
          </p:cNvPr>
          <p:cNvSpPr/>
          <p:nvPr/>
        </p:nvSpPr>
        <p:spPr>
          <a:xfrm>
            <a:off x="1016000" y="2413000"/>
            <a:ext cx="1905000" cy="825500"/>
          </a:xfrm>
          <a:prstGeom prst="roundRect">
            <a:avLst/>
          </a:prstGeom>
          <a:solidFill>
            <a:srgbClr val="4ECDC4"/>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2400" b="1">
                <a:solidFill>
                  <a:srgbClr val="0F1923"/>
                </a:solidFill>
              </a:rPr>
              <a:t>Typia</a:t>
            </a:r>
            <a:endParaRPr lang="ko-KR" altLang="en-US" sz="2400" b="1">
              <a:solidFill>
                <a:srgbClr val="0F1923"/>
              </a:solidFill>
            </a:endParaRPr>
          </a:p>
        </p:txBody>
      </p:sp>
      <p:sp>
        <p:nvSpPr>
          <p:cNvPr id="7" name="TextBox 6">
            <a:extLst>
              <a:ext uri="{FF2B5EF4-FFF2-40B4-BE49-F238E27FC236}">
                <a16:creationId xmlns:a16="http://schemas.microsoft.com/office/drawing/2014/main" id="{A49CB369-C268-4E9D-8217-6B1ED7960644}"/>
              </a:ext>
            </a:extLst>
          </p:cNvPr>
          <p:cNvSpPr txBox="1"/>
          <p:nvPr/>
        </p:nvSpPr>
        <p:spPr>
          <a:xfrm>
            <a:off x="3302000" y="2603500"/>
            <a:ext cx="8128000" cy="444500"/>
          </a:xfrm>
          <a:prstGeom prst="rect">
            <a:avLst/>
          </a:prstGeom>
          <a:noFill/>
        </p:spPr>
        <p:txBody>
          <a:bodyPr vertOverflow="overflow" vert="horz" wrap="square" rtlCol="0" anchor="t">
            <a:spAutoFit/>
          </a:bodyPr>
          <a:lstStyle/>
          <a:p>
            <a:pPr algn="l"/>
            <a:r>
              <a:rPr lang="en-US" altLang="ko-KR" sz="2200">
                <a:solidFill>
                  <a:srgbClr val="D0D0D0"/>
                </a:solidFill>
              </a:rPr>
              <a:t>Parse → Coerce → Validate → Feedback</a:t>
            </a:r>
            <a:endParaRPr lang="ko-KR" altLang="en-US" sz="2200">
              <a:solidFill>
                <a:srgbClr val="D0D0D0"/>
              </a:solidFill>
            </a:endParaRPr>
          </a:p>
        </p:txBody>
      </p:sp>
      <p:sp>
        <p:nvSpPr>
          <p:cNvPr id="8" name="사각형: 둥근 모서리 7">
            <a:extLst>
              <a:ext uri="{FF2B5EF4-FFF2-40B4-BE49-F238E27FC236}">
                <a16:creationId xmlns:a16="http://schemas.microsoft.com/office/drawing/2014/main" id="{CB7E35C7-A1DB-4C7B-A4B8-83987C10E26F}"/>
              </a:ext>
            </a:extLst>
          </p:cNvPr>
          <p:cNvSpPr/>
          <p:nvPr/>
        </p:nvSpPr>
        <p:spPr>
          <a:xfrm>
            <a:off x="1016000" y="3556000"/>
            <a:ext cx="1905000" cy="825500"/>
          </a:xfrm>
          <a:prstGeom prst="roundRect">
            <a:avLst/>
          </a:prstGeom>
          <a:solidFill>
            <a:srgbClr val="60A5F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2400" b="1">
                <a:solidFill>
                  <a:srgbClr val="0F1923"/>
                </a:solidFill>
              </a:rPr>
              <a:t>Loop</a:t>
            </a:r>
            <a:endParaRPr lang="ko-KR" altLang="en-US" sz="2400" b="1">
              <a:solidFill>
                <a:srgbClr val="0F1923"/>
              </a:solidFill>
            </a:endParaRPr>
          </a:p>
        </p:txBody>
      </p:sp>
      <p:sp>
        <p:nvSpPr>
          <p:cNvPr id="9" name="TextBox 8">
            <a:extLst>
              <a:ext uri="{FF2B5EF4-FFF2-40B4-BE49-F238E27FC236}">
                <a16:creationId xmlns:a16="http://schemas.microsoft.com/office/drawing/2014/main" id="{158A430B-4670-4A17-B050-5345FA76F64E}"/>
              </a:ext>
            </a:extLst>
          </p:cNvPr>
          <p:cNvSpPr txBox="1"/>
          <p:nvPr/>
        </p:nvSpPr>
        <p:spPr>
          <a:xfrm>
            <a:off x="3302000" y="3746500"/>
            <a:ext cx="8128000" cy="444500"/>
          </a:xfrm>
          <a:prstGeom prst="rect">
            <a:avLst/>
          </a:prstGeom>
          <a:noFill/>
        </p:spPr>
        <p:txBody>
          <a:bodyPr vertOverflow="overflow" vert="horz" wrap="square" rtlCol="0" anchor="t">
            <a:spAutoFit/>
          </a:bodyPr>
          <a:lstStyle/>
          <a:p>
            <a:pPr algn="l"/>
            <a:r>
              <a:rPr lang="en-US" altLang="ko-KR" sz="2200">
                <a:solidFill>
                  <a:srgbClr val="D0D0D0"/>
                </a:solidFill>
              </a:rPr>
              <a:t>Deterministic validation overcomes probabilistic LLM</a:t>
            </a:r>
            <a:endParaRPr lang="ko-KR" altLang="en-US" sz="2200">
              <a:solidFill>
                <a:srgbClr val="D0D0D0"/>
              </a:solidFill>
            </a:endParaRPr>
          </a:p>
        </p:txBody>
      </p:sp>
      <p:sp>
        <p:nvSpPr>
          <p:cNvPr id="10" name="사각형: 둥근 모서리 9">
            <a:extLst>
              <a:ext uri="{FF2B5EF4-FFF2-40B4-BE49-F238E27FC236}">
                <a16:creationId xmlns:a16="http://schemas.microsoft.com/office/drawing/2014/main" id="{EEA116D4-50AE-4D48-AFC5-FF284F5D919C}"/>
              </a:ext>
            </a:extLst>
          </p:cNvPr>
          <p:cNvSpPr/>
          <p:nvPr/>
        </p:nvSpPr>
        <p:spPr>
          <a:xfrm>
            <a:off x="1016000" y="4699000"/>
            <a:ext cx="1905000" cy="825500"/>
          </a:xfrm>
          <a:prstGeom prst="roundRect">
            <a:avLst/>
          </a:prstGeom>
          <a:solidFill>
            <a:srgbClr val="00D4A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2400" b="1">
                <a:solidFill>
                  <a:srgbClr val="0F1923"/>
                </a:solidFill>
              </a:rPr>
              <a:t>100%</a:t>
            </a:r>
            <a:endParaRPr lang="ko-KR" altLang="en-US" sz="2400" b="1">
              <a:solidFill>
                <a:srgbClr val="0F1923"/>
              </a:solidFill>
            </a:endParaRPr>
          </a:p>
        </p:txBody>
      </p:sp>
      <p:sp>
        <p:nvSpPr>
          <p:cNvPr id="11" name="TextBox 10">
            <a:extLst>
              <a:ext uri="{FF2B5EF4-FFF2-40B4-BE49-F238E27FC236}">
                <a16:creationId xmlns:a16="http://schemas.microsoft.com/office/drawing/2014/main" id="{D0F24895-3D43-474C-BEA7-9A69324EEA07}"/>
              </a:ext>
            </a:extLst>
          </p:cNvPr>
          <p:cNvSpPr txBox="1"/>
          <p:nvPr/>
        </p:nvSpPr>
        <p:spPr>
          <a:xfrm>
            <a:off x="3302000" y="4889500"/>
            <a:ext cx="8128000" cy="1107996"/>
          </a:xfrm>
          <a:prstGeom prst="rect">
            <a:avLst/>
          </a:prstGeom>
          <a:noFill/>
        </p:spPr>
        <p:txBody>
          <a:bodyPr vertOverflow="overflow" vert="horz" wrap="square" rtlCol="0" anchor="t">
            <a:spAutoFit/>
          </a:bodyPr>
          <a:lstStyle/>
          <a:p>
            <a:pPr algn="l"/>
            <a:r>
              <a:rPr lang="en-US" altLang="ko-KR" sz="2200">
                <a:solidFill>
                  <a:srgbClr val="D0D0D0"/>
                </a:solidFill>
              </a:rPr>
              <a:t>All 4 Qwen models, same pipeline — and this pattern
isn't limited to coding. It transfers to any engineering field
where deterministic validators exist.</a:t>
            </a:r>
            <a:endParaRPr lang="ko-KR" altLang="en-US" sz="2200">
              <a:solidFill>
                <a:srgbClr val="D0D0D0"/>
              </a:solidFill>
            </a:endParaRPr>
          </a:p>
        </p:txBody>
      </p:sp>
    </p:spTree>
    <p:extLst>
      <p:ext uri="{BB962C8B-B14F-4D97-AF65-F5344CB8AC3E}">
        <p14:creationId xmlns:p14="http://schemas.microsoft.com/office/powerpoint/2010/main" val="18134310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5DC20A4-2EDD-4106-9A78-112D99D09230}"/>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200" b="1">
                <a:solidFill>
                  <a:srgbClr val="00D4AA"/>
                </a:solidFill>
                <a:latin typeface="Segoe UI Semibold"/>
                <a:cs typeface="Segoe UI Semibold"/>
              </a:rPr>
              <a:t>Three Principles</a:t>
            </a:r>
            <a:endParaRPr lang="ko-KR" altLang="en-US" sz="3200" b="1">
              <a:solidFill>
                <a:srgbClr val="00D4AA"/>
              </a:solidFill>
              <a:latin typeface="Segoe UI Semibold"/>
              <a:cs typeface="Segoe UI Semibold"/>
            </a:endParaRPr>
          </a:p>
        </p:txBody>
      </p:sp>
      <p:sp>
        <p:nvSpPr>
          <p:cNvPr id="3" name="직사각형 2">
            <a:extLst>
              <a:ext uri="{FF2B5EF4-FFF2-40B4-BE49-F238E27FC236}">
                <a16:creationId xmlns:a16="http://schemas.microsoft.com/office/drawing/2014/main" id="{6EF075A9-F25B-44EB-B259-9B32117F2F99}"/>
              </a:ext>
            </a:extLst>
          </p:cNvPr>
          <p:cNvSpPr/>
          <p:nvPr/>
        </p:nvSpPr>
        <p:spPr>
          <a:xfrm>
            <a:off x="762000" y="1016000"/>
            <a:ext cx="1270000" cy="38100"/>
          </a:xfrm>
          <a:prstGeom prst="rect">
            <a:avLst/>
          </a:prstGeom>
          <a:solidFill>
            <a:srgbClr val="00D4AA"/>
          </a:solidFill>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사각형: 둥근 모서리 3">
            <a:extLst>
              <a:ext uri="{FF2B5EF4-FFF2-40B4-BE49-F238E27FC236}">
                <a16:creationId xmlns:a16="http://schemas.microsoft.com/office/drawing/2014/main" id="{6327BF9D-8D7C-4726-B11A-5D2F1ADBDA16}"/>
              </a:ext>
            </a:extLst>
          </p:cNvPr>
          <p:cNvSpPr/>
          <p:nvPr/>
        </p:nvSpPr>
        <p:spPr>
          <a:xfrm>
            <a:off x="1270000" y="1397000"/>
            <a:ext cx="3556000" cy="1016000"/>
          </a:xfrm>
          <a:prstGeom prst="roundRect">
            <a:avLst/>
          </a:prstGeom>
          <a:solidFill>
            <a:srgbClr val="4ECDC4"/>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3000" b="1">
                <a:solidFill>
                  <a:srgbClr val="0F1923"/>
                </a:solidFill>
              </a:rPr>
              <a:t>Types</a:t>
            </a:r>
            <a:endParaRPr lang="ko-KR" altLang="en-US" sz="3000" b="1">
              <a:solidFill>
                <a:srgbClr val="0F1923"/>
              </a:solidFill>
            </a:endParaRPr>
          </a:p>
        </p:txBody>
      </p:sp>
      <p:sp>
        <p:nvSpPr>
          <p:cNvPr id="5" name="TextBox 4">
            <a:extLst>
              <a:ext uri="{FF2B5EF4-FFF2-40B4-BE49-F238E27FC236}">
                <a16:creationId xmlns:a16="http://schemas.microsoft.com/office/drawing/2014/main" id="{C12929BD-71C0-4B6C-B73F-B7EB3FF9BA8E}"/>
              </a:ext>
            </a:extLst>
          </p:cNvPr>
          <p:cNvSpPr txBox="1"/>
          <p:nvPr/>
        </p:nvSpPr>
        <p:spPr>
          <a:xfrm>
            <a:off x="5080000" y="1651000"/>
            <a:ext cx="508000" cy="508000"/>
          </a:xfrm>
          <a:prstGeom prst="rect">
            <a:avLst/>
          </a:prstGeom>
          <a:noFill/>
        </p:spPr>
        <p:txBody>
          <a:bodyPr vertOverflow="overflow" vert="horz" wrap="square" rtlCol="0" anchor="t">
            <a:spAutoFit/>
          </a:bodyPr>
          <a:lstStyle/>
          <a:p>
            <a:pPr algn="l"/>
            <a:r>
              <a:rPr lang="en-US" altLang="ko-KR" sz="3000" b="1">
                <a:solidFill>
                  <a:srgbClr val="A0A0A0"/>
                </a:solidFill>
              </a:rPr>
              <a:t>&gt;</a:t>
            </a:r>
            <a:endParaRPr lang="ko-KR" altLang="en-US" sz="3000" b="1">
              <a:solidFill>
                <a:srgbClr val="A0A0A0"/>
              </a:solidFill>
            </a:endParaRPr>
          </a:p>
        </p:txBody>
      </p:sp>
      <p:sp>
        <p:nvSpPr>
          <p:cNvPr id="6" name="사각형: 둥근 모서리 5">
            <a:extLst>
              <a:ext uri="{FF2B5EF4-FFF2-40B4-BE49-F238E27FC236}">
                <a16:creationId xmlns:a16="http://schemas.microsoft.com/office/drawing/2014/main" id="{8403F8DD-5076-4E99-81D5-C1C197C5782A}"/>
              </a:ext>
            </a:extLst>
          </p:cNvPr>
          <p:cNvSpPr/>
          <p:nvPr/>
        </p:nvSpPr>
        <p:spPr>
          <a:xfrm>
            <a:off x="5842000" y="1397000"/>
            <a:ext cx="3556000" cy="1016000"/>
          </a:xfrm>
          <a:prstGeom prst="roundRect">
            <a:avLst/>
          </a:prstGeom>
          <a:solidFill>
            <a:srgbClr val="1A2733"/>
          </a:solidFill>
          <a:ln w="19050" cap="flat" cmpd="sng" algn="ctr">
            <a:solidFill>
              <a:srgbClr val="606060"/>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2400">
                <a:solidFill>
                  <a:srgbClr val="909090"/>
                </a:solidFill>
              </a:rPr>
              <a:t>Prompts</a:t>
            </a:r>
            <a:endParaRPr lang="ko-KR" altLang="en-US" sz="2400">
              <a:solidFill>
                <a:srgbClr val="909090"/>
              </a:solidFill>
            </a:endParaRPr>
          </a:p>
        </p:txBody>
      </p:sp>
      <p:sp>
        <p:nvSpPr>
          <p:cNvPr id="7" name="사각형: 둥근 모서리 6">
            <a:extLst>
              <a:ext uri="{FF2B5EF4-FFF2-40B4-BE49-F238E27FC236}">
                <a16:creationId xmlns:a16="http://schemas.microsoft.com/office/drawing/2014/main" id="{AC104DD6-F65E-4821-ADF6-EEA8358091B1}"/>
              </a:ext>
            </a:extLst>
          </p:cNvPr>
          <p:cNvSpPr/>
          <p:nvPr/>
        </p:nvSpPr>
        <p:spPr>
          <a:xfrm>
            <a:off x="1270000" y="2921000"/>
            <a:ext cx="3556000" cy="1016000"/>
          </a:xfrm>
          <a:prstGeom prst="roundRect">
            <a:avLst/>
          </a:prstGeom>
          <a:solidFill>
            <a:srgbClr val="60A5F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3000" b="1">
                <a:solidFill>
                  <a:srgbClr val="0F1923"/>
                </a:solidFill>
              </a:rPr>
              <a:t>Schemas</a:t>
            </a:r>
            <a:endParaRPr lang="ko-KR" altLang="en-US" sz="3000" b="1">
              <a:solidFill>
                <a:srgbClr val="0F1923"/>
              </a:solidFill>
            </a:endParaRPr>
          </a:p>
        </p:txBody>
      </p:sp>
      <p:sp>
        <p:nvSpPr>
          <p:cNvPr id="8" name="TextBox 7">
            <a:extLst>
              <a:ext uri="{FF2B5EF4-FFF2-40B4-BE49-F238E27FC236}">
                <a16:creationId xmlns:a16="http://schemas.microsoft.com/office/drawing/2014/main" id="{BF4015CE-5145-44F3-A559-AB04DCA5C1B7}"/>
              </a:ext>
            </a:extLst>
          </p:cNvPr>
          <p:cNvSpPr txBox="1"/>
          <p:nvPr/>
        </p:nvSpPr>
        <p:spPr>
          <a:xfrm>
            <a:off x="5080000" y="3175000"/>
            <a:ext cx="508000" cy="508000"/>
          </a:xfrm>
          <a:prstGeom prst="rect">
            <a:avLst/>
          </a:prstGeom>
          <a:noFill/>
        </p:spPr>
        <p:txBody>
          <a:bodyPr vertOverflow="overflow" vert="horz" wrap="square" rtlCol="0" anchor="t">
            <a:spAutoFit/>
          </a:bodyPr>
          <a:lstStyle/>
          <a:p>
            <a:pPr algn="l"/>
            <a:r>
              <a:rPr lang="en-US" altLang="ko-KR" sz="3000" b="1">
                <a:solidFill>
                  <a:srgbClr val="A0A0A0"/>
                </a:solidFill>
              </a:rPr>
              <a:t>&gt;</a:t>
            </a:r>
            <a:endParaRPr lang="ko-KR" altLang="en-US" sz="3000" b="1">
              <a:solidFill>
                <a:srgbClr val="A0A0A0"/>
              </a:solidFill>
            </a:endParaRPr>
          </a:p>
        </p:txBody>
      </p:sp>
      <p:sp>
        <p:nvSpPr>
          <p:cNvPr id="9" name="사각형: 둥근 모서리 8">
            <a:extLst>
              <a:ext uri="{FF2B5EF4-FFF2-40B4-BE49-F238E27FC236}">
                <a16:creationId xmlns:a16="http://schemas.microsoft.com/office/drawing/2014/main" id="{223BF383-50C6-49AB-98EF-60C214772A4E}"/>
              </a:ext>
            </a:extLst>
          </p:cNvPr>
          <p:cNvSpPr/>
          <p:nvPr/>
        </p:nvSpPr>
        <p:spPr>
          <a:xfrm>
            <a:off x="5842000" y="2921000"/>
            <a:ext cx="3556000" cy="1016000"/>
          </a:xfrm>
          <a:prstGeom prst="roundRect">
            <a:avLst/>
          </a:prstGeom>
          <a:solidFill>
            <a:srgbClr val="1A2733"/>
          </a:solidFill>
          <a:ln w="19050" cap="flat" cmpd="sng" algn="ctr">
            <a:solidFill>
              <a:srgbClr val="606060"/>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2400">
                <a:solidFill>
                  <a:srgbClr val="909090"/>
                </a:solidFill>
              </a:rPr>
              <a:t>Prohibition</a:t>
            </a:r>
            <a:endParaRPr lang="ko-KR" altLang="en-US" sz="2400">
              <a:solidFill>
                <a:srgbClr val="909090"/>
              </a:solidFill>
            </a:endParaRPr>
          </a:p>
        </p:txBody>
      </p:sp>
      <p:sp>
        <p:nvSpPr>
          <p:cNvPr id="10" name="사각형: 둥근 모서리 9">
            <a:extLst>
              <a:ext uri="{FF2B5EF4-FFF2-40B4-BE49-F238E27FC236}">
                <a16:creationId xmlns:a16="http://schemas.microsoft.com/office/drawing/2014/main" id="{46595DD9-DEDA-404E-9E8E-FCF33CD661CF}"/>
              </a:ext>
            </a:extLst>
          </p:cNvPr>
          <p:cNvSpPr/>
          <p:nvPr/>
        </p:nvSpPr>
        <p:spPr>
          <a:xfrm>
            <a:off x="1270000" y="4445000"/>
            <a:ext cx="3556000" cy="1016000"/>
          </a:xfrm>
          <a:prstGeom prst="roundRect">
            <a:avLst/>
          </a:prstGeom>
          <a:solidFill>
            <a:srgbClr val="FFE66D"/>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3000" b="1">
                <a:solidFill>
                  <a:srgbClr val="0F1923"/>
                </a:solidFill>
              </a:rPr>
              <a:t>Validation</a:t>
            </a:r>
            <a:endParaRPr lang="ko-KR" altLang="en-US" sz="3000" b="1">
              <a:solidFill>
                <a:srgbClr val="0F1923"/>
              </a:solidFill>
            </a:endParaRPr>
          </a:p>
        </p:txBody>
      </p:sp>
      <p:sp>
        <p:nvSpPr>
          <p:cNvPr id="11" name="TextBox 10">
            <a:extLst>
              <a:ext uri="{FF2B5EF4-FFF2-40B4-BE49-F238E27FC236}">
                <a16:creationId xmlns:a16="http://schemas.microsoft.com/office/drawing/2014/main" id="{14DE577E-2041-44CC-AC52-2E8052B3786F}"/>
              </a:ext>
            </a:extLst>
          </p:cNvPr>
          <p:cNvSpPr txBox="1"/>
          <p:nvPr/>
        </p:nvSpPr>
        <p:spPr>
          <a:xfrm>
            <a:off x="5080000" y="4699000"/>
            <a:ext cx="508000" cy="508000"/>
          </a:xfrm>
          <a:prstGeom prst="rect">
            <a:avLst/>
          </a:prstGeom>
          <a:noFill/>
        </p:spPr>
        <p:txBody>
          <a:bodyPr vertOverflow="overflow" vert="horz" wrap="square" rtlCol="0" anchor="t">
            <a:spAutoFit/>
          </a:bodyPr>
          <a:lstStyle/>
          <a:p>
            <a:pPr algn="l"/>
            <a:r>
              <a:rPr lang="en-US" altLang="ko-KR" sz="3000" b="1">
                <a:solidFill>
                  <a:srgbClr val="A0A0A0"/>
                </a:solidFill>
              </a:rPr>
              <a:t>&gt;</a:t>
            </a:r>
            <a:endParaRPr lang="ko-KR" altLang="en-US" sz="3000" b="1">
              <a:solidFill>
                <a:srgbClr val="A0A0A0"/>
              </a:solidFill>
            </a:endParaRPr>
          </a:p>
        </p:txBody>
      </p:sp>
      <p:sp>
        <p:nvSpPr>
          <p:cNvPr id="12" name="사각형: 둥근 모서리 11">
            <a:extLst>
              <a:ext uri="{FF2B5EF4-FFF2-40B4-BE49-F238E27FC236}">
                <a16:creationId xmlns:a16="http://schemas.microsoft.com/office/drawing/2014/main" id="{0625F076-BD55-4EEC-A503-2220093C5BB1}"/>
              </a:ext>
            </a:extLst>
          </p:cNvPr>
          <p:cNvSpPr/>
          <p:nvPr/>
        </p:nvSpPr>
        <p:spPr>
          <a:xfrm>
            <a:off x="5842000" y="4445000"/>
            <a:ext cx="3556000" cy="1016000"/>
          </a:xfrm>
          <a:prstGeom prst="roundRect">
            <a:avLst/>
          </a:prstGeom>
          <a:solidFill>
            <a:srgbClr val="1A2733"/>
          </a:solidFill>
          <a:ln w="19050" cap="flat" cmpd="sng" algn="ctr">
            <a:solidFill>
              <a:srgbClr val="606060"/>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2400">
                <a:solidFill>
                  <a:srgbClr val="909090"/>
                </a:solidFill>
              </a:rPr>
              <a:t>Accuracy</a:t>
            </a:r>
            <a:endParaRPr lang="ko-KR" altLang="en-US" sz="2400">
              <a:solidFill>
                <a:srgbClr val="909090"/>
              </a:solidFill>
            </a:endParaRPr>
          </a:p>
        </p:txBody>
      </p:sp>
    </p:spTree>
    <p:extLst>
      <p:ext uri="{BB962C8B-B14F-4D97-AF65-F5344CB8AC3E}">
        <p14:creationId xmlns:p14="http://schemas.microsoft.com/office/powerpoint/2010/main" val="1130189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FC6C53E-E0F6-48B0-89F5-B33864292C94}"/>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600" b="1">
                <a:solidFill>
                  <a:srgbClr val="00D4AA"/>
                </a:solidFill>
                <a:latin typeface="Segoe UI Semibold"/>
                <a:cs typeface="Segoe UI Semibold"/>
              </a:rPr>
              <a:t>The Waterfall Pipeline</a:t>
            </a:r>
            <a:endParaRPr lang="ko-KR" altLang="en-US" sz="3600" b="1">
              <a:solidFill>
                <a:srgbClr val="00D4AA"/>
              </a:solidFill>
              <a:latin typeface="Segoe UI Semibold"/>
              <a:cs typeface="Segoe UI Semibold"/>
            </a:endParaRPr>
          </a:p>
        </p:txBody>
      </p:sp>
      <p:sp>
        <p:nvSpPr>
          <p:cNvPr id="3" name="직사각형 2">
            <a:extLst>
              <a:ext uri="{FF2B5EF4-FFF2-40B4-BE49-F238E27FC236}">
                <a16:creationId xmlns:a16="http://schemas.microsoft.com/office/drawing/2014/main" id="{848675B5-B2CD-4801-A2C7-D9BD19CA58D5}"/>
              </a:ext>
            </a:extLst>
          </p:cNvPr>
          <p:cNvSpPr/>
          <p:nvPr/>
        </p:nvSpPr>
        <p:spPr>
          <a:xfrm>
            <a:off x="762000" y="1079500"/>
            <a:ext cx="1524000" cy="38100"/>
          </a:xfrm>
          <a:prstGeom prst="rect">
            <a:avLst/>
          </a:prstGeom>
          <a:solidFill>
            <a:srgbClr val="00D4A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사각형: 둥근 모서리 3">
            <a:extLst>
              <a:ext uri="{FF2B5EF4-FFF2-40B4-BE49-F238E27FC236}">
                <a16:creationId xmlns:a16="http://schemas.microsoft.com/office/drawing/2014/main" id="{9B23D406-4941-47F1-A819-8E7CED8B134D}"/>
              </a:ext>
            </a:extLst>
          </p:cNvPr>
          <p:cNvSpPr/>
          <p:nvPr/>
        </p:nvSpPr>
        <p:spPr>
          <a:xfrm>
            <a:off x="762000" y="1397000"/>
            <a:ext cx="1968500" cy="825500"/>
          </a:xfrm>
          <a:prstGeom prst="roundRect">
            <a:avLst/>
          </a:prstGeom>
          <a:solidFill>
            <a:srgbClr val="1A2733"/>
          </a:solidFill>
          <a:ln w="25400" cap="flat" cmpd="sng" algn="ctr">
            <a:solidFill>
              <a:srgbClr val="00D4A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b="1">
                <a:solidFill>
                  <a:srgbClr val="00D4AA"/>
                </a:solidFill>
                <a:latin typeface="Segoe UI"/>
                <a:cs typeface="Segoe UI"/>
              </a:rPr>
              <a:t>Analyze</a:t>
            </a:r>
            <a:endParaRPr lang="ko-KR" altLang="en-US" b="1">
              <a:solidFill>
                <a:srgbClr val="00D4AA"/>
              </a:solidFill>
              <a:latin typeface="Segoe UI"/>
              <a:cs typeface="Segoe UI"/>
            </a:endParaRPr>
          </a:p>
        </p:txBody>
      </p:sp>
      <p:sp>
        <p:nvSpPr>
          <p:cNvPr id="5" name="화살표: 오른쪽 4">
            <a:extLst>
              <a:ext uri="{FF2B5EF4-FFF2-40B4-BE49-F238E27FC236}">
                <a16:creationId xmlns:a16="http://schemas.microsoft.com/office/drawing/2014/main" id="{77EF9836-B5A0-48EF-82EA-E1D91F533354}"/>
              </a:ext>
            </a:extLst>
          </p:cNvPr>
          <p:cNvSpPr/>
          <p:nvPr/>
        </p:nvSpPr>
        <p:spPr>
          <a:xfrm>
            <a:off x="2755900" y="1676400"/>
            <a:ext cx="177800" cy="254000"/>
          </a:xfrm>
          <a:prstGeom prst="rightArrow">
            <a:avLst/>
          </a:prstGeom>
          <a:solidFill>
            <a:srgbClr val="505050"/>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6" name="사각형: 둥근 모서리 5">
            <a:extLst>
              <a:ext uri="{FF2B5EF4-FFF2-40B4-BE49-F238E27FC236}">
                <a16:creationId xmlns:a16="http://schemas.microsoft.com/office/drawing/2014/main" id="{416810E4-145E-4B77-AFD0-4E805355ED83}"/>
              </a:ext>
            </a:extLst>
          </p:cNvPr>
          <p:cNvSpPr/>
          <p:nvPr/>
        </p:nvSpPr>
        <p:spPr>
          <a:xfrm>
            <a:off x="2959100" y="1397000"/>
            <a:ext cx="1968500" cy="825500"/>
          </a:xfrm>
          <a:prstGeom prst="roundRect">
            <a:avLst/>
          </a:prstGeom>
          <a:solidFill>
            <a:srgbClr val="1A2733"/>
          </a:solidFill>
          <a:ln w="25400" cap="flat" cmpd="sng" algn="ctr">
            <a:solidFill>
              <a:srgbClr val="4ECDC4"/>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b="1">
                <a:solidFill>
                  <a:srgbClr val="4ECDC4"/>
                </a:solidFill>
                <a:latin typeface="Segoe UI"/>
                <a:cs typeface="Segoe UI"/>
              </a:rPr>
              <a:t>Database</a:t>
            </a:r>
            <a:endParaRPr lang="ko-KR" altLang="en-US" b="1">
              <a:solidFill>
                <a:srgbClr val="4ECDC4"/>
              </a:solidFill>
              <a:latin typeface="Segoe UI"/>
              <a:cs typeface="Segoe UI"/>
            </a:endParaRPr>
          </a:p>
        </p:txBody>
      </p:sp>
      <p:sp>
        <p:nvSpPr>
          <p:cNvPr id="7" name="화살표: 오른쪽 6">
            <a:extLst>
              <a:ext uri="{FF2B5EF4-FFF2-40B4-BE49-F238E27FC236}">
                <a16:creationId xmlns:a16="http://schemas.microsoft.com/office/drawing/2014/main" id="{FDA5B108-24C0-4AF8-A261-DE9E43C69286}"/>
              </a:ext>
            </a:extLst>
          </p:cNvPr>
          <p:cNvSpPr/>
          <p:nvPr/>
        </p:nvSpPr>
        <p:spPr>
          <a:xfrm>
            <a:off x="4953000" y="1676400"/>
            <a:ext cx="177800" cy="254000"/>
          </a:xfrm>
          <a:prstGeom prst="rightArrow">
            <a:avLst/>
          </a:prstGeom>
          <a:solidFill>
            <a:srgbClr val="505050"/>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8" name="사각형: 둥근 모서리 7">
            <a:extLst>
              <a:ext uri="{FF2B5EF4-FFF2-40B4-BE49-F238E27FC236}">
                <a16:creationId xmlns:a16="http://schemas.microsoft.com/office/drawing/2014/main" id="{E50D7863-F2F7-4A32-A96C-2C4CA1C0A1A1}"/>
              </a:ext>
            </a:extLst>
          </p:cNvPr>
          <p:cNvSpPr/>
          <p:nvPr/>
        </p:nvSpPr>
        <p:spPr>
          <a:xfrm>
            <a:off x="5156200" y="1397000"/>
            <a:ext cx="1968500" cy="825500"/>
          </a:xfrm>
          <a:prstGeom prst="roundRect">
            <a:avLst/>
          </a:prstGeom>
          <a:solidFill>
            <a:srgbClr val="1A2733"/>
          </a:solidFill>
          <a:ln w="25400" cap="flat" cmpd="sng" algn="ctr">
            <a:solidFill>
              <a:srgbClr val="60A5F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b="1">
                <a:solidFill>
                  <a:srgbClr val="60A5FA"/>
                </a:solidFill>
                <a:latin typeface="Segoe UI"/>
                <a:cs typeface="Segoe UI"/>
              </a:rPr>
              <a:t>Interface</a:t>
            </a:r>
            <a:endParaRPr lang="ko-KR" altLang="en-US" b="1">
              <a:solidFill>
                <a:srgbClr val="60A5FA"/>
              </a:solidFill>
              <a:latin typeface="Segoe UI"/>
              <a:cs typeface="Segoe UI"/>
            </a:endParaRPr>
          </a:p>
        </p:txBody>
      </p:sp>
      <p:sp>
        <p:nvSpPr>
          <p:cNvPr id="9" name="화살표: 오른쪽 8">
            <a:extLst>
              <a:ext uri="{FF2B5EF4-FFF2-40B4-BE49-F238E27FC236}">
                <a16:creationId xmlns:a16="http://schemas.microsoft.com/office/drawing/2014/main" id="{7DDD5D94-75DB-4F43-AB4B-2F9CBCBEE51C}"/>
              </a:ext>
            </a:extLst>
          </p:cNvPr>
          <p:cNvSpPr/>
          <p:nvPr/>
        </p:nvSpPr>
        <p:spPr>
          <a:xfrm>
            <a:off x="7150100" y="1676400"/>
            <a:ext cx="177800" cy="254000"/>
          </a:xfrm>
          <a:prstGeom prst="rightArrow">
            <a:avLst/>
          </a:prstGeom>
          <a:solidFill>
            <a:srgbClr val="505050"/>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10" name="사각형: 둥근 모서리 9">
            <a:extLst>
              <a:ext uri="{FF2B5EF4-FFF2-40B4-BE49-F238E27FC236}">
                <a16:creationId xmlns:a16="http://schemas.microsoft.com/office/drawing/2014/main" id="{778CA843-C14C-4E76-BAA0-5B3995DC1179}"/>
              </a:ext>
            </a:extLst>
          </p:cNvPr>
          <p:cNvSpPr/>
          <p:nvPr/>
        </p:nvSpPr>
        <p:spPr>
          <a:xfrm>
            <a:off x="7353300" y="1397000"/>
            <a:ext cx="1968500" cy="825500"/>
          </a:xfrm>
          <a:prstGeom prst="roundRect">
            <a:avLst/>
          </a:prstGeom>
          <a:solidFill>
            <a:srgbClr val="1A2733"/>
          </a:solidFill>
          <a:ln w="25400" cap="flat" cmpd="sng" algn="ctr">
            <a:solidFill>
              <a:srgbClr val="A78BF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b="1">
                <a:solidFill>
                  <a:srgbClr val="A78BFA"/>
                </a:solidFill>
                <a:latin typeface="Segoe UI"/>
                <a:cs typeface="Segoe UI"/>
              </a:rPr>
              <a:t>Test</a:t>
            </a:r>
            <a:endParaRPr lang="ko-KR" altLang="en-US" b="1">
              <a:solidFill>
                <a:srgbClr val="A78BFA"/>
              </a:solidFill>
              <a:latin typeface="Segoe UI"/>
              <a:cs typeface="Segoe UI"/>
            </a:endParaRPr>
          </a:p>
        </p:txBody>
      </p:sp>
      <p:sp>
        <p:nvSpPr>
          <p:cNvPr id="11" name="화살표: 오른쪽 10">
            <a:extLst>
              <a:ext uri="{FF2B5EF4-FFF2-40B4-BE49-F238E27FC236}">
                <a16:creationId xmlns:a16="http://schemas.microsoft.com/office/drawing/2014/main" id="{EFACA7C0-340C-4E5D-B4D0-342CB39D56BB}"/>
              </a:ext>
            </a:extLst>
          </p:cNvPr>
          <p:cNvSpPr/>
          <p:nvPr/>
        </p:nvSpPr>
        <p:spPr>
          <a:xfrm>
            <a:off x="9347200" y="1676400"/>
            <a:ext cx="177800" cy="254000"/>
          </a:xfrm>
          <a:prstGeom prst="rightArrow">
            <a:avLst/>
          </a:prstGeom>
          <a:solidFill>
            <a:srgbClr val="505050"/>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12" name="사각형: 둥근 모서리 11">
            <a:extLst>
              <a:ext uri="{FF2B5EF4-FFF2-40B4-BE49-F238E27FC236}">
                <a16:creationId xmlns:a16="http://schemas.microsoft.com/office/drawing/2014/main" id="{3944838C-532B-4FE4-9CB0-2AE97572B8F0}"/>
              </a:ext>
            </a:extLst>
          </p:cNvPr>
          <p:cNvSpPr/>
          <p:nvPr/>
        </p:nvSpPr>
        <p:spPr>
          <a:xfrm>
            <a:off x="9550400" y="1397000"/>
            <a:ext cx="1968500" cy="825500"/>
          </a:xfrm>
          <a:prstGeom prst="roundRect">
            <a:avLst/>
          </a:prstGeom>
          <a:solidFill>
            <a:srgbClr val="1A2733"/>
          </a:solidFill>
          <a:ln w="25400" cap="flat" cmpd="sng" algn="ctr">
            <a:solidFill>
              <a:srgbClr val="FFE66D"/>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b="1">
                <a:solidFill>
                  <a:srgbClr val="FFE66D"/>
                </a:solidFill>
                <a:latin typeface="Segoe UI"/>
                <a:cs typeface="Segoe UI"/>
              </a:rPr>
              <a:t>Realize</a:t>
            </a:r>
            <a:endParaRPr lang="ko-KR" altLang="en-US" b="1">
              <a:solidFill>
                <a:srgbClr val="FFE66D"/>
              </a:solidFill>
              <a:latin typeface="Segoe UI"/>
              <a:cs typeface="Segoe UI"/>
            </a:endParaRPr>
          </a:p>
        </p:txBody>
      </p:sp>
      <p:sp>
        <p:nvSpPr>
          <p:cNvPr id="13" name="TextBox 12">
            <a:extLst>
              <a:ext uri="{FF2B5EF4-FFF2-40B4-BE49-F238E27FC236}">
                <a16:creationId xmlns:a16="http://schemas.microsoft.com/office/drawing/2014/main" id="{0FED59C4-4038-45C5-9664-BCD419468D6A}"/>
              </a:ext>
            </a:extLst>
          </p:cNvPr>
          <p:cNvSpPr txBox="1"/>
          <p:nvPr/>
        </p:nvSpPr>
        <p:spPr>
          <a:xfrm>
            <a:off x="762000" y="2413000"/>
            <a:ext cx="10668000" cy="381000"/>
          </a:xfrm>
          <a:prstGeom prst="rect">
            <a:avLst/>
          </a:prstGeom>
          <a:noFill/>
        </p:spPr>
        <p:txBody>
          <a:bodyPr vertOverflow="overflow" vert="horz" wrap="square" rtlCol="0" anchor="t">
            <a:spAutoFit/>
          </a:bodyPr>
          <a:lstStyle/>
          <a:p>
            <a:pPr algn="l"/>
            <a:r>
              <a:rPr lang="en-US" altLang="ko-KR" sz="2000" b="1">
                <a:solidFill>
                  <a:srgbClr val="F0F0F0"/>
                </a:solidFill>
                <a:latin typeface="Segoe UI"/>
                <a:cs typeface="Segoe UI"/>
              </a:rPr>
              <a:t>Every phase: LLM fills a structure → Compiler validates</a:t>
            </a:r>
            <a:endParaRPr lang="ko-KR" altLang="en-US" sz="2000" b="1">
              <a:solidFill>
                <a:srgbClr val="F0F0F0"/>
              </a:solidFill>
              <a:latin typeface="Segoe UI"/>
              <a:cs typeface="Segoe UI"/>
            </a:endParaRPr>
          </a:p>
        </p:txBody>
      </p:sp>
      <p:graphicFrame>
        <p:nvGraphicFramePr>
          <p:cNvPr id="15" name="표 14">
            <a:extLst>
              <a:ext uri="{FF2B5EF4-FFF2-40B4-BE49-F238E27FC236}">
                <a16:creationId xmlns:a16="http://schemas.microsoft.com/office/drawing/2014/main" id="{2D11D469-2958-45CA-9BE9-018E29EA9667}"/>
              </a:ext>
            </a:extLst>
          </p:cNvPr>
          <p:cNvGraphicFramePr>
            <a:graphicFrameLocks noGrp="1"/>
          </p:cNvGraphicFramePr>
          <p:nvPr/>
        </p:nvGraphicFramePr>
        <p:xfrm>
          <a:off x="762000" y="2921000"/>
          <a:ext cx="10668000" cy="3301998"/>
        </p:xfrm>
        <a:graphic>
          <a:graphicData uri="http://schemas.openxmlformats.org/drawingml/2006/table">
            <a:tbl>
              <a:tblPr firstRow="1" bandRow="1">
                <a:tableStyleId>{5C22544A-7EE6-4342-B048-85BDC9FD1C3A}</a:tableStyleId>
              </a:tblPr>
              <a:tblGrid>
                <a:gridCol w="3556000">
                  <a:extLst>
                    <a:ext uri="{9D8B030D-6E8A-4147-A177-3AD203B41FA5}">
                      <a16:colId xmlns:a16="http://schemas.microsoft.com/office/drawing/2014/main" val="2821512737"/>
                    </a:ext>
                  </a:extLst>
                </a:gridCol>
                <a:gridCol w="3556000">
                  <a:extLst>
                    <a:ext uri="{9D8B030D-6E8A-4147-A177-3AD203B41FA5}">
                      <a16:colId xmlns:a16="http://schemas.microsoft.com/office/drawing/2014/main" val="3964865634"/>
                    </a:ext>
                  </a:extLst>
                </a:gridCol>
                <a:gridCol w="3556000">
                  <a:extLst>
                    <a:ext uri="{9D8B030D-6E8A-4147-A177-3AD203B41FA5}">
                      <a16:colId xmlns:a16="http://schemas.microsoft.com/office/drawing/2014/main" val="350803460"/>
                    </a:ext>
                  </a:extLst>
                </a:gridCol>
              </a:tblGrid>
              <a:tr h="550333">
                <a:tc>
                  <a:txBody>
                    <a:bodyPr/>
                    <a:lstStyle/>
                    <a:p>
                      <a:pPr algn="ctr"/>
                      <a:r>
                        <a:rPr lang="ko-KR" altLang="en-US" sz="1600" b="1">
                          <a:solidFill>
                            <a:srgbClr val="0F1923"/>
                          </a:solidFill>
                          <a:latin typeface="Segoe UI Semibold"/>
                          <a:cs typeface="Segoe UI Semibold"/>
                        </a:rPr>
                        <a:t>Phase</a:t>
                      </a:r>
                    </a:p>
                  </a:txBody>
                  <a:tcPr>
                    <a:solidFill>
                      <a:srgbClr val="00D4AA"/>
                    </a:solidFill>
                  </a:tcPr>
                </a:tc>
                <a:tc>
                  <a:txBody>
                    <a:bodyPr/>
                    <a:lstStyle/>
                    <a:p>
                      <a:pPr algn="ctr"/>
                      <a:r>
                        <a:rPr lang="ko-KR" altLang="en-US" sz="1600" b="1">
                          <a:solidFill>
                            <a:srgbClr val="0F1923"/>
                          </a:solidFill>
                          <a:latin typeface="Segoe UI Semibold"/>
                          <a:cs typeface="Segoe UI Semibold"/>
                        </a:rPr>
                        <a:t>LLM Fills</a:t>
                      </a:r>
                    </a:p>
                  </a:txBody>
                  <a:tcPr>
                    <a:solidFill>
                      <a:srgbClr val="00D4AA"/>
                    </a:solidFill>
                  </a:tcPr>
                </a:tc>
                <a:tc>
                  <a:txBody>
                    <a:bodyPr/>
                    <a:lstStyle/>
                    <a:p>
                      <a:pPr algn="ctr"/>
                      <a:r>
                        <a:rPr lang="ko-KR" altLang="en-US" sz="1600" b="1">
                          <a:solidFill>
                            <a:srgbClr val="0F1923"/>
                          </a:solidFill>
                          <a:latin typeface="Segoe UI Semibold"/>
                          <a:cs typeface="Segoe UI Semibold"/>
                        </a:rPr>
                        <a:t>Compiler Validates</a:t>
                      </a:r>
                    </a:p>
                  </a:txBody>
                  <a:tcPr>
                    <a:solidFill>
                      <a:srgbClr val="00D4AA"/>
                    </a:solidFill>
                  </a:tcPr>
                </a:tc>
                <a:extLst>
                  <a:ext uri="{0D108BD9-81ED-4DB2-BD59-A6C34878D82A}">
                    <a16:rowId xmlns:a16="http://schemas.microsoft.com/office/drawing/2014/main" val="2783824698"/>
                  </a:ext>
                </a:extLst>
              </a:tr>
              <a:tr h="550333">
                <a:tc>
                  <a:txBody>
                    <a:bodyPr/>
                    <a:lstStyle/>
                    <a:p>
                      <a:pPr algn="l"/>
                      <a:r>
                        <a:rPr lang="ko-KR" altLang="en-US" sz="1500">
                          <a:solidFill>
                            <a:srgbClr val="D0D0D0"/>
                          </a:solidFill>
                          <a:latin typeface="Segoe UI"/>
                          <a:cs typeface="Segoe UI"/>
                        </a:rPr>
                        <a:t>Requirements</a:t>
                      </a:r>
                    </a:p>
                  </a:txBody>
                  <a:tcPr>
                    <a:solidFill>
                      <a:srgbClr val="152028"/>
                    </a:solidFill>
                  </a:tcPr>
                </a:tc>
                <a:tc>
                  <a:txBody>
                    <a:bodyPr/>
                    <a:lstStyle/>
                    <a:p>
                      <a:pPr algn="l"/>
                      <a:r>
                        <a:rPr lang="ko-KR" altLang="en-US" sz="1500">
                          <a:solidFill>
                            <a:srgbClr val="D0D0D0"/>
                          </a:solidFill>
                          <a:latin typeface="Segoe UI"/>
                          <a:cs typeface="Segoe UI"/>
                        </a:rPr>
                        <a:t>AutoBeAnalyze — structured SRS</a:t>
                      </a:r>
                    </a:p>
                  </a:txBody>
                  <a:tcPr>
                    <a:solidFill>
                      <a:srgbClr val="152028"/>
                    </a:solidFill>
                  </a:tcPr>
                </a:tc>
                <a:tc>
                  <a:txBody>
                    <a:bodyPr/>
                    <a:lstStyle/>
                    <a:p>
                      <a:pPr algn="l"/>
                      <a:r>
                        <a:rPr lang="ko-KR" altLang="en-US" sz="1500">
                          <a:solidFill>
                            <a:srgbClr val="D0D0D0"/>
                          </a:solidFill>
                          <a:latin typeface="Segoe UI"/>
                          <a:cs typeface="Segoe UI"/>
                        </a:rPr>
                        <a:t>Structure check</a:t>
                      </a:r>
                    </a:p>
                  </a:txBody>
                  <a:tcPr>
                    <a:solidFill>
                      <a:srgbClr val="152028"/>
                    </a:solidFill>
                  </a:tcPr>
                </a:tc>
                <a:extLst>
                  <a:ext uri="{0D108BD9-81ED-4DB2-BD59-A6C34878D82A}">
                    <a16:rowId xmlns:a16="http://schemas.microsoft.com/office/drawing/2014/main" val="3160727576"/>
                  </a:ext>
                </a:extLst>
              </a:tr>
              <a:tr h="550333">
                <a:tc>
                  <a:txBody>
                    <a:bodyPr/>
                    <a:lstStyle/>
                    <a:p>
                      <a:pPr algn="l"/>
                      <a:r>
                        <a:rPr lang="ko-KR" altLang="en-US" sz="1500">
                          <a:solidFill>
                            <a:srgbClr val="D0D0D0"/>
                          </a:solidFill>
                          <a:latin typeface="Segoe UI"/>
                          <a:cs typeface="Segoe UI"/>
                        </a:rPr>
                        <a:t>Database</a:t>
                      </a:r>
                    </a:p>
                  </a:txBody>
                  <a:tcPr>
                    <a:solidFill>
                      <a:srgbClr val="1A2733"/>
                    </a:solidFill>
                  </a:tcPr>
                </a:tc>
                <a:tc>
                  <a:txBody>
                    <a:bodyPr/>
                    <a:lstStyle/>
                    <a:p>
                      <a:pPr algn="l"/>
                      <a:r>
                        <a:rPr lang="ko-KR" altLang="en-US" sz="1500" dirty="0" err="1">
                          <a:solidFill>
                            <a:srgbClr val="D0D0D0"/>
                          </a:solidFill>
                          <a:latin typeface="Segoe UI"/>
                          <a:cs typeface="Segoe UI"/>
                        </a:rPr>
                        <a:t>AutoBeDatabase</a:t>
                      </a:r>
                      <a:r>
                        <a:rPr lang="ko-KR" altLang="en-US" sz="1500" dirty="0">
                          <a:solidFill>
                            <a:srgbClr val="D0D0D0"/>
                          </a:solidFill>
                          <a:latin typeface="Segoe UI"/>
                          <a:cs typeface="Segoe UI"/>
                        </a:rPr>
                        <a:t> — Prisma </a:t>
                      </a:r>
                      <a:r>
                        <a:rPr lang="ko-KR" altLang="en-US" sz="1500" dirty="0" err="1">
                          <a:solidFill>
                            <a:srgbClr val="D0D0D0"/>
                          </a:solidFill>
                          <a:latin typeface="Segoe UI"/>
                          <a:cs typeface="Segoe UI"/>
                        </a:rPr>
                        <a:t>schema</a:t>
                      </a:r>
                      <a:endParaRPr lang="ko-KR" altLang="en-US" sz="1500" dirty="0">
                        <a:solidFill>
                          <a:srgbClr val="D0D0D0"/>
                        </a:solidFill>
                        <a:latin typeface="Segoe UI"/>
                        <a:cs typeface="Segoe UI"/>
                      </a:endParaRPr>
                    </a:p>
                  </a:txBody>
                  <a:tcPr>
                    <a:solidFill>
                      <a:srgbClr val="1A2733"/>
                    </a:solidFill>
                  </a:tcPr>
                </a:tc>
                <a:tc>
                  <a:txBody>
                    <a:bodyPr/>
                    <a:lstStyle/>
                    <a:p>
                      <a:pPr algn="l"/>
                      <a:r>
                        <a:rPr lang="en-US" altLang="ko-KR" sz="1500">
                          <a:solidFill>
                            <a:srgbClr val="D0D0D0"/>
                          </a:solidFill>
                          <a:latin typeface="Segoe UI"/>
                          <a:cs typeface="Segoe UI"/>
                        </a:rPr>
                        <a:t>Prisma compiler</a:t>
                      </a:r>
                      <a:endParaRPr lang="ko-KR" altLang="en-US" sz="1500" dirty="0">
                        <a:solidFill>
                          <a:srgbClr val="D0D0D0"/>
                        </a:solidFill>
                        <a:latin typeface="Segoe UI"/>
                        <a:cs typeface="Segoe UI"/>
                      </a:endParaRPr>
                    </a:p>
                  </a:txBody>
                  <a:tcPr>
                    <a:solidFill>
                      <a:srgbClr val="1A2733"/>
                    </a:solidFill>
                  </a:tcPr>
                </a:tc>
                <a:extLst>
                  <a:ext uri="{0D108BD9-81ED-4DB2-BD59-A6C34878D82A}">
                    <a16:rowId xmlns:a16="http://schemas.microsoft.com/office/drawing/2014/main" val="712540931"/>
                  </a:ext>
                </a:extLst>
              </a:tr>
              <a:tr h="550333">
                <a:tc>
                  <a:txBody>
                    <a:bodyPr/>
                    <a:lstStyle/>
                    <a:p>
                      <a:pPr algn="l"/>
                      <a:r>
                        <a:rPr lang="ko-KR" altLang="en-US" sz="1500">
                          <a:solidFill>
                            <a:srgbClr val="D0D0D0"/>
                          </a:solidFill>
                          <a:latin typeface="Segoe UI"/>
                          <a:cs typeface="Segoe UI"/>
                        </a:rPr>
                        <a:t>API Design</a:t>
                      </a:r>
                    </a:p>
                  </a:txBody>
                  <a:tcPr>
                    <a:solidFill>
                      <a:srgbClr val="152028"/>
                    </a:solidFill>
                  </a:tcPr>
                </a:tc>
                <a:tc>
                  <a:txBody>
                    <a:bodyPr/>
                    <a:lstStyle/>
                    <a:p>
                      <a:pPr algn="l"/>
                      <a:r>
                        <a:rPr lang="ko-KR" altLang="en-US" sz="1500">
                          <a:solidFill>
                            <a:srgbClr val="D0D0D0"/>
                          </a:solidFill>
                          <a:latin typeface="Segoe UI"/>
                          <a:cs typeface="Segoe UI"/>
                        </a:rPr>
                        <a:t>AutoBeOpenApi — OpenAPI spec</a:t>
                      </a:r>
                    </a:p>
                  </a:txBody>
                  <a:tcPr>
                    <a:solidFill>
                      <a:srgbClr val="152028"/>
                    </a:solidFill>
                  </a:tcPr>
                </a:tc>
                <a:tc>
                  <a:txBody>
                    <a:bodyPr/>
                    <a:lstStyle/>
                    <a:p>
                      <a:pPr algn="l"/>
                      <a:r>
                        <a:rPr lang="en-US" altLang="ko-KR" sz="1500">
                          <a:solidFill>
                            <a:srgbClr val="D0D0D0"/>
                          </a:solidFill>
                          <a:latin typeface="Segoe UI"/>
                          <a:cs typeface="Segoe UI"/>
                        </a:rPr>
                        <a:t>OpenAPI compiler</a:t>
                      </a:r>
                      <a:endParaRPr lang="ko-KR" altLang="en-US" sz="1500">
                        <a:solidFill>
                          <a:srgbClr val="D0D0D0"/>
                        </a:solidFill>
                        <a:latin typeface="Segoe UI"/>
                        <a:cs typeface="Segoe UI"/>
                      </a:endParaRPr>
                    </a:p>
                  </a:txBody>
                  <a:tcPr>
                    <a:solidFill>
                      <a:srgbClr val="152028"/>
                    </a:solidFill>
                  </a:tcPr>
                </a:tc>
                <a:extLst>
                  <a:ext uri="{0D108BD9-81ED-4DB2-BD59-A6C34878D82A}">
                    <a16:rowId xmlns:a16="http://schemas.microsoft.com/office/drawing/2014/main" val="2657858437"/>
                  </a:ext>
                </a:extLst>
              </a:tr>
              <a:tr h="550333">
                <a:tc>
                  <a:txBody>
                    <a:bodyPr/>
                    <a:lstStyle/>
                    <a:p>
                      <a:pPr algn="l"/>
                      <a:r>
                        <a:rPr lang="ko-KR" altLang="en-US" sz="1500">
                          <a:solidFill>
                            <a:srgbClr val="D0D0D0"/>
                          </a:solidFill>
                          <a:latin typeface="Segoe UI"/>
                          <a:cs typeface="Segoe UI"/>
                        </a:rPr>
                        <a:t>Tests</a:t>
                      </a:r>
                    </a:p>
                  </a:txBody>
                  <a:tcPr>
                    <a:solidFill>
                      <a:srgbClr val="1A2733"/>
                    </a:solidFill>
                  </a:tcPr>
                </a:tc>
                <a:tc>
                  <a:txBody>
                    <a:bodyPr/>
                    <a:lstStyle/>
                    <a:p>
                      <a:pPr algn="l"/>
                      <a:r>
                        <a:rPr lang="ko-KR" altLang="en-US" sz="1500">
                          <a:solidFill>
                            <a:srgbClr val="D0D0D0"/>
                          </a:solidFill>
                          <a:latin typeface="Segoe UI"/>
                          <a:cs typeface="Segoe UI"/>
                        </a:rPr>
                        <a:t>AutoBeTest — 30+ expression types</a:t>
                      </a:r>
                    </a:p>
                  </a:txBody>
                  <a:tcPr>
                    <a:solidFill>
                      <a:srgbClr val="1A2733"/>
                    </a:solidFill>
                  </a:tcPr>
                </a:tc>
                <a:tc>
                  <a:txBody>
                    <a:bodyPr/>
                    <a:lstStyle/>
                    <a:p>
                      <a:pPr algn="l"/>
                      <a:r>
                        <a:rPr lang="en-US" altLang="ko-KR" sz="1500">
                          <a:solidFill>
                            <a:srgbClr val="D0D0D0"/>
                          </a:solidFill>
                          <a:latin typeface="Segoe UI"/>
                          <a:cs typeface="Segoe UI"/>
                        </a:rPr>
                        <a:t>TypeScript compiler</a:t>
                      </a:r>
                      <a:endParaRPr lang="ko-KR" altLang="en-US" sz="1500" dirty="0">
                        <a:solidFill>
                          <a:srgbClr val="D0D0D0"/>
                        </a:solidFill>
                        <a:latin typeface="Segoe UI"/>
                        <a:cs typeface="Segoe UI"/>
                      </a:endParaRPr>
                    </a:p>
                  </a:txBody>
                  <a:tcPr>
                    <a:solidFill>
                      <a:srgbClr val="1A2733"/>
                    </a:solidFill>
                  </a:tcPr>
                </a:tc>
                <a:extLst>
                  <a:ext uri="{0D108BD9-81ED-4DB2-BD59-A6C34878D82A}">
                    <a16:rowId xmlns:a16="http://schemas.microsoft.com/office/drawing/2014/main" val="2142321408"/>
                  </a:ext>
                </a:extLst>
              </a:tr>
              <a:tr h="550333">
                <a:tc>
                  <a:txBody>
                    <a:bodyPr/>
                    <a:lstStyle/>
                    <a:p>
                      <a:pPr algn="l"/>
                      <a:r>
                        <a:rPr lang="ko-KR" altLang="en-US" sz="1500">
                          <a:solidFill>
                            <a:srgbClr val="D0D0D0"/>
                          </a:solidFill>
                          <a:latin typeface="Segoe UI"/>
                          <a:cs typeface="Segoe UI"/>
                        </a:rPr>
                        <a:t>Implementation</a:t>
                      </a:r>
                    </a:p>
                  </a:txBody>
                  <a:tcPr>
                    <a:solidFill>
                      <a:srgbClr val="152028"/>
                    </a:solidFill>
                  </a:tcPr>
                </a:tc>
                <a:tc>
                  <a:txBody>
                    <a:bodyPr/>
                    <a:lstStyle/>
                    <a:p>
                      <a:pPr algn="l"/>
                      <a:r>
                        <a:rPr lang="ko-KR" altLang="en-US" sz="1500">
                          <a:solidFill>
                            <a:srgbClr val="D0D0D0"/>
                          </a:solidFill>
                          <a:latin typeface="Segoe UI"/>
                          <a:cs typeface="Segoe UI"/>
                        </a:rPr>
                        <a:t>Collector / Transformer / Operation</a:t>
                      </a:r>
                    </a:p>
                  </a:txBody>
                  <a:tcPr>
                    <a:solidFill>
                      <a:srgbClr val="152028"/>
                    </a:solidFill>
                  </a:tcPr>
                </a:tc>
                <a:tc>
                  <a:txBody>
                    <a:bodyPr/>
                    <a:lstStyle/>
                    <a:p>
                      <a:pPr algn="l"/>
                      <a:r>
                        <a:rPr lang="ko-KR" altLang="en-US" sz="1500" dirty="0">
                          <a:solidFill>
                            <a:srgbClr val="D0D0D0"/>
                          </a:solidFill>
                          <a:latin typeface="Segoe UI"/>
                          <a:cs typeface="Segoe UI"/>
                        </a:rPr>
                        <a:t>TypeScript </a:t>
                      </a:r>
                      <a:r>
                        <a:rPr lang="ko-KR" altLang="en-US" sz="1500" dirty="0" err="1">
                          <a:solidFill>
                            <a:srgbClr val="D0D0D0"/>
                          </a:solidFill>
                          <a:latin typeface="Segoe UI"/>
                          <a:cs typeface="Segoe UI"/>
                        </a:rPr>
                        <a:t>compiler</a:t>
                      </a:r>
                      <a:endParaRPr lang="ko-KR" altLang="en-US" sz="1500" dirty="0">
                        <a:solidFill>
                          <a:srgbClr val="D0D0D0"/>
                        </a:solidFill>
                        <a:latin typeface="Segoe UI"/>
                        <a:cs typeface="Segoe UI"/>
                      </a:endParaRPr>
                    </a:p>
                  </a:txBody>
                  <a:tcPr>
                    <a:solidFill>
                      <a:srgbClr val="152028"/>
                    </a:solidFill>
                  </a:tcPr>
                </a:tc>
                <a:extLst>
                  <a:ext uri="{0D108BD9-81ED-4DB2-BD59-A6C34878D82A}">
                    <a16:rowId xmlns:a16="http://schemas.microsoft.com/office/drawing/2014/main" val="4021738134"/>
                  </a:ext>
                </a:extLst>
              </a:tr>
            </a:tbl>
          </a:graphicData>
        </a:graphic>
      </p:graphicFrame>
    </p:spTree>
    <p:extLst>
      <p:ext uri="{BB962C8B-B14F-4D97-AF65-F5344CB8AC3E}">
        <p14:creationId xmlns:p14="http://schemas.microsoft.com/office/powerpoint/2010/main" val="236399894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91914A4-506D-482C-ADE0-3144D4F43BE6}"/>
              </a:ext>
            </a:extLst>
          </p:cNvPr>
          <p:cNvSpPr txBox="1"/>
          <p:nvPr/>
        </p:nvSpPr>
        <p:spPr>
          <a:xfrm>
            <a:off x="1016000" y="635000"/>
            <a:ext cx="10160000" cy="3175000"/>
          </a:xfrm>
          <a:prstGeom prst="rect">
            <a:avLst/>
          </a:prstGeom>
          <a:noFill/>
        </p:spPr>
        <p:txBody>
          <a:bodyPr vertOverflow="overflow" vert="horz" wrap="square" rtlCol="0" anchor="t">
            <a:spAutoFit/>
          </a:bodyPr>
          <a:lstStyle/>
          <a:p>
            <a:pPr algn="l"/>
            <a:r>
              <a:rPr lang="en-US" altLang="ko-KR" sz="4400" b="1">
                <a:solidFill>
                  <a:srgbClr val="00D4AA"/>
                </a:solidFill>
              </a:rPr>
              <a:t>"The LLM doesn't need
to be accurate.
It just needs to be
correctable."</a:t>
            </a:r>
            <a:endParaRPr lang="ko-KR" altLang="en-US" sz="4400" b="1">
              <a:solidFill>
                <a:srgbClr val="00D4AA"/>
              </a:solidFill>
            </a:endParaRPr>
          </a:p>
        </p:txBody>
      </p:sp>
      <p:sp>
        <p:nvSpPr>
          <p:cNvPr id="3" name="직사각형 2">
            <a:extLst>
              <a:ext uri="{FF2B5EF4-FFF2-40B4-BE49-F238E27FC236}">
                <a16:creationId xmlns:a16="http://schemas.microsoft.com/office/drawing/2014/main" id="{8A71E92A-CA21-4F4B-A976-74C8D71F0442}"/>
              </a:ext>
            </a:extLst>
          </p:cNvPr>
          <p:cNvSpPr/>
          <p:nvPr/>
        </p:nvSpPr>
        <p:spPr>
          <a:xfrm>
            <a:off x="4445000" y="3937000"/>
            <a:ext cx="3302000" cy="50800"/>
          </a:xfrm>
          <a:prstGeom prst="rect">
            <a:avLst/>
          </a:prstGeom>
          <a:solidFill>
            <a:srgbClr val="00D4AA"/>
          </a:solidFill>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TextBox 3">
            <a:extLst>
              <a:ext uri="{FF2B5EF4-FFF2-40B4-BE49-F238E27FC236}">
                <a16:creationId xmlns:a16="http://schemas.microsoft.com/office/drawing/2014/main" id="{676F2009-3074-4D63-BE3E-369FD67F016D}"/>
              </a:ext>
            </a:extLst>
          </p:cNvPr>
          <p:cNvSpPr txBox="1"/>
          <p:nvPr/>
        </p:nvSpPr>
        <p:spPr>
          <a:xfrm>
            <a:off x="1270000" y="4318000"/>
            <a:ext cx="9652000" cy="762000"/>
          </a:xfrm>
          <a:prstGeom prst="rect">
            <a:avLst/>
          </a:prstGeom>
          <a:noFill/>
        </p:spPr>
        <p:txBody>
          <a:bodyPr vertOverflow="overflow" vert="horz" wrap="square" rtlCol="0" anchor="t">
            <a:spAutoFit/>
          </a:bodyPr>
          <a:lstStyle/>
          <a:p>
            <a:pPr algn="l"/>
            <a:r>
              <a:rPr lang="en-US" altLang="ko-KR" sz="2400">
                <a:solidFill>
                  <a:srgbClr val="D0D0D0"/>
                </a:solidFill>
              </a:rPr>
              <a:t>Correctability is not a property of the model —
it's a property of the validation infrastructure.</a:t>
            </a:r>
            <a:endParaRPr lang="ko-KR" altLang="en-US" sz="2400">
              <a:solidFill>
                <a:srgbClr val="D0D0D0"/>
              </a:solidFill>
            </a:endParaRPr>
          </a:p>
        </p:txBody>
      </p:sp>
    </p:spTree>
    <p:extLst>
      <p:ext uri="{BB962C8B-B14F-4D97-AF65-F5344CB8AC3E}">
        <p14:creationId xmlns:p14="http://schemas.microsoft.com/office/powerpoint/2010/main" val="229966087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706BAA0-CACE-4FEA-A79A-D785EE6857A0}"/>
              </a:ext>
            </a:extLst>
          </p:cNvPr>
          <p:cNvSpPr txBox="1"/>
          <p:nvPr/>
        </p:nvSpPr>
        <p:spPr>
          <a:xfrm>
            <a:off x="1016000" y="1016000"/>
            <a:ext cx="10160000" cy="1016000"/>
          </a:xfrm>
          <a:prstGeom prst="rect">
            <a:avLst/>
          </a:prstGeom>
          <a:noFill/>
        </p:spPr>
        <p:txBody>
          <a:bodyPr vertOverflow="overflow" vert="horz" wrap="square" rtlCol="0" anchor="t">
            <a:spAutoFit/>
          </a:bodyPr>
          <a:lstStyle/>
          <a:p>
            <a:pPr algn="l"/>
            <a:r>
              <a:rPr lang="en-US" altLang="ko-KR" sz="5200" b="1">
                <a:solidFill>
                  <a:srgbClr val="00D4AA"/>
                </a:solidFill>
              </a:rPr>
              <a:t>Thank You</a:t>
            </a:r>
            <a:endParaRPr lang="ko-KR" altLang="en-US" sz="5200" b="1">
              <a:solidFill>
                <a:srgbClr val="00D4AA"/>
              </a:solidFill>
            </a:endParaRPr>
          </a:p>
        </p:txBody>
      </p:sp>
      <p:sp>
        <p:nvSpPr>
          <p:cNvPr id="3" name="직사각형 2">
            <a:extLst>
              <a:ext uri="{FF2B5EF4-FFF2-40B4-BE49-F238E27FC236}">
                <a16:creationId xmlns:a16="http://schemas.microsoft.com/office/drawing/2014/main" id="{E9C31A31-3A19-4DF0-ACA3-BBEA2E2C6788}"/>
              </a:ext>
            </a:extLst>
          </p:cNvPr>
          <p:cNvSpPr/>
          <p:nvPr/>
        </p:nvSpPr>
        <p:spPr>
          <a:xfrm>
            <a:off x="4826000" y="2286000"/>
            <a:ext cx="2540000" cy="38100"/>
          </a:xfrm>
          <a:prstGeom prst="rect">
            <a:avLst/>
          </a:prstGeom>
          <a:solidFill>
            <a:srgbClr val="00D4AA"/>
          </a:solidFill>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TextBox 3">
            <a:extLst>
              <a:ext uri="{FF2B5EF4-FFF2-40B4-BE49-F238E27FC236}">
                <a16:creationId xmlns:a16="http://schemas.microsoft.com/office/drawing/2014/main" id="{D38715D6-C4FF-4D40-AB4B-05EE13AEC5CE}"/>
              </a:ext>
            </a:extLst>
          </p:cNvPr>
          <p:cNvSpPr txBox="1"/>
          <p:nvPr/>
        </p:nvSpPr>
        <p:spPr>
          <a:xfrm>
            <a:off x="1016000" y="2667000"/>
            <a:ext cx="10160000" cy="444500"/>
          </a:xfrm>
          <a:prstGeom prst="rect">
            <a:avLst/>
          </a:prstGeom>
          <a:noFill/>
        </p:spPr>
        <p:txBody>
          <a:bodyPr vertOverflow="overflow" vert="horz" wrap="square" rtlCol="0" anchor="t">
            <a:spAutoFit/>
          </a:bodyPr>
          <a:lstStyle/>
          <a:p>
            <a:pPr algn="l"/>
            <a:r>
              <a:rPr lang="en-US" altLang="ko-KR" sz="2200">
                <a:solidFill>
                  <a:srgbClr val="00D4AA"/>
                </a:solidFill>
              </a:rPr>
              <a:t>AutoBe    github.com/wrtnlabs/autobe</a:t>
            </a:r>
            <a:endParaRPr lang="ko-KR" altLang="en-US" sz="2200">
              <a:solidFill>
                <a:srgbClr val="00D4AA"/>
              </a:solidFill>
            </a:endParaRPr>
          </a:p>
        </p:txBody>
      </p:sp>
      <p:sp>
        <p:nvSpPr>
          <p:cNvPr id="5" name="TextBox 4">
            <a:extLst>
              <a:ext uri="{FF2B5EF4-FFF2-40B4-BE49-F238E27FC236}">
                <a16:creationId xmlns:a16="http://schemas.microsoft.com/office/drawing/2014/main" id="{587E03B2-D45E-4D9A-8285-0CEA4D8F6BD8}"/>
              </a:ext>
            </a:extLst>
          </p:cNvPr>
          <p:cNvSpPr txBox="1"/>
          <p:nvPr/>
        </p:nvSpPr>
        <p:spPr>
          <a:xfrm>
            <a:off x="1016000" y="3302000"/>
            <a:ext cx="10160000" cy="444500"/>
          </a:xfrm>
          <a:prstGeom prst="rect">
            <a:avLst/>
          </a:prstGeom>
          <a:noFill/>
        </p:spPr>
        <p:txBody>
          <a:bodyPr vertOverflow="overflow" vert="horz" wrap="square" rtlCol="0" anchor="t">
            <a:spAutoFit/>
          </a:bodyPr>
          <a:lstStyle/>
          <a:p>
            <a:pPr algn="l"/>
            <a:r>
              <a:rPr lang="en-US" altLang="ko-KR" sz="2200">
                <a:solidFill>
                  <a:srgbClr val="4ECDC4"/>
                </a:solidFill>
              </a:rPr>
              <a:t>Typia    github.com/samchon/typia</a:t>
            </a:r>
            <a:endParaRPr lang="ko-KR" altLang="en-US" sz="2200">
              <a:solidFill>
                <a:srgbClr val="4ECDC4"/>
              </a:solidFill>
            </a:endParaRPr>
          </a:p>
        </p:txBody>
      </p:sp>
      <p:sp>
        <p:nvSpPr>
          <p:cNvPr id="6" name="TextBox 5">
            <a:extLst>
              <a:ext uri="{FF2B5EF4-FFF2-40B4-BE49-F238E27FC236}">
                <a16:creationId xmlns:a16="http://schemas.microsoft.com/office/drawing/2014/main" id="{E3D4FC1B-DF7B-4145-AE72-72BA961DA950}"/>
              </a:ext>
            </a:extLst>
          </p:cNvPr>
          <p:cNvSpPr txBox="1"/>
          <p:nvPr/>
        </p:nvSpPr>
        <p:spPr>
          <a:xfrm>
            <a:off x="2540000" y="3937000"/>
            <a:ext cx="7112000" cy="444500"/>
          </a:xfrm>
          <a:prstGeom prst="rect">
            <a:avLst/>
          </a:prstGeom>
          <a:noFill/>
        </p:spPr>
        <p:txBody>
          <a:bodyPr vertOverflow="overflow" vert="horz" wrap="square" rtlCol="0" anchor="t">
            <a:spAutoFit/>
          </a:bodyPr>
          <a:lstStyle/>
          <a:p>
            <a:pPr algn="l"/>
            <a:r>
              <a:rPr lang="de-DE" altLang="ko-KR" sz="2200">
                <a:solidFill>
                  <a:srgbClr val="60A5FA"/>
                </a:solidFill>
              </a:rPr>
              <a:t>Docs    autobe.dev  ·  typia.io</a:t>
            </a:r>
            <a:endParaRPr lang="ko-KR" altLang="en-US" sz="2200">
              <a:solidFill>
                <a:srgbClr val="60A5FA"/>
              </a:solidFill>
            </a:endParaRPr>
          </a:p>
        </p:txBody>
      </p:sp>
      <p:sp>
        <p:nvSpPr>
          <p:cNvPr id="7" name="TextBox 6">
            <a:extLst>
              <a:ext uri="{FF2B5EF4-FFF2-40B4-BE49-F238E27FC236}">
                <a16:creationId xmlns:a16="http://schemas.microsoft.com/office/drawing/2014/main" id="{743C6040-BDEA-4E6B-877E-17715643F1B9}"/>
              </a:ext>
            </a:extLst>
          </p:cNvPr>
          <p:cNvSpPr txBox="1"/>
          <p:nvPr/>
        </p:nvSpPr>
        <p:spPr>
          <a:xfrm>
            <a:off x="1016000" y="5080000"/>
            <a:ext cx="10160000" cy="698500"/>
          </a:xfrm>
          <a:prstGeom prst="rect">
            <a:avLst/>
          </a:prstGeom>
          <a:noFill/>
        </p:spPr>
        <p:txBody>
          <a:bodyPr vertOverflow="overflow" vert="horz" wrap="square" rtlCol="0" anchor="t">
            <a:spAutoFit/>
          </a:bodyPr>
          <a:lstStyle/>
          <a:p>
            <a:pPr algn="l"/>
            <a:r>
              <a:rPr lang="en-US" altLang="ko-KR">
                <a:solidFill>
                  <a:srgbClr val="707070"/>
                </a:solidFill>
              </a:rPr>
              <a:t>Developed by Wrtn Technologies  ·  wrtn.io
Function Calling All-In  ·  Qwen Meetup Korea</a:t>
            </a:r>
            <a:endParaRPr lang="ko-KR" altLang="en-US">
              <a:solidFill>
                <a:srgbClr val="707070"/>
              </a:solidFill>
            </a:endParaRPr>
          </a:p>
        </p:txBody>
      </p:sp>
    </p:spTree>
    <p:extLst>
      <p:ext uri="{BB962C8B-B14F-4D97-AF65-F5344CB8AC3E}">
        <p14:creationId xmlns:p14="http://schemas.microsoft.com/office/powerpoint/2010/main" val="51598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FE49688-AD77-4FD0-B680-EA29B3673C9B}"/>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600" b="1">
                <a:solidFill>
                  <a:srgbClr val="FF6B6B"/>
                </a:solidFill>
                <a:latin typeface="Segoe UI Semibold"/>
                <a:cs typeface="Segoe UI Semibold"/>
              </a:rPr>
              <a:t>The LLM Never Writes Code</a:t>
            </a:r>
            <a:endParaRPr lang="ko-KR" altLang="en-US" sz="3600" b="1">
              <a:solidFill>
                <a:srgbClr val="FF6B6B"/>
              </a:solidFill>
              <a:latin typeface="Segoe UI Semibold"/>
              <a:cs typeface="Segoe UI Semibold"/>
            </a:endParaRPr>
          </a:p>
        </p:txBody>
      </p:sp>
      <p:sp>
        <p:nvSpPr>
          <p:cNvPr id="3" name="직사각형 2">
            <a:extLst>
              <a:ext uri="{FF2B5EF4-FFF2-40B4-BE49-F238E27FC236}">
                <a16:creationId xmlns:a16="http://schemas.microsoft.com/office/drawing/2014/main" id="{43F5C5F6-A1D7-43BE-BFD8-7A53D38C2E31}"/>
              </a:ext>
            </a:extLst>
          </p:cNvPr>
          <p:cNvSpPr/>
          <p:nvPr/>
        </p:nvSpPr>
        <p:spPr>
          <a:xfrm>
            <a:off x="762000" y="1079500"/>
            <a:ext cx="1524000" cy="38100"/>
          </a:xfrm>
          <a:prstGeom prst="rect">
            <a:avLst/>
          </a:prstGeom>
          <a:solidFill>
            <a:srgbClr val="FF6B6B"/>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사각형: 둥근 모서리 3">
            <a:extLst>
              <a:ext uri="{FF2B5EF4-FFF2-40B4-BE49-F238E27FC236}">
                <a16:creationId xmlns:a16="http://schemas.microsoft.com/office/drawing/2014/main" id="{43D7EDC3-238F-4426-91D0-FCD00C2D2C9E}"/>
              </a:ext>
            </a:extLst>
          </p:cNvPr>
          <p:cNvSpPr/>
          <p:nvPr/>
        </p:nvSpPr>
        <p:spPr>
          <a:xfrm>
            <a:off x="762000" y="1397000"/>
            <a:ext cx="5080000" cy="2032000"/>
          </a:xfrm>
          <a:prstGeom prst="roundRect">
            <a:avLst/>
          </a:prstGeom>
          <a:solidFill>
            <a:srgbClr val="1A2733"/>
          </a:solidFill>
          <a:ln w="25400" cap="flat" cmpd="sng" algn="ctr">
            <a:solidFill>
              <a:srgbClr val="FF6B6B"/>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nchorCtr="0">
            <a:noAutofit/>
          </a:bodyPr>
          <a:lstStyle/>
          <a:p>
            <a:pPr algn="l">
              <a:buNone/>
            </a:pPr>
            <a:r>
              <a:rPr lang="en-US" sz="1800" b="1" dirty="0">
                <a:solidFill>
                  <a:srgbClr val="FF6B6B"/>
                </a:solidFill>
                <a:latin typeface="Segoe UI Semibold"/>
              </a:rPr>
              <a:t>Most AI Coding Agents</a:t>
            </a:r>
          </a:p>
          <a:p>
            <a:pPr algn="l">
              <a:buNone/>
            </a:pPr>
            <a:endParaRPr lang="en-US" sz="1800" dirty="0"/>
          </a:p>
          <a:p>
            <a:pPr algn="l">
              <a:buNone/>
            </a:pPr>
            <a:r>
              <a:rPr lang="en-US" sz="1800" dirty="0">
                <a:solidFill>
                  <a:srgbClr val="B0B0B0"/>
                </a:solidFill>
                <a:latin typeface="Segoe UI"/>
              </a:rPr>
              <a:t>"Write this code"</a:t>
            </a:r>
          </a:p>
          <a:p>
            <a:pPr algn="l">
              <a:buNone/>
            </a:pPr>
            <a:r>
              <a:rPr lang="en-US" sz="1800" dirty="0">
                <a:solidFill>
                  <a:srgbClr val="B0B0B0"/>
                </a:solidFill>
                <a:latin typeface="Segoe UI"/>
              </a:rPr>
              <a:t>→ LLM generates freeform text</a:t>
            </a:r>
          </a:p>
          <a:p>
            <a:pPr algn="l">
              <a:buNone/>
            </a:pPr>
            <a:r>
              <a:rPr lang="en-US" sz="1800" dirty="0">
                <a:solidFill>
                  <a:srgbClr val="B0B0B0"/>
                </a:solidFill>
                <a:latin typeface="Segoe UI"/>
              </a:rPr>
              <a:t>→ Save output to source file</a:t>
            </a:r>
          </a:p>
          <a:p>
            <a:pPr algn="l">
              <a:buNone/>
            </a:pPr>
            <a:r>
              <a:rPr lang="en-US" sz="1800" dirty="0">
                <a:solidFill>
                  <a:srgbClr val="B0B0B0"/>
                </a:solidFill>
                <a:latin typeface="Segoe UI"/>
              </a:rPr>
              <a:t>→ Hope it compiles</a:t>
            </a:r>
          </a:p>
        </p:txBody>
      </p:sp>
      <p:sp>
        <p:nvSpPr>
          <p:cNvPr id="7" name="사각형: 둥근 모서리 6">
            <a:extLst>
              <a:ext uri="{FF2B5EF4-FFF2-40B4-BE49-F238E27FC236}">
                <a16:creationId xmlns:a16="http://schemas.microsoft.com/office/drawing/2014/main" id="{E9052897-FB1E-4F1D-8BD4-5A1EBF93EE4F}"/>
              </a:ext>
            </a:extLst>
          </p:cNvPr>
          <p:cNvSpPr/>
          <p:nvPr/>
        </p:nvSpPr>
        <p:spPr>
          <a:xfrm>
            <a:off x="6350000" y="1397000"/>
            <a:ext cx="5080000" cy="2032000"/>
          </a:xfrm>
          <a:prstGeom prst="roundRect">
            <a:avLst/>
          </a:prstGeom>
          <a:solidFill>
            <a:srgbClr val="1A2733"/>
          </a:solidFill>
          <a:ln w="25400" cap="flat" cmpd="sng" algn="ctr">
            <a:solidFill>
              <a:srgbClr val="00D4A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nchorCtr="0">
            <a:noAutofit/>
          </a:bodyPr>
          <a:lstStyle/>
          <a:p>
            <a:pPr algn="l">
              <a:buNone/>
            </a:pPr>
            <a:r>
              <a:rPr lang="en-US" sz="1800" b="1" dirty="0">
                <a:solidFill>
                  <a:srgbClr val="00D4AA"/>
                </a:solidFill>
                <a:latin typeface="Segoe UI Semibold"/>
              </a:rPr>
              <a:t>AutoBe</a:t>
            </a:r>
          </a:p>
          <a:p>
            <a:pPr algn="l">
              <a:buNone/>
            </a:pPr>
            <a:endParaRPr lang="en-US" sz="1800" dirty="0"/>
          </a:p>
          <a:p>
            <a:pPr algn="l">
              <a:buNone/>
            </a:pPr>
            <a:r>
              <a:rPr lang="en-US" sz="1800" dirty="0">
                <a:solidFill>
                  <a:srgbClr val="D0D0D0"/>
                </a:solidFill>
                <a:latin typeface="Segoe UI"/>
              </a:rPr>
              <a:t>"Fill this structure" (JSON Schema)</a:t>
            </a:r>
          </a:p>
          <a:p>
            <a:pPr algn="l">
              <a:buNone/>
            </a:pPr>
            <a:r>
              <a:rPr lang="en-US" sz="1800" dirty="0">
                <a:solidFill>
                  <a:srgbClr val="D0D0D0"/>
                </a:solidFill>
                <a:latin typeface="Segoe UI"/>
              </a:rPr>
              <a:t>→ LLM returns structured data</a:t>
            </a:r>
          </a:p>
          <a:p>
            <a:pPr algn="l">
              <a:buNone/>
            </a:pPr>
            <a:r>
              <a:rPr lang="en-US" sz="1800" dirty="0">
                <a:solidFill>
                  <a:srgbClr val="D0D0D0"/>
                </a:solidFill>
                <a:latin typeface="Segoe UI"/>
              </a:rPr>
              <a:t>→ Compiler converts to code</a:t>
            </a:r>
          </a:p>
          <a:p>
            <a:pPr algn="l">
              <a:buNone/>
            </a:pPr>
            <a:r>
              <a:rPr lang="en-US" sz="1800" dirty="0">
                <a:solidFill>
                  <a:srgbClr val="00D4AA"/>
                </a:solidFill>
                <a:latin typeface="Segoe UI"/>
              </a:rPr>
              <a:t>→ Guaranteed to compile ✓</a:t>
            </a:r>
          </a:p>
        </p:txBody>
      </p:sp>
      <p:sp>
        <p:nvSpPr>
          <p:cNvPr id="10" name="사각형: 둥근 모서리 9">
            <a:extLst>
              <a:ext uri="{FF2B5EF4-FFF2-40B4-BE49-F238E27FC236}">
                <a16:creationId xmlns:a16="http://schemas.microsoft.com/office/drawing/2014/main" id="{A384396E-EF14-445D-B204-8FE89D47646E}"/>
              </a:ext>
            </a:extLst>
          </p:cNvPr>
          <p:cNvSpPr/>
          <p:nvPr/>
        </p:nvSpPr>
        <p:spPr>
          <a:xfrm>
            <a:off x="1905000" y="3937000"/>
            <a:ext cx="8382000" cy="889000"/>
          </a:xfrm>
          <a:prstGeom prst="roundRect">
            <a:avLst/>
          </a:prstGeom>
          <a:solidFill>
            <a:srgbClr val="00D4A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sz="2600" b="1">
                <a:solidFill>
                  <a:srgbClr val="0F1923"/>
                </a:solidFill>
                <a:latin typeface="Segoe UI Semibold"/>
                <a:cs typeface="Segoe UI Semibold"/>
              </a:rPr>
              <a:t>LLM fills structures  →  Compiler writes code</a:t>
            </a:r>
            <a:endParaRPr lang="ko-KR" altLang="en-US" sz="2600" b="1">
              <a:solidFill>
                <a:srgbClr val="0F1923"/>
              </a:solidFill>
              <a:latin typeface="Segoe UI Semibold"/>
              <a:cs typeface="Segoe UI Semibold"/>
            </a:endParaRPr>
          </a:p>
        </p:txBody>
      </p:sp>
      <p:sp>
        <p:nvSpPr>
          <p:cNvPr id="11" name="TextBox 10">
            <a:extLst>
              <a:ext uri="{FF2B5EF4-FFF2-40B4-BE49-F238E27FC236}">
                <a16:creationId xmlns:a16="http://schemas.microsoft.com/office/drawing/2014/main" id="{E0E6045F-4B48-4174-9E65-41FB1B342A4F}"/>
              </a:ext>
            </a:extLst>
          </p:cNvPr>
          <p:cNvSpPr txBox="1"/>
          <p:nvPr/>
        </p:nvSpPr>
        <p:spPr>
          <a:xfrm>
            <a:off x="1270000" y="5080000"/>
            <a:ext cx="9652000" cy="698500"/>
          </a:xfrm>
          <a:prstGeom prst="rect">
            <a:avLst/>
          </a:prstGeom>
          <a:noFill/>
        </p:spPr>
        <p:txBody>
          <a:bodyPr vertOverflow="overflow" vert="horz" wrap="square" rtlCol="0" anchor="t">
            <a:spAutoFit/>
          </a:bodyPr>
          <a:lstStyle/>
          <a:p>
            <a:pPr algn="l"/>
            <a:r>
              <a:rPr lang="en-US" altLang="ko-KR" sz="2000" i="1">
                <a:solidFill>
                  <a:srgbClr val="A0A0A0"/>
                </a:solidFill>
                <a:latin typeface="Segoe UI"/>
                <a:cs typeface="Segoe UI"/>
              </a:rPr>
              <a:t>Think of it as giving the LLM a form to complete,
not a blank page to write on</a:t>
            </a:r>
            <a:endParaRPr lang="ko-KR" altLang="en-US" sz="2000" i="1">
              <a:solidFill>
                <a:srgbClr val="A0A0A0"/>
              </a:solidFill>
              <a:latin typeface="Segoe UI"/>
              <a:cs typeface="Segoe UI"/>
            </a:endParaRPr>
          </a:p>
        </p:txBody>
      </p:sp>
    </p:spTree>
    <p:extLst>
      <p:ext uri="{BB962C8B-B14F-4D97-AF65-F5344CB8AC3E}">
        <p14:creationId xmlns:p14="http://schemas.microsoft.com/office/powerpoint/2010/main" val="983006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F1923">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D197A98-BF73-48F6-9257-824229902D14}"/>
              </a:ext>
            </a:extLst>
          </p:cNvPr>
          <p:cNvSpPr txBox="1"/>
          <p:nvPr/>
        </p:nvSpPr>
        <p:spPr>
          <a:xfrm>
            <a:off x="762000" y="381000"/>
            <a:ext cx="10668000" cy="635000"/>
          </a:xfrm>
          <a:prstGeom prst="rect">
            <a:avLst/>
          </a:prstGeom>
          <a:noFill/>
        </p:spPr>
        <p:txBody>
          <a:bodyPr vertOverflow="overflow" vert="horz" wrap="square" rtlCol="0" anchor="t">
            <a:spAutoFit/>
          </a:bodyPr>
          <a:lstStyle/>
          <a:p>
            <a:pPr algn="l"/>
            <a:r>
              <a:rPr lang="en-US" altLang="ko-KR" sz="3600" b="1">
                <a:solidFill>
                  <a:srgbClr val="00D4AA"/>
                </a:solidFill>
                <a:latin typeface="Segoe UI Semibold"/>
                <a:cs typeface="Segoe UI Semibold"/>
              </a:rPr>
              <a:t>All-In Function Calling Strategy</a:t>
            </a:r>
            <a:endParaRPr lang="ko-KR" altLang="en-US" sz="3600" b="1">
              <a:solidFill>
                <a:srgbClr val="00D4AA"/>
              </a:solidFill>
              <a:latin typeface="Segoe UI Semibold"/>
              <a:cs typeface="Segoe UI Semibold"/>
            </a:endParaRPr>
          </a:p>
        </p:txBody>
      </p:sp>
      <p:sp>
        <p:nvSpPr>
          <p:cNvPr id="3" name="직사각형 2">
            <a:extLst>
              <a:ext uri="{FF2B5EF4-FFF2-40B4-BE49-F238E27FC236}">
                <a16:creationId xmlns:a16="http://schemas.microsoft.com/office/drawing/2014/main" id="{88EF6A53-6BD3-4851-BFB7-B89883842C66}"/>
              </a:ext>
            </a:extLst>
          </p:cNvPr>
          <p:cNvSpPr/>
          <p:nvPr/>
        </p:nvSpPr>
        <p:spPr>
          <a:xfrm>
            <a:off x="762000" y="1079500"/>
            <a:ext cx="1524000" cy="38100"/>
          </a:xfrm>
          <a:prstGeom prst="rect">
            <a:avLst/>
          </a:prstGeom>
          <a:solidFill>
            <a:srgbClr val="00D4AA"/>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4" name="TextBox 3">
            <a:extLst>
              <a:ext uri="{FF2B5EF4-FFF2-40B4-BE49-F238E27FC236}">
                <a16:creationId xmlns:a16="http://schemas.microsoft.com/office/drawing/2014/main" id="{615D02CD-DA86-42FD-8775-FB8D2BA97754}"/>
              </a:ext>
            </a:extLst>
          </p:cNvPr>
          <p:cNvSpPr txBox="1"/>
          <p:nvPr/>
        </p:nvSpPr>
        <p:spPr>
          <a:xfrm>
            <a:off x="762000" y="1206500"/>
            <a:ext cx="10668000" cy="381000"/>
          </a:xfrm>
          <a:prstGeom prst="rect">
            <a:avLst/>
          </a:prstGeom>
          <a:noFill/>
        </p:spPr>
        <p:txBody>
          <a:bodyPr vertOverflow="overflow" vert="horz" wrap="square" rtlCol="0" anchor="t">
            <a:spAutoFit/>
          </a:bodyPr>
          <a:lstStyle/>
          <a:p>
            <a:pPr algn="l"/>
            <a:r>
              <a:rPr lang="en-US" altLang="ko-KR" sz="2000">
                <a:solidFill>
                  <a:srgbClr val="D0D0D0"/>
                </a:solidFill>
              </a:rPr>
              <a:t>At every phase: LLM fills a typed structure, compiler validates it</a:t>
            </a:r>
            <a:endParaRPr lang="ko-KR" altLang="en-US" sz="2000">
              <a:solidFill>
                <a:srgbClr val="D0D0D0"/>
              </a:solidFill>
            </a:endParaRPr>
          </a:p>
        </p:txBody>
      </p:sp>
      <p:sp>
        <p:nvSpPr>
          <p:cNvPr id="5" name="사각형: 둥근 모서리 4">
            <a:extLst>
              <a:ext uri="{FF2B5EF4-FFF2-40B4-BE49-F238E27FC236}">
                <a16:creationId xmlns:a16="http://schemas.microsoft.com/office/drawing/2014/main" id="{73870D6F-A8F0-48E3-8979-8453CD3AFBD0}"/>
              </a:ext>
            </a:extLst>
          </p:cNvPr>
          <p:cNvSpPr/>
          <p:nvPr/>
        </p:nvSpPr>
        <p:spPr>
          <a:xfrm>
            <a:off x="762000" y="1778000"/>
            <a:ext cx="2159000" cy="698500"/>
          </a:xfrm>
          <a:prstGeom prst="roundRect">
            <a:avLst/>
          </a:prstGeom>
          <a:solidFill>
            <a:srgbClr val="1A2733"/>
          </a:solidFill>
          <a:ln w="19050" cap="flat" cmpd="sng" algn="ctr">
            <a:solidFill>
              <a:srgbClr val="00D4A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b="1">
                <a:solidFill>
                  <a:srgbClr val="00D4AA"/>
                </a:solidFill>
              </a:rPr>
              <a:t>Requirements</a:t>
            </a:r>
            <a:endParaRPr lang="ko-KR" altLang="en-US" b="1">
              <a:solidFill>
                <a:srgbClr val="00D4AA"/>
              </a:solidFill>
            </a:endParaRPr>
          </a:p>
        </p:txBody>
      </p:sp>
      <p:sp>
        <p:nvSpPr>
          <p:cNvPr id="6" name="화살표: 오른쪽 5">
            <a:extLst>
              <a:ext uri="{FF2B5EF4-FFF2-40B4-BE49-F238E27FC236}">
                <a16:creationId xmlns:a16="http://schemas.microsoft.com/office/drawing/2014/main" id="{E4135A87-6C88-4BFD-A861-B8C5617A7011}"/>
              </a:ext>
            </a:extLst>
          </p:cNvPr>
          <p:cNvSpPr/>
          <p:nvPr/>
        </p:nvSpPr>
        <p:spPr>
          <a:xfrm>
            <a:off x="3048000" y="2006600"/>
            <a:ext cx="254000" cy="228600"/>
          </a:xfrm>
          <a:prstGeom prst="rightArrow">
            <a:avLst/>
          </a:prstGeom>
          <a:solidFill>
            <a:srgbClr val="505050"/>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7" name="사각형: 둥근 모서리 6">
            <a:extLst>
              <a:ext uri="{FF2B5EF4-FFF2-40B4-BE49-F238E27FC236}">
                <a16:creationId xmlns:a16="http://schemas.microsoft.com/office/drawing/2014/main" id="{B82D88A2-3354-4410-A772-190F13A39D92}"/>
              </a:ext>
            </a:extLst>
          </p:cNvPr>
          <p:cNvSpPr/>
          <p:nvPr/>
        </p:nvSpPr>
        <p:spPr>
          <a:xfrm>
            <a:off x="3429000" y="1778000"/>
            <a:ext cx="4191000" cy="698500"/>
          </a:xfrm>
          <a:prstGeom prst="roundRect">
            <a:avLst/>
          </a:prstGeom>
          <a:solidFill>
            <a:srgbClr val="152028"/>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u="sng">
                <a:solidFill>
                  <a:srgbClr val="60A5FA"/>
                </a:solidFill>
                <a:latin typeface="Consolas"/>
              </a:rPr>
              <a:t>AutoBeAnalyze</a:t>
            </a:r>
            <a:endParaRPr lang="ko-KR" altLang="en-US" u="sng">
              <a:solidFill>
                <a:srgbClr val="60A5FA"/>
              </a:solidFill>
              <a:latin typeface="Consolas"/>
            </a:endParaRPr>
          </a:p>
        </p:txBody>
      </p:sp>
      <p:sp>
        <p:nvSpPr>
          <p:cNvPr id="8" name="화살표: 오른쪽 7">
            <a:extLst>
              <a:ext uri="{FF2B5EF4-FFF2-40B4-BE49-F238E27FC236}">
                <a16:creationId xmlns:a16="http://schemas.microsoft.com/office/drawing/2014/main" id="{3012099D-B920-4864-BD4E-E92F5C0F3153}"/>
              </a:ext>
            </a:extLst>
          </p:cNvPr>
          <p:cNvSpPr/>
          <p:nvPr/>
        </p:nvSpPr>
        <p:spPr>
          <a:xfrm>
            <a:off x="7747000" y="2006600"/>
            <a:ext cx="254000" cy="228600"/>
          </a:xfrm>
          <a:prstGeom prst="rightArrow">
            <a:avLst/>
          </a:prstGeom>
          <a:solidFill>
            <a:srgbClr val="505050"/>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9" name="사각형: 둥근 모서리 8">
            <a:extLst>
              <a:ext uri="{FF2B5EF4-FFF2-40B4-BE49-F238E27FC236}">
                <a16:creationId xmlns:a16="http://schemas.microsoft.com/office/drawing/2014/main" id="{D85388D2-BE87-4DAF-B63B-27C643D74B65}"/>
              </a:ext>
            </a:extLst>
          </p:cNvPr>
          <p:cNvSpPr/>
          <p:nvPr/>
        </p:nvSpPr>
        <p:spPr>
          <a:xfrm>
            <a:off x="8128000" y="1778000"/>
            <a:ext cx="3302000" cy="698500"/>
          </a:xfrm>
          <a:prstGeom prst="roundRect">
            <a:avLst/>
          </a:prstGeom>
          <a:solidFill>
            <a:srgbClr val="1A2733"/>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a:solidFill>
                  <a:srgbClr val="A0A0A0"/>
                </a:solidFill>
              </a:rPr>
              <a:t>Structure Compiler</a:t>
            </a:r>
            <a:endParaRPr lang="ko-KR" altLang="en-US">
              <a:solidFill>
                <a:srgbClr val="A0A0A0"/>
              </a:solidFill>
            </a:endParaRPr>
          </a:p>
        </p:txBody>
      </p:sp>
      <p:sp>
        <p:nvSpPr>
          <p:cNvPr id="10" name="사각형: 둥근 모서리 9">
            <a:extLst>
              <a:ext uri="{FF2B5EF4-FFF2-40B4-BE49-F238E27FC236}">
                <a16:creationId xmlns:a16="http://schemas.microsoft.com/office/drawing/2014/main" id="{E50915C8-911A-42E6-BEAC-36F56A7E21EF}"/>
              </a:ext>
            </a:extLst>
          </p:cNvPr>
          <p:cNvSpPr/>
          <p:nvPr/>
        </p:nvSpPr>
        <p:spPr>
          <a:xfrm>
            <a:off x="762000" y="2692400"/>
            <a:ext cx="2159000" cy="698500"/>
          </a:xfrm>
          <a:prstGeom prst="roundRect">
            <a:avLst/>
          </a:prstGeom>
          <a:solidFill>
            <a:srgbClr val="1A2733"/>
          </a:solidFill>
          <a:ln w="19050" cap="flat" cmpd="sng" algn="ctr">
            <a:solidFill>
              <a:srgbClr val="4ECDC4"/>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b="1">
                <a:solidFill>
                  <a:srgbClr val="4ECDC4"/>
                </a:solidFill>
              </a:rPr>
              <a:t>Database</a:t>
            </a:r>
            <a:endParaRPr lang="ko-KR" altLang="en-US" b="1">
              <a:solidFill>
                <a:srgbClr val="4ECDC4"/>
              </a:solidFill>
            </a:endParaRPr>
          </a:p>
        </p:txBody>
      </p:sp>
      <p:sp>
        <p:nvSpPr>
          <p:cNvPr id="11" name="화살표: 오른쪽 10">
            <a:extLst>
              <a:ext uri="{FF2B5EF4-FFF2-40B4-BE49-F238E27FC236}">
                <a16:creationId xmlns:a16="http://schemas.microsoft.com/office/drawing/2014/main" id="{B176188F-6239-4856-87EE-5FAD21FE3525}"/>
              </a:ext>
            </a:extLst>
          </p:cNvPr>
          <p:cNvSpPr/>
          <p:nvPr/>
        </p:nvSpPr>
        <p:spPr>
          <a:xfrm>
            <a:off x="3048000" y="2921000"/>
            <a:ext cx="254000" cy="228600"/>
          </a:xfrm>
          <a:prstGeom prst="rightArrow">
            <a:avLst/>
          </a:prstGeom>
          <a:solidFill>
            <a:srgbClr val="505050"/>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12" name="사각형: 둥근 모서리 11">
            <a:extLst>
              <a:ext uri="{FF2B5EF4-FFF2-40B4-BE49-F238E27FC236}">
                <a16:creationId xmlns:a16="http://schemas.microsoft.com/office/drawing/2014/main" id="{66521698-AB64-4BE2-B9A5-7F6DDD2D9D6B}"/>
              </a:ext>
            </a:extLst>
          </p:cNvPr>
          <p:cNvSpPr/>
          <p:nvPr/>
        </p:nvSpPr>
        <p:spPr>
          <a:xfrm>
            <a:off x="3429000" y="2692400"/>
            <a:ext cx="4191000" cy="698500"/>
          </a:xfrm>
          <a:prstGeom prst="roundRect">
            <a:avLst/>
          </a:prstGeom>
          <a:solidFill>
            <a:srgbClr val="152028"/>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u="sng">
                <a:solidFill>
                  <a:srgbClr val="60A5FA"/>
                </a:solidFill>
                <a:latin typeface="Consolas"/>
              </a:rPr>
              <a:t>AutoBeDatabase</a:t>
            </a:r>
            <a:endParaRPr lang="ko-KR" altLang="en-US" u="sng">
              <a:solidFill>
                <a:srgbClr val="60A5FA"/>
              </a:solidFill>
              <a:latin typeface="Consolas"/>
            </a:endParaRPr>
          </a:p>
        </p:txBody>
      </p:sp>
      <p:sp>
        <p:nvSpPr>
          <p:cNvPr id="13" name="화살표: 오른쪽 12">
            <a:extLst>
              <a:ext uri="{FF2B5EF4-FFF2-40B4-BE49-F238E27FC236}">
                <a16:creationId xmlns:a16="http://schemas.microsoft.com/office/drawing/2014/main" id="{4A703AEC-ADE1-4338-B8D1-DC07CBFAEA58}"/>
              </a:ext>
            </a:extLst>
          </p:cNvPr>
          <p:cNvSpPr/>
          <p:nvPr/>
        </p:nvSpPr>
        <p:spPr>
          <a:xfrm>
            <a:off x="7747000" y="2921000"/>
            <a:ext cx="254000" cy="228600"/>
          </a:xfrm>
          <a:prstGeom prst="rightArrow">
            <a:avLst/>
          </a:prstGeom>
          <a:solidFill>
            <a:srgbClr val="505050"/>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14" name="사각형: 둥근 모서리 13">
            <a:extLst>
              <a:ext uri="{FF2B5EF4-FFF2-40B4-BE49-F238E27FC236}">
                <a16:creationId xmlns:a16="http://schemas.microsoft.com/office/drawing/2014/main" id="{362132AB-D39E-47FE-B457-233944BF3D09}"/>
              </a:ext>
            </a:extLst>
          </p:cNvPr>
          <p:cNvSpPr/>
          <p:nvPr/>
        </p:nvSpPr>
        <p:spPr>
          <a:xfrm>
            <a:off x="8128000" y="2692400"/>
            <a:ext cx="3302000" cy="698500"/>
          </a:xfrm>
          <a:prstGeom prst="roundRect">
            <a:avLst/>
          </a:prstGeom>
          <a:solidFill>
            <a:srgbClr val="1A2733"/>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dirty="0">
                <a:solidFill>
                  <a:srgbClr val="A0A0A0"/>
                </a:solidFill>
              </a:rPr>
              <a:t>Database Compiler</a:t>
            </a:r>
            <a:endParaRPr lang="ko-KR" altLang="en-US" dirty="0">
              <a:solidFill>
                <a:srgbClr val="A0A0A0"/>
              </a:solidFill>
            </a:endParaRPr>
          </a:p>
        </p:txBody>
      </p:sp>
      <p:sp>
        <p:nvSpPr>
          <p:cNvPr id="15" name="사각형: 둥근 모서리 14">
            <a:extLst>
              <a:ext uri="{FF2B5EF4-FFF2-40B4-BE49-F238E27FC236}">
                <a16:creationId xmlns:a16="http://schemas.microsoft.com/office/drawing/2014/main" id="{51D88AFB-F1A9-4C84-B144-A813A1E96737}"/>
              </a:ext>
            </a:extLst>
          </p:cNvPr>
          <p:cNvSpPr/>
          <p:nvPr/>
        </p:nvSpPr>
        <p:spPr>
          <a:xfrm>
            <a:off x="762000" y="3606800"/>
            <a:ext cx="2159000" cy="698500"/>
          </a:xfrm>
          <a:prstGeom prst="roundRect">
            <a:avLst/>
          </a:prstGeom>
          <a:solidFill>
            <a:srgbClr val="1A2733"/>
          </a:solidFill>
          <a:ln w="19050" cap="flat" cmpd="sng" algn="ctr">
            <a:solidFill>
              <a:srgbClr val="60A5F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b="1">
                <a:solidFill>
                  <a:srgbClr val="60A5FA"/>
                </a:solidFill>
              </a:rPr>
              <a:t>API Design</a:t>
            </a:r>
            <a:endParaRPr lang="ko-KR" altLang="en-US" b="1">
              <a:solidFill>
                <a:srgbClr val="60A5FA"/>
              </a:solidFill>
            </a:endParaRPr>
          </a:p>
        </p:txBody>
      </p:sp>
      <p:sp>
        <p:nvSpPr>
          <p:cNvPr id="16" name="화살표: 오른쪽 15">
            <a:extLst>
              <a:ext uri="{FF2B5EF4-FFF2-40B4-BE49-F238E27FC236}">
                <a16:creationId xmlns:a16="http://schemas.microsoft.com/office/drawing/2014/main" id="{901F4CB5-DEB5-4F74-8AAE-F84122ACD9D5}"/>
              </a:ext>
            </a:extLst>
          </p:cNvPr>
          <p:cNvSpPr/>
          <p:nvPr/>
        </p:nvSpPr>
        <p:spPr>
          <a:xfrm>
            <a:off x="3048000" y="3835400"/>
            <a:ext cx="254000" cy="228600"/>
          </a:xfrm>
          <a:prstGeom prst="rightArrow">
            <a:avLst/>
          </a:prstGeom>
          <a:solidFill>
            <a:srgbClr val="505050"/>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17" name="사각형: 둥근 모서리 16">
            <a:extLst>
              <a:ext uri="{FF2B5EF4-FFF2-40B4-BE49-F238E27FC236}">
                <a16:creationId xmlns:a16="http://schemas.microsoft.com/office/drawing/2014/main" id="{F482E560-E27E-458C-AFDD-32D0DBD2EB5F}"/>
              </a:ext>
            </a:extLst>
          </p:cNvPr>
          <p:cNvSpPr/>
          <p:nvPr/>
        </p:nvSpPr>
        <p:spPr>
          <a:xfrm>
            <a:off x="3429000" y="3606800"/>
            <a:ext cx="4191000" cy="698500"/>
          </a:xfrm>
          <a:prstGeom prst="roundRect">
            <a:avLst/>
          </a:prstGeom>
          <a:solidFill>
            <a:srgbClr val="152028"/>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u="sng">
                <a:solidFill>
                  <a:srgbClr val="60A5FA"/>
                </a:solidFill>
                <a:latin typeface="Consolas"/>
              </a:rPr>
              <a:t>AutoBeOpenApi</a:t>
            </a:r>
            <a:endParaRPr lang="ko-KR" altLang="en-US" u="sng">
              <a:solidFill>
                <a:srgbClr val="60A5FA"/>
              </a:solidFill>
              <a:latin typeface="Consolas"/>
            </a:endParaRPr>
          </a:p>
        </p:txBody>
      </p:sp>
      <p:sp>
        <p:nvSpPr>
          <p:cNvPr id="18" name="화살표: 오른쪽 17">
            <a:extLst>
              <a:ext uri="{FF2B5EF4-FFF2-40B4-BE49-F238E27FC236}">
                <a16:creationId xmlns:a16="http://schemas.microsoft.com/office/drawing/2014/main" id="{8C294600-471B-4BE7-A1B5-0784607B14CB}"/>
              </a:ext>
            </a:extLst>
          </p:cNvPr>
          <p:cNvSpPr/>
          <p:nvPr/>
        </p:nvSpPr>
        <p:spPr>
          <a:xfrm>
            <a:off x="7747000" y="3835400"/>
            <a:ext cx="254000" cy="228600"/>
          </a:xfrm>
          <a:prstGeom prst="rightArrow">
            <a:avLst/>
          </a:prstGeom>
          <a:solidFill>
            <a:srgbClr val="505050"/>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19" name="사각형: 둥근 모서리 18">
            <a:extLst>
              <a:ext uri="{FF2B5EF4-FFF2-40B4-BE49-F238E27FC236}">
                <a16:creationId xmlns:a16="http://schemas.microsoft.com/office/drawing/2014/main" id="{F6FB8B4D-0197-491A-AE12-60CA6EEA3548}"/>
              </a:ext>
            </a:extLst>
          </p:cNvPr>
          <p:cNvSpPr/>
          <p:nvPr/>
        </p:nvSpPr>
        <p:spPr>
          <a:xfrm>
            <a:off x="8128000" y="3606800"/>
            <a:ext cx="3302000" cy="698500"/>
          </a:xfrm>
          <a:prstGeom prst="roundRect">
            <a:avLst/>
          </a:prstGeom>
          <a:solidFill>
            <a:srgbClr val="1A2733"/>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a:solidFill>
                  <a:srgbClr val="A0A0A0"/>
                </a:solidFill>
              </a:rPr>
              <a:t>OpenAPI Compiler</a:t>
            </a:r>
            <a:endParaRPr lang="ko-KR" altLang="en-US">
              <a:solidFill>
                <a:srgbClr val="A0A0A0"/>
              </a:solidFill>
            </a:endParaRPr>
          </a:p>
        </p:txBody>
      </p:sp>
      <p:sp>
        <p:nvSpPr>
          <p:cNvPr id="20" name="사각형: 둥근 모서리 19">
            <a:extLst>
              <a:ext uri="{FF2B5EF4-FFF2-40B4-BE49-F238E27FC236}">
                <a16:creationId xmlns:a16="http://schemas.microsoft.com/office/drawing/2014/main" id="{6330A44F-0B6E-408C-8270-952F4E8FE878}"/>
              </a:ext>
            </a:extLst>
          </p:cNvPr>
          <p:cNvSpPr/>
          <p:nvPr/>
        </p:nvSpPr>
        <p:spPr>
          <a:xfrm>
            <a:off x="762000" y="4521200"/>
            <a:ext cx="2159000" cy="698500"/>
          </a:xfrm>
          <a:prstGeom prst="roundRect">
            <a:avLst/>
          </a:prstGeom>
          <a:solidFill>
            <a:srgbClr val="1A2733"/>
          </a:solidFill>
          <a:ln w="19050" cap="flat" cmpd="sng" algn="ctr">
            <a:solidFill>
              <a:srgbClr val="A78BFA"/>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b="1">
                <a:solidFill>
                  <a:srgbClr val="A78BFA"/>
                </a:solidFill>
              </a:rPr>
              <a:t>Tests</a:t>
            </a:r>
            <a:endParaRPr lang="ko-KR" altLang="en-US" b="1">
              <a:solidFill>
                <a:srgbClr val="A78BFA"/>
              </a:solidFill>
            </a:endParaRPr>
          </a:p>
        </p:txBody>
      </p:sp>
      <p:sp>
        <p:nvSpPr>
          <p:cNvPr id="21" name="화살표: 오른쪽 20">
            <a:extLst>
              <a:ext uri="{FF2B5EF4-FFF2-40B4-BE49-F238E27FC236}">
                <a16:creationId xmlns:a16="http://schemas.microsoft.com/office/drawing/2014/main" id="{FC99C89C-D86A-4460-B1F4-9F308C0294E3}"/>
              </a:ext>
            </a:extLst>
          </p:cNvPr>
          <p:cNvSpPr/>
          <p:nvPr/>
        </p:nvSpPr>
        <p:spPr>
          <a:xfrm>
            <a:off x="3048000" y="4749800"/>
            <a:ext cx="254000" cy="228600"/>
          </a:xfrm>
          <a:prstGeom prst="rightArrow">
            <a:avLst/>
          </a:prstGeom>
          <a:solidFill>
            <a:srgbClr val="505050"/>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22" name="사각형: 둥근 모서리 21">
            <a:extLst>
              <a:ext uri="{FF2B5EF4-FFF2-40B4-BE49-F238E27FC236}">
                <a16:creationId xmlns:a16="http://schemas.microsoft.com/office/drawing/2014/main" id="{0C218E99-E977-44AB-A94A-FB395EDB8F19}"/>
              </a:ext>
            </a:extLst>
          </p:cNvPr>
          <p:cNvSpPr/>
          <p:nvPr/>
        </p:nvSpPr>
        <p:spPr>
          <a:xfrm>
            <a:off x="3429000" y="4521200"/>
            <a:ext cx="4191000" cy="698500"/>
          </a:xfrm>
          <a:prstGeom prst="roundRect">
            <a:avLst/>
          </a:prstGeom>
          <a:solidFill>
            <a:srgbClr val="152028"/>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u="sng">
                <a:solidFill>
                  <a:srgbClr val="60A5FA"/>
                </a:solidFill>
                <a:latin typeface="Consolas"/>
              </a:rPr>
              <a:t>AutoBeTest</a:t>
            </a:r>
            <a:endParaRPr lang="ko-KR" altLang="en-US" u="sng">
              <a:solidFill>
                <a:srgbClr val="60A5FA"/>
              </a:solidFill>
              <a:latin typeface="Consolas"/>
            </a:endParaRPr>
          </a:p>
        </p:txBody>
      </p:sp>
      <p:sp>
        <p:nvSpPr>
          <p:cNvPr id="23" name="화살표: 오른쪽 22">
            <a:extLst>
              <a:ext uri="{FF2B5EF4-FFF2-40B4-BE49-F238E27FC236}">
                <a16:creationId xmlns:a16="http://schemas.microsoft.com/office/drawing/2014/main" id="{D2037612-0A5E-40ED-98CB-499C7C99C462}"/>
              </a:ext>
            </a:extLst>
          </p:cNvPr>
          <p:cNvSpPr/>
          <p:nvPr/>
        </p:nvSpPr>
        <p:spPr>
          <a:xfrm>
            <a:off x="7747000" y="4749800"/>
            <a:ext cx="254000" cy="228600"/>
          </a:xfrm>
          <a:prstGeom prst="rightArrow">
            <a:avLst/>
          </a:prstGeom>
          <a:solidFill>
            <a:srgbClr val="505050"/>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24" name="사각형: 둥근 모서리 23">
            <a:extLst>
              <a:ext uri="{FF2B5EF4-FFF2-40B4-BE49-F238E27FC236}">
                <a16:creationId xmlns:a16="http://schemas.microsoft.com/office/drawing/2014/main" id="{7B2F69BE-F139-4B78-944A-E0A13D6F94D3}"/>
              </a:ext>
            </a:extLst>
          </p:cNvPr>
          <p:cNvSpPr/>
          <p:nvPr/>
        </p:nvSpPr>
        <p:spPr>
          <a:xfrm>
            <a:off x="8128000" y="4521200"/>
            <a:ext cx="3302000" cy="698500"/>
          </a:xfrm>
          <a:prstGeom prst="roundRect">
            <a:avLst/>
          </a:prstGeom>
          <a:solidFill>
            <a:srgbClr val="1A2733"/>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dirty="0">
                <a:solidFill>
                  <a:srgbClr val="A0A0A0"/>
                </a:solidFill>
              </a:rPr>
              <a:t>Test Compiler</a:t>
            </a:r>
            <a:endParaRPr lang="ko-KR" altLang="en-US" dirty="0">
              <a:solidFill>
                <a:srgbClr val="A0A0A0"/>
              </a:solidFill>
            </a:endParaRPr>
          </a:p>
        </p:txBody>
      </p:sp>
      <p:sp>
        <p:nvSpPr>
          <p:cNvPr id="25" name="사각형: 둥근 모서리 24">
            <a:extLst>
              <a:ext uri="{FF2B5EF4-FFF2-40B4-BE49-F238E27FC236}">
                <a16:creationId xmlns:a16="http://schemas.microsoft.com/office/drawing/2014/main" id="{EBC1929E-78CB-45BA-A897-7E50978DA4DB}"/>
              </a:ext>
            </a:extLst>
          </p:cNvPr>
          <p:cNvSpPr/>
          <p:nvPr/>
        </p:nvSpPr>
        <p:spPr>
          <a:xfrm>
            <a:off x="762000" y="5435600"/>
            <a:ext cx="2159000" cy="698500"/>
          </a:xfrm>
          <a:prstGeom prst="roundRect">
            <a:avLst/>
          </a:prstGeom>
          <a:solidFill>
            <a:srgbClr val="1A2733"/>
          </a:solidFill>
          <a:ln w="19050" cap="flat" cmpd="sng" algn="ctr">
            <a:solidFill>
              <a:srgbClr val="FFE66D"/>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b="1">
                <a:solidFill>
                  <a:srgbClr val="FFE66D"/>
                </a:solidFill>
              </a:rPr>
              <a:t>Implementation</a:t>
            </a:r>
            <a:endParaRPr lang="ko-KR" altLang="en-US" b="1">
              <a:solidFill>
                <a:srgbClr val="FFE66D"/>
              </a:solidFill>
            </a:endParaRPr>
          </a:p>
        </p:txBody>
      </p:sp>
      <p:sp>
        <p:nvSpPr>
          <p:cNvPr id="26" name="화살표: 오른쪽 25">
            <a:extLst>
              <a:ext uri="{FF2B5EF4-FFF2-40B4-BE49-F238E27FC236}">
                <a16:creationId xmlns:a16="http://schemas.microsoft.com/office/drawing/2014/main" id="{A3585C1C-9639-4F12-82FE-33F24D13A578}"/>
              </a:ext>
            </a:extLst>
          </p:cNvPr>
          <p:cNvSpPr/>
          <p:nvPr/>
        </p:nvSpPr>
        <p:spPr>
          <a:xfrm>
            <a:off x="3048000" y="5664200"/>
            <a:ext cx="254000" cy="228600"/>
          </a:xfrm>
          <a:prstGeom prst="rightArrow">
            <a:avLst/>
          </a:prstGeom>
          <a:solidFill>
            <a:srgbClr val="505050"/>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27" name="사각형: 둥근 모서리 26">
            <a:extLst>
              <a:ext uri="{FF2B5EF4-FFF2-40B4-BE49-F238E27FC236}">
                <a16:creationId xmlns:a16="http://schemas.microsoft.com/office/drawing/2014/main" id="{3EE6739A-4DB4-49A5-9925-895643E064D8}"/>
              </a:ext>
            </a:extLst>
          </p:cNvPr>
          <p:cNvSpPr/>
          <p:nvPr/>
        </p:nvSpPr>
        <p:spPr>
          <a:xfrm>
            <a:off x="3429000" y="5435600"/>
            <a:ext cx="4191000" cy="698500"/>
          </a:xfrm>
          <a:prstGeom prst="roundRect">
            <a:avLst/>
          </a:prstGeom>
          <a:solidFill>
            <a:srgbClr val="152028"/>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a:solidFill>
                  <a:srgbClr val="F0F0F0"/>
                </a:solidFill>
                <a:latin typeface="Consolas"/>
              </a:rPr>
              <a:t>Modular Code</a:t>
            </a:r>
            <a:endParaRPr lang="ko-KR" altLang="en-US">
              <a:solidFill>
                <a:srgbClr val="F0F0F0"/>
              </a:solidFill>
              <a:latin typeface="Consolas"/>
            </a:endParaRPr>
          </a:p>
        </p:txBody>
      </p:sp>
      <p:sp>
        <p:nvSpPr>
          <p:cNvPr id="28" name="화살표: 오른쪽 27">
            <a:extLst>
              <a:ext uri="{FF2B5EF4-FFF2-40B4-BE49-F238E27FC236}">
                <a16:creationId xmlns:a16="http://schemas.microsoft.com/office/drawing/2014/main" id="{EE7B4983-F8E4-44C5-B692-9289369FAC4D}"/>
              </a:ext>
            </a:extLst>
          </p:cNvPr>
          <p:cNvSpPr/>
          <p:nvPr/>
        </p:nvSpPr>
        <p:spPr>
          <a:xfrm>
            <a:off x="7747000" y="5664200"/>
            <a:ext cx="254000" cy="228600"/>
          </a:xfrm>
          <a:prstGeom prst="rightArrow">
            <a:avLst/>
          </a:prstGeom>
          <a:solidFill>
            <a:srgbClr val="505050"/>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ko-KR" altLang="en-US"/>
          </a:p>
        </p:txBody>
      </p:sp>
      <p:sp>
        <p:nvSpPr>
          <p:cNvPr id="29" name="사각형: 둥근 모서리 28">
            <a:extLst>
              <a:ext uri="{FF2B5EF4-FFF2-40B4-BE49-F238E27FC236}">
                <a16:creationId xmlns:a16="http://schemas.microsoft.com/office/drawing/2014/main" id="{5F8EC29D-CA20-435D-9261-358887B41A26}"/>
              </a:ext>
            </a:extLst>
          </p:cNvPr>
          <p:cNvSpPr/>
          <p:nvPr/>
        </p:nvSpPr>
        <p:spPr>
          <a:xfrm>
            <a:off x="8128000" y="5435600"/>
            <a:ext cx="3302000" cy="698500"/>
          </a:xfrm>
          <a:prstGeom prst="roundRect">
            <a:avLst/>
          </a:prstGeom>
          <a:solidFill>
            <a:srgbClr val="1A2733"/>
          </a:solidFill>
          <a:ln w="1905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ctr" anchorCtr="0">
            <a:noAutofit/>
          </a:bodyPr>
          <a:lstStyle/>
          <a:p>
            <a:pPr algn="l"/>
            <a:r>
              <a:rPr lang="en-US" altLang="ko-KR">
                <a:solidFill>
                  <a:srgbClr val="A0A0A0"/>
                </a:solidFill>
              </a:rPr>
              <a:t>TypeScript Compiler</a:t>
            </a:r>
            <a:endParaRPr lang="ko-KR" altLang="en-US">
              <a:solidFill>
                <a:srgbClr val="A0A0A0"/>
              </a:solidFill>
            </a:endParaRPr>
          </a:p>
        </p:txBody>
      </p:sp>
    </p:spTree>
    <p:extLst>
      <p:ext uri="{BB962C8B-B14F-4D97-AF65-F5344CB8AC3E}">
        <p14:creationId xmlns:p14="http://schemas.microsoft.com/office/powerpoint/2010/main" val="1136255363"/>
      </p:ext>
    </p:extLst>
  </p:cSld>
  <p:clrMapOvr>
    <a:masterClrMapping/>
  </p:clrMapOvr>
</p:sld>
</file>

<file path=ppt/theme/theme1.xml><?xml version="1.0" encoding="utf-8"?>
<a:theme xmlns:a="http://schemas.openxmlformats.org/drawingml/2006/main" name="기본">
  <a:themeElements>
    <a:clrScheme name="AutoBe Tech">
      <a:dk1>
        <a:srgbClr val="F0F0F0"/>
      </a:dk1>
      <a:lt1>
        <a:srgbClr val="0F1923"/>
      </a:lt1>
      <a:dk2>
        <a:srgbClr val="C0C0C0"/>
      </a:dk2>
      <a:lt2>
        <a:srgbClr val="1A2733"/>
      </a:lt2>
      <a:accent1>
        <a:srgbClr val="00D4AA"/>
      </a:accent1>
      <a:accent2>
        <a:srgbClr val="FF6B6B"/>
      </a:accent2>
      <a:accent3>
        <a:srgbClr val="4ECDC4"/>
      </a:accent3>
      <a:accent4>
        <a:srgbClr val="FFE66D"/>
      </a:accent4>
      <a:accent5>
        <a:srgbClr val="A78BFA"/>
      </a:accent5>
      <a:accent6>
        <a:srgbClr val="60A5FA"/>
      </a:accent6>
      <a:hlink>
        <a:srgbClr val="F59E00"/>
      </a:hlink>
      <a:folHlink>
        <a:srgbClr val="B2B2B2"/>
      </a:folHlink>
    </a:clrScheme>
    <a:fontScheme name="AutoBe Fonts">
      <a:majorFont>
        <a:latin typeface="Segoe UI Semibold"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Segoe UI"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기본">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ACC63D00-1EE0-4159-BF5A-6FF02000B710}"/>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맑은 고딕"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42418BC6-09A9-40B5-983F-0A45734F6A6A}">
  <we:reference id="wa200010001" version="1.0.0.1" store="en-US" storeType="OMEX"/>
  <we:alternateReferences>
    <we:reference id="WA200010001" version="1.0.0.1" store="" storeType="OMEX"/>
  </we:alternateReferences>
  <we:properties>
    <we:property name="Office.AutoShowTaskpaneWithDocument" value="true"/>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기본</Template>
  <TotalTime>625</TotalTime>
  <Words>7350</Words>
  <Application>Microsoft Office PowerPoint</Application>
  <PresentationFormat>와이드스크린</PresentationFormat>
  <Paragraphs>889</Paragraphs>
  <Slides>71</Slides>
  <Notes>71</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71</vt:i4>
      </vt:variant>
    </vt:vector>
  </HeadingPairs>
  <TitlesOfParts>
    <vt:vector size="77" baseType="lpstr">
      <vt:lpstr>맑은 고딕</vt:lpstr>
      <vt:lpstr>Consolas</vt:lpstr>
      <vt:lpstr>Corbel</vt:lpstr>
      <vt:lpstr>Segoe UI</vt:lpstr>
      <vt:lpstr>Segoe UI Semibold</vt:lpstr>
      <vt:lpstr>기본</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Jeongho Nam</dc:creator>
  <cp:lastModifiedBy>Jeongho Nam</cp:lastModifiedBy>
  <cp:revision>44</cp:revision>
  <dcterms:created xsi:type="dcterms:W3CDTF">2026-03-18T06:45:34Z</dcterms:created>
  <dcterms:modified xsi:type="dcterms:W3CDTF">2026-03-19T12:31:03Z</dcterms:modified>
</cp:coreProperties>
</file>