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60"/>
  </p:notesMasterIdLst>
  <p:sldIdLst>
    <p:sldId id="256" r:id="rId4"/>
    <p:sldId id="1268" r:id="rId5"/>
    <p:sldId id="1300" r:id="rId6"/>
    <p:sldId id="1269" r:id="rId7"/>
    <p:sldId id="1169" r:id="rId8"/>
    <p:sldId id="1270" r:id="rId9"/>
    <p:sldId id="1125" r:id="rId10"/>
    <p:sldId id="1126" r:id="rId11"/>
    <p:sldId id="1127" r:id="rId12"/>
    <p:sldId id="1344" r:id="rId13"/>
    <p:sldId id="1129" r:id="rId14"/>
    <p:sldId id="1130" r:id="rId15"/>
    <p:sldId id="1225" r:id="rId16"/>
    <p:sldId id="1226" r:id="rId17"/>
    <p:sldId id="1280" r:id="rId18"/>
    <p:sldId id="1281" r:id="rId19"/>
    <p:sldId id="1272" r:id="rId20"/>
    <p:sldId id="1174" r:id="rId21"/>
    <p:sldId id="1139" r:id="rId22"/>
    <p:sldId id="1274" r:id="rId23"/>
    <p:sldId id="1275" r:id="rId24"/>
    <p:sldId id="1273" r:id="rId25"/>
    <p:sldId id="1276" r:id="rId26"/>
    <p:sldId id="1277" r:id="rId27"/>
    <p:sldId id="1346" r:id="rId28"/>
    <p:sldId id="1347" r:id="rId29"/>
    <p:sldId id="1260" r:id="rId30"/>
    <p:sldId id="1278" r:id="rId31"/>
    <p:sldId id="1279" r:id="rId32"/>
    <p:sldId id="1146" r:id="rId33"/>
    <p:sldId id="1147" r:id="rId34"/>
    <p:sldId id="1148" r:id="rId35"/>
    <p:sldId id="1149" r:id="rId36"/>
    <p:sldId id="1179" r:id="rId37"/>
    <p:sldId id="1294" r:id="rId38"/>
    <p:sldId id="1282" r:id="rId39"/>
    <p:sldId id="1283" r:id="rId40"/>
    <p:sldId id="1284" r:id="rId41"/>
    <p:sldId id="1285" r:id="rId42"/>
    <p:sldId id="1310" r:id="rId43"/>
    <p:sldId id="1319" r:id="rId44"/>
    <p:sldId id="1321" r:id="rId45"/>
    <p:sldId id="275" r:id="rId46"/>
    <p:sldId id="1311" r:id="rId47"/>
    <p:sldId id="1288" r:id="rId48"/>
    <p:sldId id="1289" r:id="rId49"/>
    <p:sldId id="1183" r:id="rId50"/>
    <p:sldId id="1185" r:id="rId51"/>
    <p:sldId id="1290" r:id="rId52"/>
    <p:sldId id="1349" r:id="rId53"/>
    <p:sldId id="1352" r:id="rId54"/>
    <p:sldId id="1345" r:id="rId55"/>
    <p:sldId id="1340" r:id="rId56"/>
    <p:sldId id="1353" r:id="rId57"/>
    <p:sldId id="1354" r:id="rId58"/>
    <p:sldId id="28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9" autoAdjust="0"/>
    <p:restoredTop sz="82667" autoAdjust="0"/>
  </p:normalViewPr>
  <p:slideViewPr>
    <p:cSldViewPr snapToGrid="0">
      <p:cViewPr varScale="1">
        <p:scale>
          <a:sx n="109" d="100"/>
          <a:sy n="109" d="100"/>
        </p:scale>
        <p:origin x="11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9F200-33D3-4F12-B311-4AA7F6213BC1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91B6-B40E-4B38-9181-49B2DBD06B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126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안녕하세요</a:t>
            </a:r>
            <a:r>
              <a:rPr lang="en-US" altLang="ko-KR" dirty="0"/>
              <a:t>? </a:t>
            </a:r>
            <a:r>
              <a:rPr lang="ko-KR" altLang="en-US" dirty="0"/>
              <a:t>삼촌입니다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오늘의 주제 </a:t>
            </a:r>
            <a:r>
              <a:rPr lang="en-US" altLang="ko-KR" dirty="0"/>
              <a:t>Function Calling Harness 2, </a:t>
            </a:r>
            <a:r>
              <a:rPr lang="en-US" altLang="ko-KR" dirty="0" err="1"/>
              <a:t>CoT</a:t>
            </a:r>
            <a:r>
              <a:rPr lang="en-US" altLang="ko-KR" dirty="0"/>
              <a:t> Compliance from 9.91% to 100%.</a:t>
            </a:r>
          </a:p>
          <a:p>
            <a:endParaRPr lang="en-US" altLang="ko-KR" dirty="0"/>
          </a:p>
          <a:p>
            <a:r>
              <a:rPr lang="ko-KR" altLang="en-US" dirty="0"/>
              <a:t>발표 시작합니다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45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Applicatioon</a:t>
            </a:r>
            <a:r>
              <a:rPr lang="en-US" altLang="ko-KR" dirty="0"/>
              <a:t> </a:t>
            </a:r>
            <a:r>
              <a:rPr lang="ko-KR" altLang="en-US" dirty="0"/>
              <a:t>함수의 컴파일 결과는 이러합니다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409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P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이 함수가 제공하는 기능 중 하나에</a:t>
            </a:r>
            <a:r>
              <a:rPr lang="en-US" altLang="ko-KR" dirty="0"/>
              <a:t>, lenient </a:t>
            </a:r>
            <a:r>
              <a:rPr lang="en-US" altLang="ko-KR" dirty="0" err="1"/>
              <a:t>json</a:t>
            </a:r>
            <a:r>
              <a:rPr lang="en-US" altLang="ko-KR" dirty="0"/>
              <a:t> parsing</a:t>
            </a:r>
            <a:r>
              <a:rPr lang="ko-KR" altLang="en-US" dirty="0"/>
              <a:t>과 </a:t>
            </a:r>
            <a:r>
              <a:rPr lang="en-US" altLang="ko-KR" dirty="0"/>
              <a:t>type coercion</a:t>
            </a:r>
            <a:r>
              <a:rPr lang="ko-KR" altLang="en-US" dirty="0" err="1"/>
              <a:t>이라는게</a:t>
            </a:r>
            <a:r>
              <a:rPr lang="ko-KR" altLang="en-US" dirty="0"/>
              <a:t> 있습니다</a:t>
            </a:r>
            <a:r>
              <a:rPr lang="en-US" altLang="ko-KR" dirty="0"/>
              <a:t>,</a:t>
            </a:r>
          </a:p>
          <a:p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보다시피 </a:t>
            </a:r>
            <a:r>
              <a:rPr lang="en-US" altLang="ko-KR" dirty="0"/>
              <a:t>AI</a:t>
            </a:r>
            <a:r>
              <a:rPr lang="ko-KR" altLang="en-US" dirty="0"/>
              <a:t>는 참 </a:t>
            </a:r>
            <a:r>
              <a:rPr lang="ko-KR" altLang="en-US" dirty="0" err="1"/>
              <a:t>엉터리같은</a:t>
            </a:r>
            <a:r>
              <a:rPr lang="ko-KR" altLang="en-US" dirty="0"/>
              <a:t> </a:t>
            </a:r>
            <a:r>
              <a:rPr lang="en-US" altLang="ko-KR" dirty="0"/>
              <a:t>JSON</a:t>
            </a:r>
            <a:r>
              <a:rPr lang="ko-KR" altLang="en-US" dirty="0"/>
              <a:t>을 자주 만들어주는데</a:t>
            </a:r>
            <a:r>
              <a:rPr lang="en-US" altLang="ko-KR" dirty="0"/>
              <a:t>, </a:t>
            </a:r>
            <a:r>
              <a:rPr lang="ko-KR" altLang="en-US" dirty="0"/>
              <a:t>일단 </a:t>
            </a:r>
            <a:r>
              <a:rPr lang="en-US" altLang="ko-KR" dirty="0"/>
              <a:t>function </a:t>
            </a:r>
            <a:r>
              <a:rPr lang="en-US" altLang="ko-KR" dirty="0" err="1"/>
              <a:t>callin</a:t>
            </a:r>
            <a:r>
              <a:rPr lang="ko-KR" altLang="en-US" dirty="0"/>
              <a:t>으로 </a:t>
            </a:r>
            <a:r>
              <a:rPr lang="ko-KR" altLang="en-US" dirty="0" err="1"/>
              <a:t>만들어준게</a:t>
            </a:r>
            <a:r>
              <a:rPr lang="ko-KR" altLang="en-US" dirty="0"/>
              <a:t> 벌써 </a:t>
            </a:r>
            <a:r>
              <a:rPr lang="en-US" altLang="ko-KR" dirty="0"/>
              <a:t>JSON</a:t>
            </a:r>
            <a:r>
              <a:rPr lang="ko-KR" altLang="en-US" dirty="0"/>
              <a:t>이 아닙니다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r>
              <a:rPr lang="ko-KR" altLang="en-US" dirty="0"/>
              <a:t>쓸데없는 인사말을 시작으로 마크다운 내 </a:t>
            </a:r>
            <a:r>
              <a:rPr lang="en-US" altLang="ko-KR" dirty="0"/>
              <a:t>JSON </a:t>
            </a:r>
            <a:r>
              <a:rPr lang="ko-KR" altLang="en-US" dirty="0"/>
              <a:t>코드 블록을 넣었습니다</a:t>
            </a:r>
            <a:r>
              <a:rPr lang="en-US" altLang="ko-KR" dirty="0"/>
              <a:t>. </a:t>
            </a:r>
            <a:r>
              <a:rPr lang="ko-KR" altLang="en-US" dirty="0"/>
              <a:t>그런데 그 </a:t>
            </a:r>
            <a:r>
              <a:rPr lang="ko-KR" altLang="en-US" dirty="0" err="1"/>
              <a:t>코드블럭조차</a:t>
            </a:r>
            <a:r>
              <a:rPr lang="ko-KR" altLang="en-US" dirty="0"/>
              <a:t> 제대로 닫지 않았죠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r>
              <a:rPr lang="ko-KR" altLang="en-US" dirty="0"/>
              <a:t>게다가 </a:t>
            </a:r>
            <a:r>
              <a:rPr lang="en-US" altLang="ko-KR" dirty="0" err="1"/>
              <a:t>order.payment</a:t>
            </a:r>
            <a:r>
              <a:rPr lang="ko-KR" altLang="en-US" dirty="0"/>
              <a:t>는 이중 </a:t>
            </a:r>
            <a:r>
              <a:rPr lang="en-US" altLang="ko-KR" dirty="0"/>
              <a:t>JSON </a:t>
            </a:r>
            <a:r>
              <a:rPr lang="en-US" altLang="ko-KR" dirty="0" err="1"/>
              <a:t>sstringify</a:t>
            </a:r>
            <a:r>
              <a:rPr lang="ko-KR" altLang="en-US" dirty="0"/>
              <a:t>가 되어있습니다</a:t>
            </a:r>
            <a:r>
              <a:rPr lang="en-US" altLang="ko-KR" dirty="0"/>
              <a:t>. </a:t>
            </a:r>
            <a:r>
              <a:rPr lang="ko-KR" altLang="en-US" dirty="0"/>
              <a:t>그리고 그 이중 </a:t>
            </a:r>
            <a:r>
              <a:rPr lang="en-US" altLang="ko-KR" dirty="0"/>
              <a:t>JSON </a:t>
            </a:r>
            <a:r>
              <a:rPr lang="en-US" altLang="ko-KR" dirty="0" err="1"/>
              <a:t>strin</a:t>
            </a:r>
            <a:r>
              <a:rPr lang="ko-KR" altLang="en-US" dirty="0"/>
              <a:t>조차도 제대로 닫지 않았죠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ko-KR" dirty="0"/>
              <a:t>product.name</a:t>
            </a:r>
            <a:r>
              <a:rPr lang="ko-KR" altLang="en-US" dirty="0"/>
              <a:t>을 보면</a:t>
            </a:r>
            <a:r>
              <a:rPr lang="en-US" altLang="ko-KR" dirty="0"/>
              <a:t>, </a:t>
            </a:r>
            <a:r>
              <a:rPr lang="ko-KR" altLang="en-US" dirty="0"/>
              <a:t>속성 키를 따옴표로 감싸지도 않았고</a:t>
            </a:r>
            <a:r>
              <a:rPr lang="en-US" altLang="ko-KR" dirty="0"/>
              <a:t>, </a:t>
            </a:r>
            <a:r>
              <a:rPr lang="ko-KR" altLang="en-US" dirty="0"/>
              <a:t>그 밑에 </a:t>
            </a:r>
            <a:r>
              <a:rPr lang="en-US" altLang="ko-KR" dirty="0"/>
              <a:t>price</a:t>
            </a:r>
            <a:r>
              <a:rPr lang="ko-KR" altLang="en-US" dirty="0"/>
              <a:t>는 잘못된 타입을 썼습니다</a:t>
            </a:r>
            <a:r>
              <a:rPr lang="en-US" altLang="ko-KR" dirty="0"/>
              <a:t>. </a:t>
            </a:r>
            <a:r>
              <a:rPr lang="ko-KR" altLang="en-US" dirty="0"/>
              <a:t>이후에 </a:t>
            </a:r>
            <a:r>
              <a:rPr lang="en-US" altLang="ko-KR" dirty="0"/>
              <a:t>quantity</a:t>
            </a:r>
            <a:r>
              <a:rPr lang="ko-KR" altLang="en-US" dirty="0"/>
              <a:t>의 끝자락에 불필요한 쉼표가 붙었죠</a:t>
            </a:r>
            <a:endParaRPr lang="en-US" altLang="ko-KR" dirty="0"/>
          </a:p>
          <a:p>
            <a:pPr marL="171450" indent="-171450">
              <a:buFontTx/>
              <a:buChar char="-"/>
            </a:pPr>
            <a:r>
              <a:rPr lang="ko-KR" altLang="en-US" dirty="0"/>
              <a:t>이후에 </a:t>
            </a:r>
            <a:r>
              <a:rPr lang="en-US" altLang="ko-KR" dirty="0"/>
              <a:t>JSON</a:t>
            </a:r>
            <a:r>
              <a:rPr lang="ko-KR" altLang="en-US" dirty="0"/>
              <a:t>을 완성하지도 </a:t>
            </a:r>
            <a:r>
              <a:rPr lang="ko-KR" altLang="en-US" dirty="0" err="1"/>
              <a:t>않은채로</a:t>
            </a:r>
            <a:r>
              <a:rPr lang="ko-KR" altLang="en-US" dirty="0"/>
              <a:t> 메시지는 끝이 납니다</a:t>
            </a:r>
            <a:r>
              <a:rPr lang="en-US" altLang="ko-KR" dirty="0"/>
              <a:t>.</a:t>
            </a:r>
          </a:p>
          <a:p>
            <a:pPr marL="171450" indent="-171450">
              <a:buFontTx/>
              <a:buChar char="-"/>
            </a:pPr>
            <a:endParaRPr lang="en-US" altLang="ko-KR" dirty="0"/>
          </a:p>
          <a:p>
            <a:pPr marL="0" indent="0">
              <a:buFontTx/>
              <a:buNone/>
            </a:pPr>
            <a:r>
              <a:rPr lang="ko-KR" altLang="en-US" dirty="0"/>
              <a:t>이 </a:t>
            </a:r>
            <a:r>
              <a:rPr lang="ko-KR" altLang="en-US" dirty="0" err="1"/>
              <a:t>모든걸</a:t>
            </a:r>
            <a:r>
              <a:rPr lang="ko-KR" altLang="en-US" dirty="0"/>
              <a:t> 타입 정보에 근거해 자동으로 정상 파싱하고 타입 교정해주는 것</a:t>
            </a:r>
            <a:r>
              <a:rPr lang="en-US" altLang="ko-KR" dirty="0"/>
              <a:t>. </a:t>
            </a:r>
            <a:r>
              <a:rPr lang="ko-KR" altLang="en-US" dirty="0"/>
              <a:t>그것이 </a:t>
            </a:r>
            <a:r>
              <a:rPr lang="en-US" altLang="ko-KR" dirty="0"/>
              <a:t>typia</a:t>
            </a:r>
            <a:r>
              <a:rPr lang="ko-KR" altLang="en-US" dirty="0"/>
              <a:t>가 해주는 일입니다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이렇게 복원해낸 </a:t>
            </a:r>
            <a:r>
              <a:rPr lang="en-US" altLang="ko-KR" dirty="0"/>
              <a:t>JSON </a:t>
            </a:r>
            <a:r>
              <a:rPr lang="ko-KR" altLang="en-US" dirty="0"/>
              <a:t>값조차도</a:t>
            </a:r>
            <a:r>
              <a:rPr lang="en-US" altLang="ko-KR" dirty="0"/>
              <a:t>, </a:t>
            </a:r>
            <a:r>
              <a:rPr lang="ko-KR" altLang="en-US" dirty="0"/>
              <a:t>세세별별 타입과 다른 값들이 숨어있을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이들을 모두 검출해내어 위와 같이 </a:t>
            </a:r>
            <a:r>
              <a:rPr lang="en-US" altLang="ko-KR" dirty="0"/>
              <a:t>annotation</a:t>
            </a:r>
            <a:r>
              <a:rPr lang="ko-KR" altLang="en-US" dirty="0"/>
              <a:t>으로써 잘못된 지점을 특정하여 </a:t>
            </a:r>
            <a:r>
              <a:rPr lang="en-US" altLang="ko-KR" dirty="0"/>
              <a:t>AI</a:t>
            </a:r>
            <a:r>
              <a:rPr lang="ko-KR" altLang="en-US" dirty="0"/>
              <a:t>에게 피드백주는 것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이것 또한 </a:t>
            </a:r>
            <a:r>
              <a:rPr lang="en-US" altLang="ko-KR" dirty="0"/>
              <a:t>typia</a:t>
            </a:r>
            <a:r>
              <a:rPr lang="ko-KR" altLang="en-US" dirty="0"/>
              <a:t>가 해 주는 일입니다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01FDB-6352-9336-04FA-06EC039A6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">
            <a:extLst>
              <a:ext uri="{FF2B5EF4-FFF2-40B4-BE49-F238E27FC236}">
                <a16:creationId xmlns:a16="http://schemas.microsoft.com/office/drawing/2014/main" id="{02FAB580-10BA-5BDB-84DF-F059976CA5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">
            <a:extLst>
              <a:ext uri="{FF2B5EF4-FFF2-40B4-BE49-F238E27FC236}">
                <a16:creationId xmlns:a16="http://schemas.microsoft.com/office/drawing/2014/main" id="{D68D4D15-F4AB-444B-8891-5AE6AC416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Typia</a:t>
            </a:r>
            <a:r>
              <a:rPr lang="ko-KR" altLang="en-US" dirty="0"/>
              <a:t>의 저러한 조치 이후</a:t>
            </a:r>
            <a:r>
              <a:rPr lang="en-US" altLang="ko-KR" dirty="0"/>
              <a:t>, </a:t>
            </a:r>
            <a:r>
              <a:rPr lang="ko-KR" altLang="en-US" dirty="0"/>
              <a:t>극도로 복잡한 타입들이 모두 성공하기 시작합니다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JSON schema </a:t>
            </a:r>
            <a:r>
              <a:rPr lang="ko-KR" altLang="en-US" dirty="0"/>
              <a:t>타입은 그것을 </a:t>
            </a:r>
            <a:r>
              <a:rPr lang="en-US" altLang="ko-KR" dirty="0"/>
              <a:t>AI</a:t>
            </a:r>
            <a:r>
              <a:rPr lang="ko-KR" altLang="en-US" dirty="0"/>
              <a:t>가 제대로 구성해낼 확률이 본래 </a:t>
            </a:r>
            <a:r>
              <a:rPr lang="en-US" altLang="ko-KR" dirty="0"/>
              <a:t>6.75%</a:t>
            </a:r>
            <a:r>
              <a:rPr lang="ko-KR" altLang="en-US" dirty="0"/>
              <a:t>에 불과했습니다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그러나 이제는 개인 노트북에서 돌리는 매우 작은 모델에서도 </a:t>
            </a:r>
            <a:r>
              <a:rPr lang="en-US" altLang="ko-KR" dirty="0"/>
              <a:t>100% </a:t>
            </a:r>
            <a:r>
              <a:rPr lang="ko-KR" altLang="en-US" dirty="0"/>
              <a:t>성공하게 되었습니다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2791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65F67-F615-1CE7-C6DE-B5336FA5C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2D9CBDE-6241-CADC-1A2B-5B6B0C312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8467144-0BFE-AF69-63D8-718C72878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그보다 더 복잡하고 무제한의 재귀적 유니언 타입이 펼쳐지는 컴파일러의 </a:t>
            </a:r>
            <a:r>
              <a:rPr lang="en-US" altLang="ko-KR" dirty="0"/>
              <a:t>AST </a:t>
            </a:r>
            <a:r>
              <a:rPr lang="ko-KR" altLang="en-US" dirty="0"/>
              <a:t>구조 역시</a:t>
            </a:r>
            <a:r>
              <a:rPr lang="en-US" altLang="ko-KR" dirty="0"/>
              <a:t>, </a:t>
            </a:r>
            <a:r>
              <a:rPr lang="ko-KR" altLang="en-US" dirty="0"/>
              <a:t>모두 성공합니다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359DC9-24A0-6749-B382-A67B67847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9699-E895-4047-86EF-009608022D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69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AFFD5-B466-4E1E-7182-E3D0B1D47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2045EE-0BB8-A706-CF80-7A60578FD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55E47-9A87-41F8-317F-86D3AFEB3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그런데 업계의 컨센서스는</a:t>
            </a:r>
            <a:r>
              <a:rPr lang="en-US" altLang="ko-KR" dirty="0"/>
              <a:t>,</a:t>
            </a:r>
            <a:r>
              <a:rPr lang="ko-KR" altLang="en-US" dirty="0"/>
              <a:t> 이러한 복잡한 타입들에 대해서</a:t>
            </a:r>
            <a:r>
              <a:rPr lang="en-US" altLang="ko-KR" dirty="0"/>
              <a:t>, AI</a:t>
            </a:r>
            <a:r>
              <a:rPr lang="ko-KR" altLang="en-US" dirty="0"/>
              <a:t>가 </a:t>
            </a:r>
            <a:r>
              <a:rPr lang="en-US" altLang="ko-KR" dirty="0"/>
              <a:t>function calling</a:t>
            </a:r>
            <a:r>
              <a:rPr lang="ko-KR" altLang="en-US" dirty="0"/>
              <a:t>으로 만들 수 </a:t>
            </a:r>
            <a:r>
              <a:rPr lang="ko-KR" altLang="en-US" dirty="0" err="1"/>
              <a:t>없다였습니다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23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6CD1-0370-B5B6-15BE-43C93F1E6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>
            <a:extLst>
              <a:ext uri="{FF2B5EF4-FFF2-40B4-BE49-F238E27FC236}">
                <a16:creationId xmlns:a16="http://schemas.microsoft.com/office/drawing/2014/main" id="{AE79FD62-FFB7-5EC2-1329-C2E848E48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하지만 </a:t>
            </a:r>
            <a:r>
              <a:rPr lang="en-US" altLang="ko-KR" dirty="0"/>
              <a:t>typia</a:t>
            </a:r>
            <a:r>
              <a:rPr lang="ko-KR" altLang="en-US" dirty="0"/>
              <a:t>가 컴파일러 수준에서 분석하고 교정함으로써</a:t>
            </a:r>
            <a:r>
              <a:rPr lang="en-US" altLang="ko-KR" dirty="0"/>
              <a:t>, </a:t>
            </a:r>
            <a:r>
              <a:rPr lang="ko-KR" altLang="en-US" dirty="0"/>
              <a:t>업계의 컨센서스를 뒤집었습니다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저는 이것을 </a:t>
            </a:r>
            <a:r>
              <a:rPr lang="en-US" altLang="ko-KR" dirty="0"/>
              <a:t>typia</a:t>
            </a:r>
            <a:r>
              <a:rPr lang="ko-KR" altLang="en-US" dirty="0"/>
              <a:t>의 </a:t>
            </a:r>
            <a:r>
              <a:rPr lang="en-US" altLang="ko-KR" dirty="0"/>
              <a:t>function calling harness</a:t>
            </a:r>
            <a:r>
              <a:rPr lang="ko-KR" altLang="en-US" dirty="0"/>
              <a:t>라고 부릅니다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3267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그러면 굳이 왜 저리 복잡한 타입들까지 만들어가며 </a:t>
            </a:r>
            <a:r>
              <a:rPr lang="en-US" altLang="ko-KR" dirty="0"/>
              <a:t>function calling</a:t>
            </a:r>
            <a:r>
              <a:rPr lang="ko-KR" altLang="en-US" dirty="0"/>
              <a:t>을 하냐</a:t>
            </a:r>
            <a:r>
              <a:rPr lang="en-US" altLang="ko-KR" dirty="0"/>
              <a:t>? </a:t>
            </a:r>
            <a:r>
              <a:rPr lang="ko-KR" altLang="en-US" dirty="0"/>
              <a:t>첫번째 이유는 핑크 코끼리 문제 때문입니다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“</a:t>
            </a:r>
            <a:r>
              <a:rPr lang="ko-KR" altLang="en-US" dirty="0"/>
              <a:t>핑크 코끼리를 생각하지 마</a:t>
            </a:r>
            <a:r>
              <a:rPr lang="en-US" altLang="ko-KR" dirty="0"/>
              <a:t>” -&gt; </a:t>
            </a:r>
            <a:r>
              <a:rPr lang="ko-KR" altLang="en-US" dirty="0"/>
              <a:t>그 순간 </a:t>
            </a:r>
            <a:r>
              <a:rPr lang="en-US" altLang="ko-KR" dirty="0"/>
              <a:t>AI</a:t>
            </a:r>
            <a:r>
              <a:rPr lang="ko-KR" altLang="en-US" dirty="0"/>
              <a:t>는 핑크 코끼리라는 단어에 </a:t>
            </a:r>
            <a:r>
              <a:rPr lang="en-US" altLang="ko-KR" dirty="0" err="1"/>
              <a:t>attension</a:t>
            </a:r>
            <a:r>
              <a:rPr lang="ko-KR" altLang="en-US" dirty="0"/>
              <a:t>이 높아져 도리어 그것만 생각하게 됩니다</a:t>
            </a:r>
            <a:r>
              <a:rPr lang="en-US" altLang="ko-KR" dirty="0"/>
              <a:t>. </a:t>
            </a:r>
            <a:r>
              <a:rPr lang="ko-KR" altLang="en-US" dirty="0"/>
              <a:t>금지 프롬프트가 오히려 금지행위를 유발하는 이유입니다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그러나 스키마는 부존으로써 통제하기에</a:t>
            </a:r>
            <a:r>
              <a:rPr lang="en-US" altLang="ko-KR" dirty="0"/>
              <a:t>, </a:t>
            </a:r>
            <a:r>
              <a:rPr lang="ko-KR" altLang="en-US" dirty="0"/>
              <a:t>이런 일이 일절 생기지 않습니다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예를 들어서 프롬프트로 </a:t>
            </a:r>
            <a:r>
              <a:rPr lang="en-US" altLang="ko-KR" dirty="0"/>
              <a:t>any </a:t>
            </a:r>
            <a:r>
              <a:rPr lang="ko-KR" altLang="en-US" dirty="0"/>
              <a:t>타입을 </a:t>
            </a:r>
            <a:r>
              <a:rPr lang="ko-KR" altLang="en-US" dirty="0" err="1"/>
              <a:t>쓰지마라고</a:t>
            </a:r>
            <a:r>
              <a:rPr lang="ko-KR" altLang="en-US" dirty="0"/>
              <a:t> 지시하면 </a:t>
            </a:r>
            <a:r>
              <a:rPr lang="en-US" altLang="ko-KR" dirty="0"/>
              <a:t>AI</a:t>
            </a:r>
            <a:r>
              <a:rPr lang="ko-KR" altLang="en-US" dirty="0"/>
              <a:t>는 실제로 </a:t>
            </a:r>
            <a:r>
              <a:rPr lang="en-US" altLang="ko-KR" dirty="0"/>
              <a:t>any </a:t>
            </a:r>
            <a:r>
              <a:rPr lang="ko-KR" altLang="en-US" dirty="0"/>
              <a:t>타입을 써대기 시작합니다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그러나 스키마에서는 애초에 </a:t>
            </a:r>
            <a:r>
              <a:rPr lang="en-US" altLang="ko-KR" dirty="0"/>
              <a:t>any </a:t>
            </a:r>
            <a:r>
              <a:rPr lang="ko-KR" altLang="en-US" dirty="0"/>
              <a:t>타입 명세가 없으면 그만이니</a:t>
            </a:r>
            <a:r>
              <a:rPr lang="en-US" altLang="ko-KR" dirty="0"/>
              <a:t>, </a:t>
            </a:r>
            <a:r>
              <a:rPr lang="ko-KR" altLang="en-US" dirty="0"/>
              <a:t>실제로 </a:t>
            </a:r>
            <a:r>
              <a:rPr lang="en-US" altLang="ko-KR" dirty="0"/>
              <a:t>AI</a:t>
            </a:r>
            <a:r>
              <a:rPr lang="ko-KR" altLang="en-US" dirty="0"/>
              <a:t>가 </a:t>
            </a:r>
            <a:r>
              <a:rPr lang="en-US" altLang="ko-KR" dirty="0"/>
              <a:t>any </a:t>
            </a:r>
            <a:r>
              <a:rPr lang="ko-KR" altLang="en-US" dirty="0"/>
              <a:t>타입을 출력하는 일이 없습니다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비슷한 이유로 프롬프트로 인라인 오브젝트 타입을 </a:t>
            </a:r>
            <a:r>
              <a:rPr lang="ko-KR" altLang="en-US" dirty="0" err="1"/>
              <a:t>만들지마라고</a:t>
            </a:r>
            <a:r>
              <a:rPr lang="ko-KR" altLang="en-US" dirty="0"/>
              <a:t> 하면</a:t>
            </a:r>
            <a:r>
              <a:rPr lang="en-US" altLang="ko-KR" dirty="0"/>
              <a:t>, </a:t>
            </a:r>
            <a:r>
              <a:rPr lang="ko-KR" altLang="en-US" dirty="0"/>
              <a:t>그때부터 인라인 타입의 지옥이 시작됩니다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하지만 스키마에서는 </a:t>
            </a:r>
            <a:r>
              <a:rPr lang="en-US" altLang="ko-KR" dirty="0"/>
              <a:t>Exclude </a:t>
            </a:r>
            <a:r>
              <a:rPr lang="ko-KR" altLang="en-US" dirty="0"/>
              <a:t>타입을 사용하면</a:t>
            </a:r>
            <a:r>
              <a:rPr lang="en-US" altLang="ko-KR" dirty="0"/>
              <a:t>, </a:t>
            </a:r>
            <a:r>
              <a:rPr lang="ko-KR" altLang="en-US" dirty="0"/>
              <a:t>스펙의 부존에 의해 인라인 오브젝트 타입이 생겨나지 않습니다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오늘의 발표는 다음 순서로 진행합니다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560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 스키마는 모델 중립적입니다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시스템 프롬프트의 경우</a:t>
            </a:r>
            <a:r>
              <a:rPr lang="en-US" altLang="ko-KR" dirty="0"/>
              <a:t>, GPT 4</a:t>
            </a:r>
            <a:r>
              <a:rPr lang="ko-KR" altLang="en-US" dirty="0"/>
              <a:t>에서 </a:t>
            </a:r>
            <a:r>
              <a:rPr lang="en-US" altLang="ko-KR" dirty="0"/>
              <a:t>5</a:t>
            </a:r>
            <a:r>
              <a:rPr lang="ko-KR" altLang="en-US" dirty="0"/>
              <a:t>로 넘어갈 때</a:t>
            </a:r>
            <a:r>
              <a:rPr lang="en-US" altLang="ko-KR" dirty="0"/>
              <a:t>, </a:t>
            </a:r>
            <a:r>
              <a:rPr lang="ko-KR" altLang="en-US" dirty="0"/>
              <a:t>그 기법이 완전히 </a:t>
            </a:r>
            <a:r>
              <a:rPr lang="ko-KR" altLang="en-US" dirty="0" err="1"/>
              <a:t>뒤바뀐적이</a:t>
            </a:r>
            <a:r>
              <a:rPr lang="ko-KR" altLang="en-US" dirty="0"/>
              <a:t> 있습니다</a:t>
            </a:r>
            <a:r>
              <a:rPr lang="en-US" altLang="ko-KR" dirty="0"/>
              <a:t>. </a:t>
            </a:r>
            <a:r>
              <a:rPr lang="ko-KR" altLang="en-US" dirty="0"/>
              <a:t>이전 세대의 프롬프트가 무력화되고</a:t>
            </a:r>
            <a:r>
              <a:rPr lang="en-US" altLang="ko-KR" dirty="0"/>
              <a:t>, OpenAI</a:t>
            </a:r>
            <a:r>
              <a:rPr lang="ko-KR" altLang="en-US" dirty="0"/>
              <a:t>의 프롬프트 가이드 철학도 완전히 뒤집혔죠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Claude </a:t>
            </a:r>
            <a:r>
              <a:rPr lang="ko-KR" altLang="en-US" dirty="0"/>
              <a:t>또한 마찬가지입니다</a:t>
            </a:r>
            <a:r>
              <a:rPr lang="en-US" altLang="ko-KR" dirty="0"/>
              <a:t>. </a:t>
            </a:r>
            <a:r>
              <a:rPr lang="ko-KR" altLang="en-US" dirty="0"/>
              <a:t>이렇게 벤더가 달라지고 세부 모델이 </a:t>
            </a:r>
            <a:r>
              <a:rPr lang="ko-KR" altLang="en-US" dirty="0" err="1"/>
              <a:t>달라지고하면</a:t>
            </a:r>
            <a:r>
              <a:rPr lang="en-US" altLang="ko-KR" dirty="0"/>
              <a:t>, </a:t>
            </a:r>
            <a:r>
              <a:rPr lang="ko-KR" altLang="en-US" dirty="0"/>
              <a:t>기본적으로 프롬프트를 </a:t>
            </a:r>
            <a:r>
              <a:rPr lang="ko-KR" altLang="en-US" dirty="0" err="1"/>
              <a:t>개정해야합니다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하지만 타입으로 정의하면</a:t>
            </a:r>
            <a:r>
              <a:rPr lang="en-US" altLang="ko-KR" dirty="0"/>
              <a:t>, JSON schema </a:t>
            </a:r>
            <a:r>
              <a:rPr lang="ko-KR" altLang="en-US" dirty="0"/>
              <a:t>자체가 산업 표준이기에</a:t>
            </a:r>
            <a:r>
              <a:rPr lang="en-US" altLang="ko-KR" dirty="0"/>
              <a:t>, </a:t>
            </a:r>
            <a:r>
              <a:rPr lang="ko-KR" altLang="en-US" dirty="0"/>
              <a:t>모델의 다름에 영향을 받지 않습니다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Function calling </a:t>
            </a:r>
            <a:r>
              <a:rPr lang="ko-KR" altLang="en-US" dirty="0"/>
              <a:t>기준</a:t>
            </a:r>
            <a:r>
              <a:rPr lang="en-US" altLang="ko-KR" dirty="0"/>
              <a:t>, </a:t>
            </a:r>
            <a:r>
              <a:rPr lang="ko-KR" altLang="en-US" dirty="0"/>
              <a:t>모델의 다름은 그저 </a:t>
            </a:r>
            <a:r>
              <a:rPr lang="en-US" altLang="ko-KR" dirty="0"/>
              <a:t>validation feedback</a:t>
            </a:r>
            <a:r>
              <a:rPr lang="ko-KR" altLang="en-US" dirty="0"/>
              <a:t>에 의한 재시도 횟수의 차이일 뿐입니다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 err="1"/>
              <a:t>프론티어</a:t>
            </a:r>
            <a:r>
              <a:rPr lang="ko-KR" altLang="en-US" dirty="0"/>
              <a:t> 모델들은 </a:t>
            </a:r>
            <a:r>
              <a:rPr lang="ko-KR" altLang="en-US" dirty="0" err="1"/>
              <a:t>한두번만에</a:t>
            </a:r>
            <a:r>
              <a:rPr lang="ko-KR" altLang="en-US" dirty="0"/>
              <a:t> 성공하고</a:t>
            </a:r>
            <a:r>
              <a:rPr lang="en-US" altLang="ko-KR" dirty="0"/>
              <a:t>, </a:t>
            </a:r>
            <a:r>
              <a:rPr lang="ko-KR" altLang="en-US" dirty="0"/>
              <a:t>값싼 로컬 모델들은 </a:t>
            </a:r>
            <a:r>
              <a:rPr lang="en-US" altLang="ko-KR" dirty="0"/>
              <a:t>3~4</a:t>
            </a:r>
            <a:r>
              <a:rPr lang="ko-KR" altLang="en-US" dirty="0"/>
              <a:t>번에 성공한다</a:t>
            </a:r>
            <a:r>
              <a:rPr lang="en-US" altLang="ko-KR" dirty="0"/>
              <a:t>, </a:t>
            </a:r>
            <a:r>
              <a:rPr lang="ko-KR" altLang="en-US" dirty="0"/>
              <a:t>딱 그 정도 차이입니다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여기서 재시도 회수와 회당 비용을 곱해</a:t>
            </a:r>
            <a:r>
              <a:rPr lang="en-US" altLang="ko-KR" dirty="0"/>
              <a:t>, </a:t>
            </a:r>
            <a:r>
              <a:rPr lang="ko-KR" altLang="en-US" dirty="0"/>
              <a:t>누가 누가 더 경제적인지 따지면 될 뿐입니다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 </a:t>
            </a:r>
            <a:r>
              <a:rPr lang="en-US" altLang="ko-KR" dirty="0"/>
              <a:t>function calling</a:t>
            </a:r>
            <a:r>
              <a:rPr lang="ko-KR" altLang="en-US" dirty="0"/>
              <a:t>은 검증 가능합니다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AI</a:t>
            </a:r>
            <a:r>
              <a:rPr lang="ko-KR" altLang="en-US" dirty="0"/>
              <a:t>가 생성한 </a:t>
            </a:r>
            <a:r>
              <a:rPr lang="en-US" altLang="ko-KR" dirty="0"/>
              <a:t>JSON </a:t>
            </a:r>
            <a:r>
              <a:rPr lang="ko-KR" altLang="en-US" dirty="0"/>
              <a:t>값에 대하여</a:t>
            </a:r>
            <a:r>
              <a:rPr lang="en-US" altLang="ko-KR" dirty="0"/>
              <a:t>, </a:t>
            </a:r>
            <a:r>
              <a:rPr lang="ko-KR" altLang="en-US" dirty="0"/>
              <a:t>로직 </a:t>
            </a:r>
            <a:r>
              <a:rPr lang="en-US" altLang="ko-KR" dirty="0"/>
              <a:t>validator</a:t>
            </a:r>
            <a:r>
              <a:rPr lang="ko-KR" altLang="en-US" dirty="0"/>
              <a:t>를 만들어 피드백을 주면</a:t>
            </a:r>
            <a:r>
              <a:rPr lang="en-US" altLang="ko-KR" dirty="0"/>
              <a:t>, </a:t>
            </a:r>
            <a:r>
              <a:rPr lang="ko-KR" altLang="en-US" dirty="0"/>
              <a:t>분야 불문 </a:t>
            </a:r>
            <a:r>
              <a:rPr lang="en-US" altLang="ko-KR" dirty="0"/>
              <a:t>100% </a:t>
            </a:r>
            <a:r>
              <a:rPr lang="ko-KR" altLang="en-US" dirty="0"/>
              <a:t>성공하는 에이전트를 만들 수 있습니다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타입과 </a:t>
            </a:r>
            <a:r>
              <a:rPr lang="ko-KR" altLang="en-US" dirty="0" err="1"/>
              <a:t>결정론적인</a:t>
            </a:r>
            <a:r>
              <a:rPr lang="ko-KR" altLang="en-US" dirty="0"/>
              <a:t> </a:t>
            </a:r>
            <a:r>
              <a:rPr lang="ko-KR" altLang="en-US" dirty="0" err="1"/>
              <a:t>검증기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 무엇보다 강력한 </a:t>
            </a:r>
            <a:r>
              <a:rPr lang="ko-KR" altLang="en-US" dirty="0" err="1"/>
              <a:t>컨텍스트이자</a:t>
            </a:r>
            <a:r>
              <a:rPr lang="ko-KR" altLang="en-US" dirty="0"/>
              <a:t> </a:t>
            </a:r>
            <a:r>
              <a:rPr lang="ko-KR" altLang="en-US" dirty="0" err="1"/>
              <a:t>하네스입니다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BB025-CDAB-4184-8CF1-D8F315740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">
            <a:extLst>
              <a:ext uri="{FF2B5EF4-FFF2-40B4-BE49-F238E27FC236}">
                <a16:creationId xmlns:a16="http://schemas.microsoft.com/office/drawing/2014/main" id="{39052102-9772-738B-5100-24F6A077A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">
            <a:extLst>
              <a:ext uri="{FF2B5EF4-FFF2-40B4-BE49-F238E27FC236}">
                <a16:creationId xmlns:a16="http://schemas.microsoft.com/office/drawing/2014/main" id="{1B93F5C8-BB59-BA93-429A-0038FA71D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459220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1FDD9-79C0-80FD-5A80-396D28B6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CB3E77D-7F5A-84F3-8AD7-9DDF08E307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C34ABF-87A9-F981-3CD1-F87DBAF07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9486A4F-DF92-F8E1-34FB-244DBA81A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9699-E895-4047-86EF-009608022D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10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</a:t>
            </a:r>
            <a:r>
              <a:rPr lang="en-US" altLang="ko-KR" dirty="0" err="1"/>
              <a:t>AutoBe</a:t>
            </a:r>
            <a:r>
              <a:rPr lang="ko-KR" altLang="en-US" dirty="0"/>
              <a:t>는 이 </a:t>
            </a:r>
            <a:r>
              <a:rPr lang="en-US" altLang="ko-KR" dirty="0"/>
              <a:t>function calling harness</a:t>
            </a:r>
            <a:r>
              <a:rPr lang="ko-KR" altLang="en-US" dirty="0"/>
              <a:t>를 증명하는 가장 강력한 사례입니다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AI</a:t>
            </a:r>
            <a:r>
              <a:rPr lang="ko-KR" altLang="en-US" dirty="0"/>
              <a:t>가 텍스트로 코드를 짜고 </a:t>
            </a:r>
            <a:r>
              <a:rPr lang="ko-KR" altLang="en-US" dirty="0" err="1"/>
              <a:t>설계하는게</a:t>
            </a:r>
            <a:r>
              <a:rPr lang="ko-KR" altLang="en-US" dirty="0"/>
              <a:t> 아니라</a:t>
            </a:r>
            <a:r>
              <a:rPr lang="en-US" altLang="ko-KR" dirty="0"/>
              <a:t>, function calling</a:t>
            </a:r>
            <a:r>
              <a:rPr lang="ko-KR" altLang="en-US" dirty="0"/>
              <a:t>으로 </a:t>
            </a:r>
            <a:r>
              <a:rPr lang="en-US" altLang="ko-KR" dirty="0"/>
              <a:t>AST </a:t>
            </a:r>
            <a:r>
              <a:rPr lang="ko-KR" altLang="en-US" dirty="0"/>
              <a:t>값을 만들게 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 결과</a:t>
            </a:r>
            <a:r>
              <a:rPr lang="en-US" altLang="ko-KR" dirty="0"/>
              <a:t>, </a:t>
            </a:r>
            <a:r>
              <a:rPr lang="ko-KR" altLang="en-US" dirty="0"/>
              <a:t>여러분의 노트북에서 돌아가는 </a:t>
            </a:r>
            <a:r>
              <a:rPr lang="en-US" altLang="ko-KR" dirty="0"/>
              <a:t>a3b </a:t>
            </a:r>
            <a:r>
              <a:rPr lang="ko-KR" altLang="en-US" dirty="0"/>
              <a:t>작은 모델로도</a:t>
            </a:r>
            <a:r>
              <a:rPr lang="en-US" altLang="ko-KR" dirty="0"/>
              <a:t>, </a:t>
            </a:r>
            <a:r>
              <a:rPr lang="ko-KR" altLang="en-US" dirty="0" err="1"/>
              <a:t>엔터프라이즈급</a:t>
            </a:r>
            <a:r>
              <a:rPr lang="ko-KR" altLang="en-US" dirty="0"/>
              <a:t> </a:t>
            </a:r>
            <a:r>
              <a:rPr lang="ko-KR" altLang="en-US" dirty="0" err="1"/>
              <a:t>백엔드를</a:t>
            </a:r>
            <a:r>
              <a:rPr lang="ko-KR" altLang="en-US" dirty="0"/>
              <a:t> 자동으로 만들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 모델이 달라져도</a:t>
            </a:r>
            <a:r>
              <a:rPr lang="en-US" altLang="ko-KR" dirty="0"/>
              <a:t>, </a:t>
            </a:r>
            <a:r>
              <a:rPr lang="ko-KR" altLang="en-US" dirty="0"/>
              <a:t>그 품질이 크게 변하지 않습니다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비싼 모델을 쓰던 싼 모델을 쓰던</a:t>
            </a:r>
            <a:r>
              <a:rPr lang="en-US" altLang="ko-KR" dirty="0"/>
              <a:t>, </a:t>
            </a:r>
            <a:r>
              <a:rPr lang="ko-KR" altLang="en-US" dirty="0"/>
              <a:t>생성되는 백엔드 어플리케이션의 설계와 품질은 </a:t>
            </a:r>
            <a:r>
              <a:rPr lang="ko-KR" altLang="en-US" dirty="0" err="1"/>
              <a:t>대동소이합니다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1M </a:t>
            </a:r>
            <a:r>
              <a:rPr lang="ko-KR" altLang="en-US" dirty="0"/>
              <a:t>토큰당 </a:t>
            </a:r>
            <a:r>
              <a:rPr lang="en-US" altLang="ko-KR" dirty="0"/>
              <a:t>30</a:t>
            </a:r>
            <a:r>
              <a:rPr lang="ko-KR" altLang="en-US" dirty="0" err="1"/>
              <a:t>달러하는</a:t>
            </a:r>
            <a:r>
              <a:rPr lang="ko-KR" altLang="en-US" dirty="0"/>
              <a:t> </a:t>
            </a:r>
            <a:r>
              <a:rPr lang="en-US" altLang="ko-KR" dirty="0"/>
              <a:t>GPT 5.5 Pro</a:t>
            </a:r>
            <a:r>
              <a:rPr lang="ko-KR" altLang="en-US" dirty="0"/>
              <a:t>를 쓰나</a:t>
            </a:r>
            <a:r>
              <a:rPr lang="en-US" altLang="ko-KR" dirty="0"/>
              <a:t>, 0.05</a:t>
            </a:r>
            <a:r>
              <a:rPr lang="ko-KR" altLang="en-US" dirty="0" err="1"/>
              <a:t>달러하는</a:t>
            </a:r>
            <a:r>
              <a:rPr lang="ko-KR" altLang="en-US" dirty="0"/>
              <a:t> </a:t>
            </a:r>
            <a:r>
              <a:rPr lang="en-US" altLang="ko-KR" dirty="0"/>
              <a:t>qwen3.5-35b-a3b</a:t>
            </a:r>
            <a:r>
              <a:rPr lang="ko-KR" altLang="en-US" dirty="0"/>
              <a:t>를 쓰나</a:t>
            </a:r>
            <a:r>
              <a:rPr lang="en-US" altLang="ko-KR" dirty="0"/>
              <a:t>, </a:t>
            </a:r>
            <a:r>
              <a:rPr lang="ko-KR" altLang="en-US" dirty="0"/>
              <a:t>비용은 </a:t>
            </a:r>
            <a:r>
              <a:rPr lang="en-US" altLang="ko-KR" dirty="0"/>
              <a:t>600</a:t>
            </a:r>
            <a:r>
              <a:rPr lang="ko-KR" altLang="en-US" dirty="0"/>
              <a:t>배 차이지만 그 결과는 같습니다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이것이 바로 </a:t>
            </a:r>
            <a:r>
              <a:rPr lang="en-US" altLang="ko-KR" dirty="0"/>
              <a:t>function calling </a:t>
            </a:r>
            <a:r>
              <a:rPr lang="en-US" altLang="ko-KR" dirty="0" err="1"/>
              <a:t>harnes</a:t>
            </a:r>
            <a:r>
              <a:rPr lang="ko-KR" altLang="en-US" dirty="0"/>
              <a:t>의 힘입니다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9969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이 논리는 다른 공학 설계 분야에 모두 통용 가능합니다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이번 주제는 타 세미나에서 발표했던 주제의 연장선상입니다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 err="1"/>
              <a:t>autobe.dev</a:t>
            </a:r>
            <a:r>
              <a:rPr lang="en-US" altLang="ko-KR" dirty="0"/>
              <a:t>/blog</a:t>
            </a:r>
            <a:r>
              <a:rPr lang="ko-KR" altLang="en-US" dirty="0"/>
              <a:t> 에 접속하시면</a:t>
            </a:r>
            <a:r>
              <a:rPr lang="en-US" altLang="ko-KR" dirty="0"/>
              <a:t>, </a:t>
            </a:r>
            <a:r>
              <a:rPr lang="ko-KR" altLang="en-US" dirty="0"/>
              <a:t>지난번 주제의 </a:t>
            </a:r>
            <a:r>
              <a:rPr lang="ko-KR" altLang="en-US" dirty="0" err="1"/>
              <a:t>아티클</a:t>
            </a:r>
            <a:r>
              <a:rPr lang="ko-KR" altLang="en-US" dirty="0"/>
              <a:t> 및 </a:t>
            </a:r>
            <a:r>
              <a:rPr lang="en-US" altLang="ko-KR" dirty="0"/>
              <a:t>PPT </a:t>
            </a:r>
            <a:r>
              <a:rPr lang="ko-KR" altLang="en-US" dirty="0"/>
              <a:t>자료를 </a:t>
            </a:r>
            <a:r>
              <a:rPr lang="ko-KR" altLang="en-US" dirty="0" err="1"/>
              <a:t>받아보실</a:t>
            </a:r>
            <a:r>
              <a:rPr lang="ko-KR" altLang="en-US" dirty="0"/>
              <a:t>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물론</a:t>
            </a:r>
            <a:r>
              <a:rPr lang="en-US" altLang="ko-KR" dirty="0"/>
              <a:t>, </a:t>
            </a:r>
            <a:r>
              <a:rPr lang="ko-KR" altLang="en-US" dirty="0"/>
              <a:t>오늘 발표에서도 이 이야기를 간략하게 소개드릴 것입니다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9172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반도체 설계도 그 구조는 무한한 재귀와 유니언 타입의 향연입니다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이것은 화학 공정에서도 동일하고</a:t>
            </a:r>
            <a:endParaRPr lang="en-US" altLang="ko-K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건설 분야에서도 진배없으며</a:t>
            </a:r>
            <a:endParaRPr lang="en-US" altLang="ko-K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제어공학 분야에서도 그러합니다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그럼 지금부터</a:t>
            </a:r>
            <a:r>
              <a:rPr lang="en-US" altLang="ko-KR" dirty="0"/>
              <a:t> Chain of Thought, AI</a:t>
            </a:r>
            <a:r>
              <a:rPr lang="ko-KR" altLang="en-US" dirty="0"/>
              <a:t>의 사고와 절차 및 규율을 통제하는 것을 보여드리겠습니다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2408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</a:t>
            </a:r>
            <a:r>
              <a:rPr lang="en-US" altLang="ko-KR" dirty="0"/>
              <a:t>GPT 5.4</a:t>
            </a:r>
            <a:r>
              <a:rPr lang="ko-KR" altLang="en-US" dirty="0"/>
              <a:t>에게 약 </a:t>
            </a:r>
            <a:r>
              <a:rPr lang="en-US" altLang="ko-KR" dirty="0"/>
              <a:t>50</a:t>
            </a:r>
            <a:r>
              <a:rPr lang="ko-KR" altLang="en-US" dirty="0"/>
              <a:t>개의 </a:t>
            </a:r>
            <a:r>
              <a:rPr lang="en-US" altLang="ko-KR" dirty="0"/>
              <a:t>API endpoint</a:t>
            </a:r>
            <a:r>
              <a:rPr lang="ko-KR" altLang="en-US" dirty="0"/>
              <a:t>들을 던져주며</a:t>
            </a:r>
            <a:r>
              <a:rPr lang="en-US" altLang="ko-KR" dirty="0"/>
              <a:t>, </a:t>
            </a:r>
            <a:r>
              <a:rPr lang="ko-KR" altLang="en-US" dirty="0"/>
              <a:t>이들을 전수리뷰하고 필요시 개정하라고 시켜봅니다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그럼 </a:t>
            </a:r>
            <a:r>
              <a:rPr lang="en-US" altLang="ko-KR" dirty="0"/>
              <a:t>GPT 5.4</a:t>
            </a:r>
            <a:r>
              <a:rPr lang="ko-KR" altLang="en-US" dirty="0"/>
              <a:t>는 그 지시에 따라 제대로 된 리뷰를 행할 확률</a:t>
            </a:r>
            <a:r>
              <a:rPr lang="en-US" altLang="ko-KR" dirty="0"/>
              <a:t>? </a:t>
            </a:r>
            <a:r>
              <a:rPr lang="ko-KR" altLang="en-US" dirty="0"/>
              <a:t>예</a:t>
            </a:r>
            <a:r>
              <a:rPr lang="en-US" altLang="ko-KR" dirty="0"/>
              <a:t>, </a:t>
            </a:r>
            <a:r>
              <a:rPr lang="ko-KR" altLang="en-US" dirty="0"/>
              <a:t>고작 </a:t>
            </a:r>
            <a:r>
              <a:rPr lang="en-US" altLang="ko-KR" dirty="0"/>
              <a:t>9.91%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5029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이것은 여러 연구에서도 동일하게 나오는 결과입니다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오히려 비싸고 큰 모델일수록</a:t>
            </a:r>
            <a:r>
              <a:rPr lang="en-US" altLang="ko-KR" dirty="0"/>
              <a:t>, </a:t>
            </a:r>
            <a:r>
              <a:rPr lang="ko-KR" altLang="en-US" dirty="0"/>
              <a:t>프롬프트로 지정한 </a:t>
            </a:r>
            <a:r>
              <a:rPr lang="en-US" altLang="ko-KR" dirty="0" err="1"/>
              <a:t>CoT</a:t>
            </a:r>
            <a:r>
              <a:rPr lang="en-US" altLang="ko-KR" dirty="0"/>
              <a:t> </a:t>
            </a:r>
            <a:r>
              <a:rPr lang="ko-KR" altLang="en-US" dirty="0"/>
              <a:t>절차를 위배할 확률이 높아집니다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비싸고 큰 모델일수록</a:t>
            </a:r>
            <a:r>
              <a:rPr lang="en-US" altLang="ko-KR" dirty="0"/>
              <a:t>,</a:t>
            </a:r>
            <a:r>
              <a:rPr lang="ko-KR" altLang="en-US" dirty="0"/>
              <a:t> 결론을 </a:t>
            </a:r>
            <a:r>
              <a:rPr lang="ko-KR" altLang="en-US" dirty="0" err="1"/>
              <a:t>먼저내고</a:t>
            </a:r>
            <a:r>
              <a:rPr lang="en-US" altLang="ko-KR" dirty="0"/>
              <a:t> </a:t>
            </a:r>
            <a:r>
              <a:rPr lang="ko-KR" altLang="en-US" dirty="0"/>
              <a:t>과정을 이후에 조작해내는</a:t>
            </a:r>
            <a:r>
              <a:rPr lang="en-US" altLang="ko-KR" dirty="0"/>
              <a:t>, </a:t>
            </a:r>
            <a:r>
              <a:rPr lang="ko-KR" altLang="en-US" dirty="0"/>
              <a:t>사후합리화의 함정에 잘 빠집니다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0546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</a:t>
            </a:r>
            <a:r>
              <a:rPr lang="en-US" altLang="ko-KR" dirty="0" err="1"/>
              <a:t>AutoBe</a:t>
            </a:r>
            <a:r>
              <a:rPr lang="ko-KR" altLang="en-US" dirty="0"/>
              <a:t>는 </a:t>
            </a:r>
            <a:r>
              <a:rPr lang="en-US" altLang="ko-KR" dirty="0" err="1"/>
              <a:t>CoT</a:t>
            </a:r>
            <a:r>
              <a:rPr lang="ko-KR" altLang="en-US" dirty="0"/>
              <a:t>가 필요할 때</a:t>
            </a:r>
            <a:r>
              <a:rPr lang="en-US" altLang="ko-KR" dirty="0"/>
              <a:t>, </a:t>
            </a:r>
            <a:r>
              <a:rPr lang="ko-KR" altLang="en-US" dirty="0"/>
              <a:t>이 또한 스키마로 강제했습니다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DTO</a:t>
            </a:r>
            <a:r>
              <a:rPr lang="ko-KR" altLang="en-US" dirty="0"/>
              <a:t>를 설계하고 개정할 때</a:t>
            </a:r>
            <a:endParaRPr lang="en-US" altLang="ko-KR" dirty="0"/>
          </a:p>
          <a:p>
            <a:endParaRPr lang="en-US" altLang="ko-KR" dirty="0"/>
          </a:p>
          <a:p>
            <a:pPr marL="228600" indent="-228600">
              <a:buAutoNum type="arabicPeriod"/>
            </a:pPr>
            <a:r>
              <a:rPr lang="en-US" altLang="ko-KR" dirty="0"/>
              <a:t>DTO</a:t>
            </a:r>
            <a:r>
              <a:rPr lang="ko-KR" altLang="en-US" dirty="0"/>
              <a:t>의 출처가 되는 테이블과 스펙을 사전 </a:t>
            </a:r>
            <a:r>
              <a:rPr lang="ko-KR" altLang="en-US" dirty="0" err="1"/>
              <a:t>명시하게하고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ko-KR" altLang="en-US" dirty="0"/>
              <a:t>설계하는 모든 속성들에 대하여 근거 </a:t>
            </a:r>
            <a:r>
              <a:rPr lang="en-US" altLang="ko-KR" dirty="0"/>
              <a:t>DB </a:t>
            </a:r>
            <a:r>
              <a:rPr lang="ko-KR" altLang="en-US" dirty="0"/>
              <a:t>컬럼 내지 로직을 설명하게 했으며</a:t>
            </a:r>
            <a:endParaRPr lang="en-US" altLang="ko-KR" dirty="0"/>
          </a:p>
          <a:p>
            <a:pPr marL="228600" indent="-228600">
              <a:buAutoNum type="arabicPeriod"/>
            </a:pPr>
            <a:r>
              <a:rPr lang="en-US" altLang="ko-KR" dirty="0"/>
              <a:t>DTO</a:t>
            </a:r>
            <a:r>
              <a:rPr lang="ko-KR" altLang="en-US" dirty="0"/>
              <a:t>에 반영하지 않는 </a:t>
            </a:r>
            <a:r>
              <a:rPr lang="en-US" altLang="ko-KR" dirty="0"/>
              <a:t>DB </a:t>
            </a:r>
            <a:r>
              <a:rPr lang="ko-KR" altLang="en-US" dirty="0"/>
              <a:t>필드들도 모두 해명케 하였습니다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6274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그리하여 신규 속성을 만들 때는 근거 </a:t>
            </a:r>
            <a:r>
              <a:rPr lang="en-US" altLang="ko-KR" dirty="0"/>
              <a:t>DB </a:t>
            </a:r>
            <a:r>
              <a:rPr lang="ko-KR" altLang="en-US" dirty="0"/>
              <a:t>컬럼과 사유 및 스펙을 명시한 </a:t>
            </a:r>
            <a:r>
              <a:rPr lang="ko-KR" altLang="en-US" dirty="0" err="1"/>
              <a:t>뒤에야</a:t>
            </a:r>
            <a:r>
              <a:rPr lang="ko-KR" altLang="en-US" dirty="0"/>
              <a:t> </a:t>
            </a:r>
            <a:r>
              <a:rPr lang="en-US" altLang="ko-KR" dirty="0"/>
              <a:t>AST </a:t>
            </a:r>
            <a:r>
              <a:rPr lang="ko-KR" altLang="en-US" dirty="0"/>
              <a:t>타입을 채웠습니다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734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단 하나라도 누락하고 절차를 지키지 않으면 </a:t>
            </a:r>
            <a:r>
              <a:rPr lang="en-US" altLang="ko-KR" dirty="0"/>
              <a:t>validation feedback</a:t>
            </a:r>
            <a:r>
              <a:rPr lang="ko-KR" altLang="en-US" dirty="0"/>
              <a:t>에 걸리니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qwen3-coder-next </a:t>
            </a:r>
            <a:r>
              <a:rPr lang="ko-KR" altLang="en-US" dirty="0"/>
              <a:t>기준 </a:t>
            </a:r>
            <a:r>
              <a:rPr lang="en-US" altLang="ko-KR" dirty="0"/>
              <a:t>6.75%</a:t>
            </a:r>
            <a:r>
              <a:rPr lang="ko-KR" altLang="en-US" dirty="0"/>
              <a:t>의 초도 성공률은 한두번의 피드백만으로 모든 절차를 준수하며 </a:t>
            </a:r>
            <a:r>
              <a:rPr lang="en-US" altLang="ko-KR" dirty="0"/>
              <a:t>100% </a:t>
            </a:r>
            <a:r>
              <a:rPr lang="ko-KR" altLang="en-US" dirty="0"/>
              <a:t>성공률을 찍습니다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75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오늘 발표의 핵심 표어는 이러합니다</a:t>
            </a:r>
            <a:r>
              <a:rPr lang="en-US" altLang="ko-KR" dirty="0"/>
              <a:t>.</a:t>
            </a:r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“</a:t>
            </a:r>
            <a:r>
              <a:rPr lang="ko-KR" altLang="en-US" dirty="0"/>
              <a:t>프롬프트는 부탁이고 스키마는 강제이다</a:t>
            </a:r>
            <a:r>
              <a:rPr lang="en-US" altLang="ko-KR" dirty="0"/>
              <a:t>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8849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그리하여 저는 </a:t>
            </a:r>
            <a:r>
              <a:rPr lang="en-US" altLang="ko-KR" dirty="0" err="1"/>
              <a:t>CoT</a:t>
            </a:r>
            <a:r>
              <a:rPr lang="ko-KR" altLang="en-US" dirty="0"/>
              <a:t>에 관하여 이렇게 표현합니다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프롬프트는 부탁이요</a:t>
            </a:r>
            <a:r>
              <a:rPr lang="en-US" altLang="ko-KR" dirty="0"/>
              <a:t>, </a:t>
            </a:r>
            <a:r>
              <a:rPr lang="ko-KR" altLang="en-US" dirty="0"/>
              <a:t>스키마는 강제이다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165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실제 사례입니다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투자의사결정을 하는데 프롬프트로 </a:t>
            </a:r>
            <a:r>
              <a:rPr lang="en-US" altLang="ko-KR" dirty="0" err="1"/>
              <a:t>CoT</a:t>
            </a:r>
            <a:r>
              <a:rPr lang="en-US" altLang="ko-KR" dirty="0"/>
              <a:t> </a:t>
            </a:r>
            <a:r>
              <a:rPr lang="ko-KR" altLang="en-US" dirty="0"/>
              <a:t>규칙을 적으면</a:t>
            </a:r>
            <a:r>
              <a:rPr lang="en-US" altLang="ko-KR" dirty="0"/>
              <a:t>, AI</a:t>
            </a:r>
            <a:r>
              <a:rPr lang="ko-KR" altLang="en-US" dirty="0"/>
              <a:t>는 결론을 </a:t>
            </a:r>
            <a:r>
              <a:rPr lang="ko-KR" altLang="en-US" dirty="0" err="1"/>
              <a:t>먼저내고</a:t>
            </a:r>
            <a:r>
              <a:rPr lang="ko-KR" altLang="en-US" dirty="0"/>
              <a:t> 절차를 나중에 메꾸며 사후적 합리화를 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그리하여 </a:t>
            </a:r>
            <a:r>
              <a:rPr lang="ko-KR" altLang="en-US" dirty="0" err="1"/>
              <a:t>인수하고자하는</a:t>
            </a:r>
            <a:r>
              <a:rPr lang="ko-KR" altLang="en-US" dirty="0"/>
              <a:t> 기업을 논함에 있어</a:t>
            </a:r>
            <a:r>
              <a:rPr lang="en-US" altLang="ko-KR" dirty="0"/>
              <a:t>, </a:t>
            </a:r>
            <a:r>
              <a:rPr lang="ko-KR" altLang="en-US" dirty="0"/>
              <a:t>먼저 인수하기로 결정한 뒤</a:t>
            </a:r>
            <a:r>
              <a:rPr lang="en-US" altLang="ko-KR" dirty="0"/>
              <a:t>, </a:t>
            </a:r>
            <a:r>
              <a:rPr lang="ko-KR" altLang="en-US" dirty="0"/>
              <a:t>해당 기업의 가치는 높이고 사업은 긍정 평가하며 리스크를 낮추는 조작을 하게 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14215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위료로</a:t>
            </a:r>
            <a:r>
              <a:rPr lang="ko-KR" altLang="en-US" dirty="0"/>
              <a:t> 가면 더 심각한데</a:t>
            </a:r>
            <a:r>
              <a:rPr lang="en-US" altLang="ko-KR" dirty="0"/>
              <a:t>, </a:t>
            </a:r>
            <a:r>
              <a:rPr lang="ko-KR" altLang="en-US" dirty="0"/>
              <a:t>환자에 대한 진단과 처방을 먼저 내립니다</a:t>
            </a:r>
            <a:r>
              <a:rPr lang="en-US" altLang="ko-KR" dirty="0"/>
              <a:t>. </a:t>
            </a:r>
            <a:r>
              <a:rPr lang="ko-KR" altLang="en-US" dirty="0" err="1"/>
              <a:t>그리고나서</a:t>
            </a:r>
            <a:r>
              <a:rPr lang="ko-KR" altLang="en-US" dirty="0"/>
              <a:t> 의학진단절차 </a:t>
            </a:r>
            <a:r>
              <a:rPr lang="en-US" altLang="ko-KR" dirty="0"/>
              <a:t>SOAP</a:t>
            </a:r>
            <a:r>
              <a:rPr lang="ko-KR" altLang="en-US" dirty="0"/>
              <a:t>을 나중에 꾸며냅니다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그리하여 출혈이 나는 사람에게 출혈이 악화되는 약을 처방하는데</a:t>
            </a:r>
            <a:r>
              <a:rPr lang="en-US" altLang="ko-KR" dirty="0"/>
              <a:t>, </a:t>
            </a:r>
            <a:r>
              <a:rPr lang="ko-KR" altLang="en-US" dirty="0"/>
              <a:t>만약 환자가 그 처방을 </a:t>
            </a:r>
            <a:r>
              <a:rPr lang="ko-KR" altLang="en-US" dirty="0" err="1"/>
              <a:t>받을시</a:t>
            </a:r>
            <a:r>
              <a:rPr lang="ko-KR" altLang="en-US" dirty="0"/>
              <a:t> 죽음에 이르게 됩니다</a:t>
            </a:r>
            <a:r>
              <a:rPr lang="en-US" altLang="ko-KR" dirty="0"/>
              <a:t>. IBM </a:t>
            </a:r>
            <a:r>
              <a:rPr lang="ko-KR" altLang="en-US" dirty="0"/>
              <a:t>왓슨의 실제 사례입니다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프롬프트로 지시하면 대체로 잘한다는 말은 결국</a:t>
            </a:r>
            <a:r>
              <a:rPr lang="en-US" altLang="ko-KR" dirty="0"/>
              <a:t>, </a:t>
            </a:r>
            <a:r>
              <a:rPr lang="ko-KR" altLang="en-US" dirty="0"/>
              <a:t>가끔 실수한다는 말입니다</a:t>
            </a:r>
            <a:r>
              <a:rPr lang="en-US" altLang="ko-KR" dirty="0"/>
              <a:t>. </a:t>
            </a:r>
            <a:r>
              <a:rPr lang="ko-KR" altLang="en-US" dirty="0"/>
              <a:t>그리고 그 </a:t>
            </a:r>
            <a:r>
              <a:rPr lang="ko-KR" altLang="en-US" dirty="0" err="1"/>
              <a:t>가끔의</a:t>
            </a:r>
            <a:r>
              <a:rPr lang="ko-KR" altLang="en-US" dirty="0"/>
              <a:t> 실수가 죽음을 유발하죠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2936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그럼 다시</a:t>
            </a:r>
            <a:r>
              <a:rPr lang="en-US" altLang="ko-KR" dirty="0"/>
              <a:t>, </a:t>
            </a:r>
            <a:r>
              <a:rPr lang="en-US" altLang="ko-KR" dirty="0" err="1"/>
              <a:t>CoT</a:t>
            </a:r>
            <a:r>
              <a:rPr lang="en-US" altLang="ko-KR" dirty="0"/>
              <a:t>, </a:t>
            </a:r>
            <a:r>
              <a:rPr lang="ko-KR" altLang="en-US" dirty="0"/>
              <a:t>절차를 통제해서 어디다 </a:t>
            </a:r>
            <a:r>
              <a:rPr lang="ko-KR" altLang="en-US" dirty="0" err="1"/>
              <a:t>써먹냐를</a:t>
            </a:r>
            <a:r>
              <a:rPr lang="ko-KR" altLang="en-US" dirty="0"/>
              <a:t> 논해봅시다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8150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먼저 </a:t>
            </a:r>
            <a:r>
              <a:rPr lang="en-US" altLang="ko-KR" dirty="0"/>
              <a:t>function calling harness </a:t>
            </a:r>
            <a:r>
              <a:rPr lang="ko-KR" altLang="en-US" dirty="0"/>
              <a:t>단원에서는 컴파일러나 반도체 설계 등</a:t>
            </a:r>
            <a:r>
              <a:rPr lang="en-US" altLang="ko-KR" dirty="0"/>
              <a:t>, </a:t>
            </a:r>
            <a:r>
              <a:rPr lang="ko-KR" altLang="en-US" dirty="0"/>
              <a:t>결정론적 검증기가 존재할 수 있는 분야를 논했습니다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그러나 경영의사결정</a:t>
            </a:r>
            <a:r>
              <a:rPr lang="en-US" altLang="ko-KR" dirty="0"/>
              <a:t>, </a:t>
            </a:r>
            <a:r>
              <a:rPr lang="ko-KR" altLang="en-US" dirty="0"/>
              <a:t>판사의 판결</a:t>
            </a:r>
            <a:r>
              <a:rPr lang="en-US" altLang="ko-KR" dirty="0"/>
              <a:t>, </a:t>
            </a:r>
            <a:r>
              <a:rPr lang="ko-KR" altLang="en-US" dirty="0"/>
              <a:t>재무투자결정</a:t>
            </a:r>
            <a:r>
              <a:rPr lang="en-US" altLang="ko-KR" dirty="0"/>
              <a:t>, </a:t>
            </a:r>
            <a:r>
              <a:rPr lang="ko-KR" altLang="en-US" dirty="0"/>
              <a:t>의학분석 등</a:t>
            </a:r>
            <a:r>
              <a:rPr lang="en-US" altLang="ko-KR" dirty="0"/>
              <a:t>, </a:t>
            </a:r>
            <a:r>
              <a:rPr lang="ko-KR" altLang="en-US" dirty="0"/>
              <a:t>결정론적 검증기가 없는 분야가 </a:t>
            </a:r>
            <a:r>
              <a:rPr lang="ko-KR" altLang="en-US" dirty="0" err="1"/>
              <a:t>없으되</a:t>
            </a:r>
            <a:r>
              <a:rPr lang="en-US" altLang="ko-KR" dirty="0"/>
              <a:t>, </a:t>
            </a:r>
            <a:r>
              <a:rPr lang="ko-KR" altLang="en-US" dirty="0"/>
              <a:t>대신 표준화된 업무절차가 존재하는 분야가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0813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그래서 이러한 분야에서는</a:t>
            </a:r>
            <a:r>
              <a:rPr lang="en-US" altLang="ko-KR" dirty="0"/>
              <a:t>, </a:t>
            </a:r>
            <a:r>
              <a:rPr lang="ko-KR" altLang="en-US" dirty="0"/>
              <a:t>비록 정답은 검증할 수 </a:t>
            </a:r>
            <a:r>
              <a:rPr lang="ko-KR" altLang="en-US" dirty="0" err="1"/>
              <a:t>없으되</a:t>
            </a:r>
            <a:r>
              <a:rPr lang="en-US" altLang="ko-KR" dirty="0"/>
              <a:t>, </a:t>
            </a:r>
            <a:r>
              <a:rPr lang="en-US" altLang="ko-KR" dirty="0" err="1"/>
              <a:t>CoT</a:t>
            </a:r>
            <a:r>
              <a:rPr lang="ko-KR" altLang="en-US" dirty="0"/>
              <a:t>와 스키마로 과정을 검증할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금융투자결정 기준</a:t>
            </a:r>
            <a:r>
              <a:rPr lang="en-US" altLang="ko-KR" dirty="0"/>
              <a:t>, </a:t>
            </a:r>
            <a:r>
              <a:rPr lang="ko-KR" altLang="en-US" dirty="0"/>
              <a:t>가설 속성을 채우지 않으면</a:t>
            </a:r>
            <a:r>
              <a:rPr lang="en-US" altLang="ko-KR" dirty="0"/>
              <a:t> validation feedback</a:t>
            </a:r>
            <a:r>
              <a:rPr lang="ko-KR" altLang="en-US" dirty="0"/>
              <a:t>으로 돌려보내고</a:t>
            </a:r>
            <a:r>
              <a:rPr lang="en-US" altLang="ko-KR" dirty="0"/>
              <a:t>, </a:t>
            </a:r>
            <a:r>
              <a:rPr lang="ko-KR" altLang="en-US" dirty="0"/>
              <a:t>근거 수집이나 반론 및 리스크 분석 등의 속성들을 충실히 채우지 않았으면 또한 돌려보냅니다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34777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그리하여 의학</a:t>
            </a:r>
            <a:r>
              <a:rPr lang="en-US" altLang="ko-KR" dirty="0"/>
              <a:t>, </a:t>
            </a:r>
            <a:r>
              <a:rPr lang="ko-KR" altLang="en-US" dirty="0"/>
              <a:t>법률</a:t>
            </a:r>
            <a:r>
              <a:rPr lang="en-US" altLang="ko-KR" dirty="0"/>
              <a:t>, </a:t>
            </a:r>
            <a:r>
              <a:rPr lang="ko-KR" altLang="en-US" dirty="0"/>
              <a:t>금융</a:t>
            </a:r>
            <a:r>
              <a:rPr lang="en-US" altLang="ko-KR" dirty="0"/>
              <a:t>, </a:t>
            </a:r>
            <a:r>
              <a:rPr lang="ko-KR" altLang="en-US" dirty="0"/>
              <a:t>기타 결정론적 검증기가 없는 모든 공학 분야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이들에게 모두 절차를 강제함으로써 그 품질을 올릴 수 있고</a:t>
            </a:r>
            <a:r>
              <a:rPr lang="en-US" altLang="ko-KR" dirty="0"/>
              <a:t>, </a:t>
            </a:r>
            <a:r>
              <a:rPr lang="ko-KR" altLang="en-US" dirty="0"/>
              <a:t>그리하여 최소 품질의 하한선을 보장해줍니다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2875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이러한 표준업무절차 또한 까보면 무수한 재귀와 유니언 타입의 향연입니다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투자의사결정이 그러하고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51296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법률적 의사결정도 그러하며</a:t>
            </a:r>
            <a:r>
              <a:rPr lang="en-US" altLang="ko-KR" dirty="0"/>
              <a:t>, </a:t>
            </a:r>
            <a:r>
              <a:rPr lang="ko-KR" altLang="en-US" dirty="0"/>
              <a:t>의학 분야도 다르지 않습니다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1023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단</a:t>
            </a:r>
            <a:r>
              <a:rPr lang="en-US" altLang="ko-KR" dirty="0"/>
              <a:t>, function calling</a:t>
            </a:r>
            <a:r>
              <a:rPr lang="ko-KR" altLang="en-US" dirty="0"/>
              <a:t>이 만능은 아니겠죠</a:t>
            </a:r>
            <a:r>
              <a:rPr lang="en-US" altLang="ko-KR" dirty="0"/>
              <a:t>?</a:t>
            </a:r>
          </a:p>
          <a:p>
            <a:endParaRPr lang="en-US" altLang="ko-KR" dirty="0"/>
          </a:p>
          <a:p>
            <a:r>
              <a:rPr lang="ko-KR" altLang="en-US" dirty="0"/>
              <a:t>당연히 프롬프트로 지시할 때보다 더 많이 시도하고 더 많이 출력하니</a:t>
            </a:r>
            <a:r>
              <a:rPr lang="en-US" altLang="ko-KR" dirty="0"/>
              <a:t>, </a:t>
            </a:r>
            <a:r>
              <a:rPr lang="ko-KR" altLang="en-US" dirty="0"/>
              <a:t>비용상 열위에 있습니다</a:t>
            </a:r>
            <a:r>
              <a:rPr lang="en-US" altLang="ko-KR" dirty="0"/>
              <a:t>. </a:t>
            </a:r>
            <a:r>
              <a:rPr lang="ko-KR" altLang="en-US" dirty="0"/>
              <a:t>따라서 신속하되 </a:t>
            </a:r>
            <a:r>
              <a:rPr lang="ko-KR" altLang="en-US" dirty="0" err="1"/>
              <a:t>그럴싸하기만하면되고</a:t>
            </a:r>
            <a:r>
              <a:rPr lang="ko-KR" altLang="en-US" dirty="0"/>
              <a:t> 정확도가 </a:t>
            </a:r>
            <a:r>
              <a:rPr lang="ko-KR" altLang="en-US" dirty="0" err="1"/>
              <a:t>필요없는</a:t>
            </a:r>
            <a:r>
              <a:rPr lang="ko-KR" altLang="en-US" dirty="0"/>
              <a:t> 분야에는 오히려 불리합니다</a:t>
            </a:r>
            <a:r>
              <a:rPr lang="en-US" altLang="ko-KR" dirty="0"/>
              <a:t>. </a:t>
            </a:r>
            <a:r>
              <a:rPr lang="ko-KR" altLang="en-US" dirty="0"/>
              <a:t>대신 비싸고 </a:t>
            </a:r>
            <a:r>
              <a:rPr lang="ko-KR" altLang="en-US" dirty="0" err="1"/>
              <a:t>오래걸리더라도</a:t>
            </a:r>
            <a:r>
              <a:rPr lang="ko-KR" altLang="en-US" dirty="0"/>
              <a:t> 보다 높은 품질을 기대하는 분야가 있다면</a:t>
            </a:r>
            <a:r>
              <a:rPr lang="en-US" altLang="ko-KR" dirty="0"/>
              <a:t>, </a:t>
            </a:r>
            <a:r>
              <a:rPr lang="ko-KR" altLang="en-US" dirty="0"/>
              <a:t>그것은 해볼만합니다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또한 입문 난이도가 제법 높습니다</a:t>
            </a:r>
            <a:r>
              <a:rPr lang="en-US" altLang="ko-KR" dirty="0"/>
              <a:t>. </a:t>
            </a:r>
            <a:r>
              <a:rPr lang="ko-KR" altLang="en-US" dirty="0"/>
              <a:t>각 도메인 분야에 대하여 표준화된 업무절차를 스키마로 </a:t>
            </a:r>
            <a:r>
              <a:rPr lang="ko-KR" altLang="en-US" dirty="0" err="1"/>
              <a:t>포현할</a:t>
            </a:r>
            <a:r>
              <a:rPr lang="ko-KR" altLang="en-US" dirty="0"/>
              <a:t> 수 있다면</a:t>
            </a:r>
            <a:r>
              <a:rPr lang="en-US" altLang="ko-KR" dirty="0"/>
              <a:t>, </a:t>
            </a:r>
            <a:r>
              <a:rPr lang="ko-KR" altLang="en-US" dirty="0"/>
              <a:t>이미 그 사람도 전문가이겠죠</a:t>
            </a:r>
            <a:r>
              <a:rPr lang="en-US" altLang="ko-KR" dirty="0"/>
              <a:t>?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8183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Function calling harness, </a:t>
            </a:r>
            <a:r>
              <a:rPr lang="ko-KR" altLang="en-US" dirty="0"/>
              <a:t>지난번 발표 주제에 대하여 간략히 </a:t>
            </a:r>
            <a:r>
              <a:rPr lang="ko-KR" altLang="en-US" dirty="0" err="1"/>
              <a:t>안내드리겠습니다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338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이제 마지막 단원</a:t>
            </a:r>
            <a:r>
              <a:rPr lang="en-US" altLang="ko-KR" dirty="0"/>
              <a:t>, function </a:t>
            </a:r>
            <a:r>
              <a:rPr lang="en-US" altLang="ko-KR" dirty="0" err="1"/>
              <a:t>callin</a:t>
            </a:r>
            <a:r>
              <a:rPr lang="ko-KR" altLang="en-US" dirty="0"/>
              <a:t>에 대한 </a:t>
            </a:r>
            <a:r>
              <a:rPr lang="en-US" altLang="ko-KR" dirty="0"/>
              <a:t>streaming 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  <a:endParaRPr lang="ko-KR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기존의 </a:t>
            </a:r>
            <a:r>
              <a:rPr lang="en-US" altLang="ko-KR" dirty="0"/>
              <a:t>function calling</a:t>
            </a:r>
            <a:r>
              <a:rPr lang="ko-KR" altLang="en-US" dirty="0"/>
              <a:t>은 한 번에 모든 것을 다 만들어야 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따라서 한 번에 너무 많은 일을 </a:t>
            </a:r>
            <a:r>
              <a:rPr lang="ko-KR" altLang="en-US" dirty="0" err="1"/>
              <a:t>시킬수도</a:t>
            </a:r>
            <a:r>
              <a:rPr lang="ko-KR" altLang="en-US" dirty="0"/>
              <a:t> 없었고</a:t>
            </a:r>
            <a:r>
              <a:rPr lang="en-US" altLang="ko-KR" dirty="0"/>
              <a:t>, </a:t>
            </a:r>
            <a:r>
              <a:rPr lang="ko-KR" altLang="en-US" dirty="0"/>
              <a:t>출력 토큰 한도를 넘어서는 일의 경우에는 생성물 전체를 폐기해야 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100</a:t>
            </a:r>
            <a:r>
              <a:rPr lang="ko-KR" altLang="en-US" dirty="0"/>
              <a:t>개의 </a:t>
            </a:r>
            <a:r>
              <a:rPr lang="en-US" altLang="ko-KR" dirty="0"/>
              <a:t>API endpoint</a:t>
            </a:r>
            <a:r>
              <a:rPr lang="ko-KR" altLang="en-US" dirty="0"/>
              <a:t>를 설계해줘 </a:t>
            </a:r>
            <a:r>
              <a:rPr lang="en-US" altLang="ko-KR" dirty="0"/>
              <a:t>-&gt; 99</a:t>
            </a:r>
            <a:r>
              <a:rPr lang="ko-KR" altLang="en-US" dirty="0" err="1"/>
              <a:t>번째에서</a:t>
            </a:r>
            <a:r>
              <a:rPr lang="ko-KR" altLang="en-US" dirty="0"/>
              <a:t> 출력 토큰 한도가 다하는 경우</a:t>
            </a:r>
            <a:r>
              <a:rPr lang="en-US" altLang="ko-KR" dirty="0"/>
              <a:t>, </a:t>
            </a:r>
            <a:r>
              <a:rPr lang="ko-KR" altLang="en-US" dirty="0"/>
              <a:t>억울하겠지만 처부터</a:t>
            </a:r>
            <a:endParaRPr 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3849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26FE9-2C69-0FAA-D69A-ED462683B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">
            <a:extLst>
              <a:ext uri="{FF2B5EF4-FFF2-40B4-BE49-F238E27FC236}">
                <a16:creationId xmlns:a16="http://schemas.microsoft.com/office/drawing/2014/main" id="{2225673E-3681-06AD-E57A-7A9DE17E6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P">
            <a:extLst>
              <a:ext uri="{FF2B5EF4-FFF2-40B4-BE49-F238E27FC236}">
                <a16:creationId xmlns:a16="http://schemas.microsoft.com/office/drawing/2014/main" id="{8BEFEBD8-AECC-4E42-5A7E-4E602EF61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943213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스트리밍 중에도 절차 검증을 유지하는 방법입니다.
필드가 도착하는 즉시 DeepPartial&lt;T&gt;로 읽습니다. 아직 안 온 필드는 optional로 처리하니 false positive가 없습니다.
위반이 감지되면 그 필드만 멈추고 재시도합니다. 전체를 다시 쓸 필요가 없습니다.
통과한 필드는 외부 상태로 고정됩니다. 모델은 다음 필드만 보면 됩니다.
그리고 스키마 순서 자체가 강제됩니다. conclusion은 evidence 앞에 올 수 없습니다.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순서 위반의 구체적인 예시입니다.
스키마는 industry_analysis → risk_factors → citations → recommendation 순서를 요구합니다.
그런데 LLM이 recommendation을 먼저 내보냅니다. 결론부터 말하는 것입니다.
이 시점에 즉시 멈추고 되돌려 보냅니다.
결론이 근거보다 먼저 나온다는 건 사후 합리화입니다. 먼저 결론을 정하고 증거를 끼워 맞추는 것입니다.
스키마 순서가 이것을 구조적으로 불가능하게 만듭니다.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491B6-B40E-4B38-9181-49B2DBD06B63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9799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P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Typia</a:t>
            </a:r>
            <a:r>
              <a:rPr lang="ko-KR" altLang="en-US" dirty="0"/>
              <a:t>는 컴파일러 플러그인 라이브러리입니다</a:t>
            </a:r>
            <a:endParaRPr lang="en-US" altLang="ko-K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TypeScript </a:t>
            </a:r>
            <a:r>
              <a:rPr lang="ko-KR" altLang="en-US" dirty="0"/>
              <a:t>소스 코드를 분석</a:t>
            </a:r>
            <a:r>
              <a:rPr lang="en-US" altLang="ko-KR" dirty="0"/>
              <a:t>, JS </a:t>
            </a:r>
            <a:r>
              <a:rPr lang="ko-KR" altLang="en-US" dirty="0"/>
              <a:t>컴파일 때 최적화 코드로 바꿉니다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여기서 </a:t>
            </a:r>
            <a:r>
              <a:rPr lang="en-US" altLang="ko-KR" dirty="0"/>
              <a:t>typia.is </a:t>
            </a:r>
            <a:r>
              <a:rPr lang="ko-KR" altLang="en-US" dirty="0"/>
              <a:t>함수가</a:t>
            </a:r>
            <a:r>
              <a:rPr lang="en-US" altLang="ko-KR" dirty="0"/>
              <a:t>, </a:t>
            </a:r>
            <a:r>
              <a:rPr lang="ko-KR" altLang="en-US" dirty="0"/>
              <a:t>오른쪽에서는 장문의 </a:t>
            </a:r>
            <a:r>
              <a:rPr lang="en-US" altLang="ko-KR" dirty="0"/>
              <a:t>JS </a:t>
            </a:r>
            <a:r>
              <a:rPr lang="ko-KR" altLang="en-US" dirty="0"/>
              <a:t>코드로 바뀌었습니다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9699-E895-4047-86EF-009608022D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11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TypeScript </a:t>
            </a:r>
            <a:r>
              <a:rPr lang="ko-KR" altLang="en-US" dirty="0"/>
              <a:t>타입을 분석</a:t>
            </a:r>
            <a:r>
              <a:rPr lang="en-US" altLang="ko-KR" dirty="0"/>
              <a:t>, JS </a:t>
            </a:r>
            <a:r>
              <a:rPr lang="ko-KR" altLang="en-US" dirty="0"/>
              <a:t>컴파일 때 </a:t>
            </a:r>
            <a:r>
              <a:rPr lang="en-US" altLang="ko-KR" dirty="0"/>
              <a:t>JSON schema </a:t>
            </a:r>
            <a:r>
              <a:rPr lang="ko-KR" altLang="en-US" dirty="0"/>
              <a:t>코드로 바꾸었습니다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B9699-E895-4047-86EF-009608022D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110004020202020204"/>
                <a:ea typeface="맑은 고딕" panose="020B0503020000020004" pitchFamily="50" charset="-127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110004020202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59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P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</a:t>
            </a:r>
            <a:r>
              <a:rPr lang="en-US" altLang="ko-KR" dirty="0" err="1"/>
              <a:t>typia.llm.application</a:t>
            </a:r>
            <a:r>
              <a:rPr lang="ko-KR" altLang="en-US" dirty="0"/>
              <a:t>이라는 함수가 있는데</a:t>
            </a:r>
            <a:r>
              <a:rPr lang="en-US" altLang="ko-KR" dirty="0"/>
              <a:t>, TypeScript </a:t>
            </a:r>
            <a:r>
              <a:rPr lang="ko-KR" altLang="en-US" dirty="0"/>
              <a:t>클래스가 가진 모든 메서드에 대하여 </a:t>
            </a:r>
            <a:r>
              <a:rPr lang="en-US" altLang="ko-KR" dirty="0"/>
              <a:t>function calling </a:t>
            </a:r>
            <a:r>
              <a:rPr lang="ko-KR" altLang="en-US" dirty="0"/>
              <a:t>스키마 및 최적화 함수들을 만들어줍니다</a:t>
            </a:r>
            <a:r>
              <a:rPr lang="en-US" altLang="ko-KR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2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77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622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780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34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75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49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4924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9421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603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918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3259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40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2277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709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9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07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19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89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90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41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343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96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21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10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7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278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15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76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60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411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1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E11AF8E-D346-4A45-82E6-8FC4760A3807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C7BEABA-8832-4BEF-B7D6-512AEE23402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57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1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DAB3498-A523-4A42-BB38-782B1991896F}" type="datetimeFigureOut">
              <a:rPr lang="ko-KR" altLang="en-US" smtClean="0"/>
              <a:t>2026-04-30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F79BD98-6794-46E2-8E86-251C3D6F4DA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71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rgbClr val="F0F0F0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1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rgbClr val="D0D0D0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rgbClr val="B0B0B0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rgbClr val="B0B0B0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rgbClr val="B0B0B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rgbClr val="D0D0D0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2B2B681-DACA-4D89-9D8A-94ED0431FFA9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864E9F2-A8EE-4CDC-ABC8-B4149FF8D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1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boundaryml.com/blog/structured-outputs-create-false-confidenc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arxiv.org/abs/2501.10868" TargetMode="External"/><Relationship Id="rId5" Type="http://schemas.openxmlformats.org/officeDocument/2006/relationships/hyperlink" Target="https://arxiv.org/abs/2409.03797" TargetMode="External"/><Relationship Id="rId4" Type="http://schemas.openxmlformats.org/officeDocument/2006/relationships/hyperlink" Target="https://www.editage.co.kr/insights/writing-for-science-journals-tips-tricks-and-a-learning-pla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ko/vectors/%EC%BD%94%EB%81%BC%EB%A6%AC-%EC%95%84%EA%B8%B0-%ED%95%91%ED%81%AC-%EB%8F%99%EB%AC%BC-303409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utobe.dev/blo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utobe.dev/blog/function-calling-harness-2-cot-compliance/" TargetMode="External"/><Relationship Id="rId4" Type="http://schemas.openxmlformats.org/officeDocument/2006/relationships/hyperlink" Target="https://autobe.dev/blog/function-calling-harness-qwen-meetup-korea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amblind.com/kr/post/%EA%B3%A0%EB%AC%B8%EA%B4%80-%ED%8C%90%EB%B3%84%EB%B2%95-Hqpo3Dy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616782111460787478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gqmarket.naver.com/artworks/sticker/detail?artworkId=5be5cc8738d9b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gqmarket.naver.com/artworks/sticker/detail?artworkId=5be5cc8738d9b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gqmarket.naver.com/artworks/sticker/detail?artworkId=5be5cc8738d9b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nit21.ai/blog/risk-management-in-bankin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mong.com/search?type=gigs&amp;keyword=%EA%B1%B4%EC%B6%95%EC%84%A4%EA%B3%8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k.co.kr/news/society/11154700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kr/%EC%82%AC%EC%A7%84/%EB%82%A8%EC%9E%90-%ED%98%BC%EC%9E%90-%EC%95%89%EC%95%84%EC%84%9C-%EB%B3%B4%EA%B3%A0-%EC%A7%80-%EB%A3%A8-gm843268726-137785725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oworld.com/article/2257553/how-to-automate-model-validation-in-aspnet-core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foworld.com/article/2257553/how-to-automate-model-validation-in-aspnet-core.html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A0FF12-7972-3791-E3D3-810D5E6735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Function calling harness 2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B206CED-658D-9602-0106-757D5C31C4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sz="2400" dirty="0" err="1"/>
              <a:t>CoT</a:t>
            </a:r>
            <a:r>
              <a:rPr lang="en-US" altLang="ko-KR" sz="2400" dirty="0"/>
              <a:t> Compliance from 9.91% to 100%</a:t>
            </a:r>
          </a:p>
          <a:p>
            <a:r>
              <a:rPr lang="en-US" altLang="ko-KR" sz="2400" dirty="0"/>
              <a:t>Samchon</a:t>
            </a:r>
          </a:p>
          <a:p>
            <a:r>
              <a:rPr lang="en-US" altLang="ko-KR" sz="2400" dirty="0"/>
              <a:t>Wrtn Technologies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90412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The image depicts a code snippet with a dark background, showing a complex web page interface with multiple sections for code documentation, blog articles, and a playground, along with a console log displaying an object of an application.&#10;&#10;AI 생성 콘텐츠는 정확하지 않을 수 있습니다.">
            <a:extLst>
              <a:ext uri="{FF2B5EF4-FFF2-40B4-BE49-F238E27FC236}">
                <a16:creationId xmlns:a16="http://schemas.microsoft.com/office/drawing/2014/main" id="{572C5F11-B992-8CDA-D52D-B0CDD1AF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4" y="0"/>
            <a:ext cx="11926112" cy="686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0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rkBg">
            <a:extLst>
              <a:ext uri="{FF2B5EF4-FFF2-40B4-BE49-F238E27FC236}">
                <a16:creationId xmlns:a16="http://schemas.microsoft.com/office/drawing/2014/main" id="{9A19F7BE-8E98-4792-93FA-813F56ED56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 dirty="0"/>
          </a:p>
        </p:txBody>
      </p:sp>
      <p:sp>
        <p:nvSpPr>
          <p:cNvPr id="20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2400" b="1" dirty="0">
                <a:ln>
                  <a:noFill/>
                </a:ln>
                <a:solidFill>
                  <a:srgbClr val="F0F0F0"/>
                </a:solidFill>
                <a:latin typeface="Segoe UI Semibold"/>
                <a:ea typeface="+mn-ea"/>
                <a:cs typeface="+mn-cs"/>
              </a:rPr>
              <a:t>Lenient JSON Parsing + Type Coercion</a:t>
            </a:r>
          </a:p>
        </p:txBody>
      </p:sp>
      <p:sp>
        <p:nvSpPr>
          <p:cNvPr id="201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1800" dirty="0">
                <a:ln>
                  <a:noFill/>
                </a:ln>
                <a:solidFill>
                  <a:srgbClr val="808080"/>
                </a:solidFill>
                <a:latin typeface="Segoe UI"/>
                <a:ea typeface="+mn-ea"/>
                <a:cs typeface="+mn-cs"/>
              </a:rPr>
              <a:t>Markdown wrapper, prefix text, wrong types, incomplete keywords, unclosed brackets</a:t>
            </a:r>
          </a:p>
        </p:txBody>
      </p:sp>
      <p:sp>
        <p:nvSpPr>
          <p:cNvPr id="202" name="CodeBg"/>
          <p:cNvSpPr/>
          <p:nvPr/>
        </p:nvSpPr>
        <p:spPr>
          <a:xfrm>
            <a:off x="508000" y="1333500"/>
            <a:ext cx="11176000" cy="4445000"/>
          </a:xfrm>
          <a:prstGeom prst="roundRect">
            <a:avLst>
              <a:gd name="adj" fmla="val 3000"/>
            </a:avLst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3" name="Code"/>
          <p:cNvSpPr/>
          <p:nvPr/>
        </p:nvSpPr>
        <p:spPr>
          <a:xfrm>
            <a:off x="762000" y="14605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r>
              <a:rPr lang="en-US" sz="1400" dirty="0">
                <a:solidFill>
                  <a:srgbClr val="569CD6"/>
                </a:solidFill>
                <a:latin typeface="Consolas"/>
              </a:rPr>
              <a:t>const 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llmOutput =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`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I'd be happy to help! you 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← 1. prefix text</a:t>
            </a:r>
          </a:p>
          <a:p>
            <a:endParaRPr lang="en-US" sz="1400" dirty="0">
              <a:solidFill>
                <a:srgbClr val="6A9955"/>
              </a:solidFill>
              <a:latin typeface="Consolas"/>
            </a:endParaRP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```</a:t>
            </a:r>
            <a:r>
              <a:rPr lang="en-US" sz="1400" dirty="0" err="1">
                <a:solidFill>
                  <a:srgbClr val="CE9178"/>
                </a:solidFill>
                <a:latin typeface="Consolas"/>
              </a:rPr>
              <a:t>json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← 1. markdown block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"order":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"payment":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"{\"type\":\"card\“, </a:t>
            </a:r>
            <a:r>
              <a:rPr lang="en-US" sz="1400" dirty="0" err="1">
                <a:solidFill>
                  <a:srgbClr val="FF6B6B"/>
                </a:solidFill>
                <a:latin typeface="Consolas"/>
              </a:rPr>
              <a:t>cardNumber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: “\1234"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← 2. double-stringify, but broken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"product": {</a:t>
            </a:r>
          </a:p>
          <a:p>
            <a:r>
              <a:rPr lang="en-US" sz="1400" dirty="0">
                <a:solidFill>
                  <a:srgbClr val="FF6B6B"/>
                </a:solidFill>
                <a:latin typeface="Consolas"/>
              </a:rPr>
              <a:t>        name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: "Laptop",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← 3. unquoted key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price: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“1299.99”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← 3. </a:t>
            </a:r>
            <a:r>
              <a:rPr lang="en-US" altLang="ko-KR" sz="1400" dirty="0">
                <a:solidFill>
                  <a:srgbClr val="6A9955"/>
                </a:solidFill>
                <a:latin typeface="Consolas"/>
              </a:rPr>
              <a:t>not number</a:t>
            </a:r>
            <a:endParaRPr lang="en-US" sz="1400" dirty="0">
              <a:solidFill>
                <a:srgbClr val="6A9955"/>
              </a:solidFill>
              <a:latin typeface="Consolas"/>
            </a:endParaRP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quantity: 2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← 3. trailing comma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},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"customer":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vip: </a:t>
            </a:r>
            <a:r>
              <a:rPr lang="en-US" sz="1400" dirty="0" err="1">
                <a:solidFill>
                  <a:srgbClr val="CE9178"/>
                </a:solidFill>
                <a:latin typeface="Consolas"/>
              </a:rPr>
              <a:t>tru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← 4. incomplete keyword</a:t>
            </a:r>
          </a:p>
          <a:p>
            <a:r>
              <a:rPr lang="en-US" sz="1400" dirty="0">
                <a:solidFill>
                  <a:srgbClr val="6A9955"/>
                </a:solidFill>
                <a:latin typeface="Consolas"/>
              </a:rPr>
              <a:t>  ← 4. unclosed brackets</a:t>
            </a:r>
          </a:p>
          <a:p>
            <a:r>
              <a:rPr lang="en-US" sz="1400" dirty="0">
                <a:solidFill>
                  <a:srgbClr val="6A9955"/>
                </a:solidFill>
                <a:latin typeface="Consolas"/>
              </a:rPr>
              <a:t>  ← 4. unclosed markdown block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`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endParaRPr lang="en-US" sz="1400" dirty="0">
              <a:solidFill>
                <a:srgbClr val="D4D4D4"/>
              </a:solidFill>
              <a:latin typeface="Consolas"/>
            </a:endParaRPr>
          </a:p>
          <a:p>
            <a:r>
              <a:rPr lang="en-US" sz="1400" dirty="0">
                <a:solidFill>
                  <a:srgbClr val="569CD6"/>
                </a:solidFill>
                <a:latin typeface="Consolas"/>
              </a:rPr>
              <a:t>const 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result = func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.parse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(llmOutput);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 // ✓ all 7 fixed</a:t>
            </a:r>
          </a:p>
        </p:txBody>
      </p:sp>
      <p:sp>
        <p:nvSpPr>
          <p:cNvPr id="204" name="Badge"/>
          <p:cNvSpPr/>
          <p:nvPr/>
        </p:nvSpPr>
        <p:spPr>
          <a:xfrm>
            <a:off x="1270000" y="5969000"/>
            <a:ext cx="9652000" cy="508000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1"/>
          <a:lstStyle/>
          <a:p>
            <a:pPr marL="0" indent="0" algn="ctr">
              <a:buNone/>
            </a:pPr>
            <a:r>
              <a:rPr lang="en-US" sz="1800" b="1" dirty="0">
                <a:ln>
                  <a:noFill/>
                </a:ln>
                <a:solidFill>
                  <a:srgbClr val="A6B727"/>
                </a:solidFill>
                <a:latin typeface="Segoe UI Semibold"/>
                <a:ea typeface="+mn-ea"/>
                <a:cs typeface="+mn-cs"/>
              </a:rPr>
              <a:t>One call to func.parse()</a:t>
            </a:r>
            <a:r>
              <a:rPr lang="en-US" sz="1800" dirty="0">
                <a:ln>
                  <a:noFill/>
                </a:ln>
                <a:solidFill>
                  <a:srgbClr val="A0A0A0"/>
                </a:solidFill>
                <a:latin typeface="Segoe UI"/>
                <a:ea typeface="+mn-ea"/>
                <a:cs typeface="+mn-cs"/>
              </a:rPr>
              <a:t>  —  all 7 problems fixed, zero model changes</a:t>
            </a:r>
          </a:p>
        </p:txBody>
      </p:sp>
      <p:sp>
        <p:nvSpPr>
          <p:cNvPr id="3" name="AL">
            <a:extLst>
              <a:ext uri="{FF2B5EF4-FFF2-40B4-BE49-F238E27FC236}">
                <a16:creationId xmlns:a16="http://schemas.microsoft.com/office/drawing/2014/main" id="{5DF2FFDE-C7D0-496E-96EF-59AE99EE4224}"/>
              </a:ext>
            </a:extLst>
          </p:cNvPr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rkBg">
            <a:extLst>
              <a:ext uri="{FF2B5EF4-FFF2-40B4-BE49-F238E27FC236}">
                <a16:creationId xmlns:a16="http://schemas.microsoft.com/office/drawing/2014/main" id="{298AA57F-AEB2-4790-A8B7-B62A0F5322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20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2400" b="1" dirty="0">
                <a:ln>
                  <a:noFill/>
                </a:ln>
                <a:solidFill>
                  <a:srgbClr val="F0F0F0"/>
                </a:solidFill>
                <a:latin typeface="Segoe UI Semibold"/>
                <a:ea typeface="+mn-ea"/>
                <a:cs typeface="+mn-cs"/>
              </a:rPr>
              <a:t>Validation Feedback</a:t>
            </a:r>
          </a:p>
        </p:txBody>
      </p:sp>
      <p:sp>
        <p:nvSpPr>
          <p:cNvPr id="201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1800" dirty="0">
                <a:ln>
                  <a:noFill/>
                </a:ln>
                <a:solidFill>
                  <a:srgbClr val="808080"/>
                </a:solidFill>
                <a:latin typeface="Segoe UI"/>
                <a:ea typeface="+mn-ea"/>
                <a:cs typeface="+mn-cs"/>
              </a:rPr>
              <a:t>The LLM sees exactly where it went wrong — on its own JSON</a:t>
            </a:r>
          </a:p>
        </p:txBody>
      </p:sp>
      <p:sp>
        <p:nvSpPr>
          <p:cNvPr id="202" name="CodeBg"/>
          <p:cNvSpPr/>
          <p:nvPr/>
        </p:nvSpPr>
        <p:spPr>
          <a:xfrm>
            <a:off x="508000" y="1333500"/>
            <a:ext cx="11176000" cy="4445000"/>
          </a:xfrm>
          <a:prstGeom prst="roundRect">
            <a:avLst>
              <a:gd name="adj" fmla="val 3000"/>
            </a:avLst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3" name="Code"/>
          <p:cNvSpPr/>
          <p:nvPr/>
        </p:nvSpPr>
        <p:spPr>
          <a:xfrm>
            <a:off x="762000" y="1460500"/>
            <a:ext cx="10795000" cy="4254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{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"order"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{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"payment"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{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"type"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"card"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,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"cardNumber"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B5CEA8"/>
                </a:solidFill>
                <a:latin typeface="Consolas"/>
              </a:rPr>
              <a:t>12345678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// ❌ [{"path":"$input.order.payment.cardNumber","expected":"string"}]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},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"product"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{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"name"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"Laptop"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,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"price"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B5CEA8"/>
                </a:solidFill>
                <a:latin typeface="Consolas"/>
              </a:rPr>
              <a:t>-100,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// ❌ [{"path":"$input.order.product.price","expected":"number &amp; Minimum&lt;0&gt;"}]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"quantity"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B5CEA8"/>
                </a:solidFill>
                <a:latin typeface="Consolas"/>
              </a:rPr>
              <a:t>2.5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// ❌ [{"path":"$input.order.product.quantity","expected":"number &amp; Type&lt;\"uint32\"&gt;"}]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},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"customer"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{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"name"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"John Doe"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,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"email"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"invalid-email",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// ❌ [{"path":"$input.order.customer.email","expected":"string &amp; Format&lt;\"email\"&gt;"}]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"vip"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"yes"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// ❌ [{"path":"$input.order.customer.vip","expected":"boolean"}]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  }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  }</a:t>
            </a:r>
          </a:p>
          <a:p>
            <a:r>
              <a:rPr lang="en-US" sz="1400" dirty="0">
                <a:solidFill>
                  <a:srgbClr val="D4D4D4"/>
                </a:solidFill>
                <a:latin typeface="Consolas"/>
              </a:rPr>
              <a:t>}</a:t>
            </a:r>
          </a:p>
        </p:txBody>
      </p:sp>
      <p:sp>
        <p:nvSpPr>
          <p:cNvPr id="204" name="Badge"/>
          <p:cNvSpPr/>
          <p:nvPr/>
        </p:nvSpPr>
        <p:spPr>
          <a:xfrm>
            <a:off x="1270000" y="5969000"/>
            <a:ext cx="9652000" cy="508000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1"/>
          <a:lstStyle/>
          <a:p>
            <a:pPr marL="0" indent="0" algn="ctr">
              <a:buNone/>
            </a:pPr>
            <a:r>
              <a:rPr lang="en-US" sz="1800" b="1" dirty="0">
                <a:ln>
                  <a:noFill/>
                </a:ln>
                <a:solidFill>
                  <a:srgbClr val="DF5327"/>
                </a:solidFill>
                <a:latin typeface="Segoe UI Semibold"/>
                <a:ea typeface="+mn-ea"/>
                <a:cs typeface="+mn-cs"/>
              </a:rPr>
              <a:t>5 errors, 5 exact paths</a:t>
            </a:r>
            <a:r>
              <a:rPr lang="en-US" sz="1800" dirty="0">
                <a:ln>
                  <a:noFill/>
                </a:ln>
                <a:solidFill>
                  <a:srgbClr val="A0A0A0"/>
                </a:solidFill>
                <a:latin typeface="Segoe UI"/>
                <a:ea typeface="+mn-ea"/>
                <a:cs typeface="+mn-cs"/>
              </a:rPr>
              <a:t>  —  fix only what’s broken, keep everything else</a:t>
            </a:r>
          </a:p>
        </p:txBody>
      </p:sp>
      <p:sp>
        <p:nvSpPr>
          <p:cNvPr id="3" name="AL">
            <a:extLst>
              <a:ext uri="{FF2B5EF4-FFF2-40B4-BE49-F238E27FC236}">
                <a16:creationId xmlns:a16="http://schemas.microsoft.com/office/drawing/2014/main" id="{5AAB71ED-8F04-4FD9-9941-57A8837F6261}"/>
              </a:ext>
            </a:extLst>
          </p:cNvPr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3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07F4B-DBE0-AE0D-FC74-C4F848E63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>
            <a:extLst>
              <a:ext uri="{FF2B5EF4-FFF2-40B4-BE49-F238E27FC236}">
                <a16:creationId xmlns:a16="http://schemas.microsoft.com/office/drawing/2014/main" id="{BA8A0BB3-C74F-4EF0-D541-0F373695C184}"/>
              </a:ext>
            </a:extLst>
          </p:cNvPr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1.3. Engineering – IJsonSchema: The Forms Are Not Simple</a:t>
            </a:r>
          </a:p>
        </p:txBody>
      </p:sp>
      <p:sp>
        <p:nvSpPr>
          <p:cNvPr id="11" name="Sub">
            <a:extLst>
              <a:ext uri="{FF2B5EF4-FFF2-40B4-BE49-F238E27FC236}">
                <a16:creationId xmlns:a16="http://schemas.microsoft.com/office/drawing/2014/main" id="{B7C80E1F-DDF4-2FDC-E1C7-9093FA17B278}"/>
              </a:ext>
            </a:extLst>
          </p:cNvPr>
          <p:cNvSpPr/>
          <p:nvPr/>
        </p:nvSpPr>
        <p:spPr>
          <a:xfrm>
            <a:off x="762000" y="8636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IJsonSchema: 10 variants, infinitely recursive nesting</a:t>
            </a:r>
          </a:p>
        </p:txBody>
      </p:sp>
      <p:sp>
        <p:nvSpPr>
          <p:cNvPr id="12" name="CodeBg">
            <a:extLst>
              <a:ext uri="{FF2B5EF4-FFF2-40B4-BE49-F238E27FC236}">
                <a16:creationId xmlns:a16="http://schemas.microsoft.com/office/drawing/2014/main" id="{56DD4F5F-C17C-CEF1-D4B7-FC17FBC70349}"/>
              </a:ext>
            </a:extLst>
          </p:cNvPr>
          <p:cNvSpPr/>
          <p:nvPr/>
        </p:nvSpPr>
        <p:spPr>
          <a:xfrm>
            <a:off x="508000" y="1270000"/>
            <a:ext cx="11176000" cy="4445000"/>
          </a:xfrm>
          <a:prstGeom prst="roundRect">
            <a:avLst>
              <a:gd name="adj" fmla="val 4000"/>
            </a:avLst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3" name="Code">
            <a:extLst>
              <a:ext uri="{FF2B5EF4-FFF2-40B4-BE49-F238E27FC236}">
                <a16:creationId xmlns:a16="http://schemas.microsoft.com/office/drawing/2014/main" id="{16B13AFD-5F6E-912B-2A1B-59AC8D5D5B49}"/>
              </a:ext>
            </a:extLst>
          </p:cNvPr>
          <p:cNvSpPr/>
          <p:nvPr/>
        </p:nvSpPr>
        <p:spPr>
          <a:xfrm>
            <a:off x="762000" y="14224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127000" tIns="101600" rIns="127000" bIns="101600" anchor="t"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export 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IJsonSchema.IConstant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IJsonSchema.IBoolean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IJsonSchema.IInteger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IJsonSchema.INumber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IJsonSchema.IString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IJsonSchema.IArray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items: IJsonSchema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IJsonSchema.IObject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properties: Record&lt;string,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IJsonSchema.IReference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IJsonSchema.IOneOf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oneOf: IJsonSchema[]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IJsonSchema.INull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</a:t>
            </a:r>
          </a:p>
        </p:txBody>
      </p:sp>
      <p:sp>
        <p:nvSpPr>
          <p:cNvPr id="14" name="Badge">
            <a:extLst>
              <a:ext uri="{FF2B5EF4-FFF2-40B4-BE49-F238E27FC236}">
                <a16:creationId xmlns:a16="http://schemas.microsoft.com/office/drawing/2014/main" id="{29BF840F-5816-F315-F032-7D815827D665}"/>
              </a:ext>
            </a:extLst>
          </p:cNvPr>
          <p:cNvSpPr/>
          <p:nvPr/>
        </p:nvSpPr>
        <p:spPr>
          <a:xfrm>
            <a:off x="1270000" y="5867400"/>
            <a:ext cx="9652000" cy="508000"/>
          </a:xfrm>
          <a:prstGeom prst="roundRect">
            <a:avLst>
              <a:gd name="adj" fmla="val 20000"/>
            </a:avLst>
          </a:prstGeom>
          <a:solidFill>
            <a:srgbClr val="FF6B6B">
              <a:alpha val="15000"/>
            </a:srgbClr>
          </a:solidFill>
          <a:ln w="9525">
            <a:solidFill>
              <a:srgbClr val="FF6B6B">
                <a:alpha val="50000"/>
              </a:srgbClr>
            </a:solidFill>
          </a:ln>
        </p:spPr>
        <p:txBody>
          <a:bodyPr wrap="squar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First-try success rate: 6.75%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—  10 variants × recursive nesting = combinatorial explosion</a:t>
            </a:r>
          </a:p>
        </p:txBody>
      </p:sp>
    </p:spTree>
    <p:extLst>
      <p:ext uri="{BB962C8B-B14F-4D97-AF65-F5344CB8AC3E}">
        <p14:creationId xmlns:p14="http://schemas.microsoft.com/office/powerpoint/2010/main" val="72362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2E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83D09-EF0B-4DF6-A28F-64173DF2C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>
            <a:extLst>
              <a:ext uri="{FF2B5EF4-FFF2-40B4-BE49-F238E27FC236}">
                <a16:creationId xmlns:a16="http://schemas.microsoft.com/office/drawing/2014/main" id="{2915A703-200E-4428-F6F8-50719A0A07D6}"/>
              </a:ext>
            </a:extLst>
          </p:cNvPr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1.3. Engineering – IExpression: 30+ Variants, Recursive</a:t>
            </a:r>
          </a:p>
        </p:txBody>
      </p:sp>
      <p:sp>
        <p:nvSpPr>
          <p:cNvPr id="11" name="Sub">
            <a:extLst>
              <a:ext uri="{FF2B5EF4-FFF2-40B4-BE49-F238E27FC236}">
                <a16:creationId xmlns:a16="http://schemas.microsoft.com/office/drawing/2014/main" id="{61507742-17FD-B2A0-69E6-78633685E64F}"/>
              </a:ext>
            </a:extLst>
          </p:cNvPr>
          <p:cNvSpPr/>
          <p:nvPr/>
        </p:nvSpPr>
        <p:spPr>
          <a:xfrm>
            <a:off x="762000" y="8636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 expression type — programming-language-level complexity in a single function call</a:t>
            </a:r>
          </a:p>
        </p:txBody>
      </p:sp>
      <p:sp>
        <p:nvSpPr>
          <p:cNvPr id="13" name="Code">
            <a:extLst>
              <a:ext uri="{FF2B5EF4-FFF2-40B4-BE49-F238E27FC236}">
                <a16:creationId xmlns:a16="http://schemas.microsoft.com/office/drawing/2014/main" id="{63B602BB-9EBF-46D0-7A19-57025023188F}"/>
              </a:ext>
            </a:extLst>
          </p:cNvPr>
          <p:cNvSpPr/>
          <p:nvPr/>
        </p:nvSpPr>
        <p:spPr>
          <a:xfrm>
            <a:off x="762000" y="14224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export type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IBooleanLiteral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INumericLiteral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IStringLiteral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literals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IArrayLiteralExpression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IObjectLiteralExpression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compound literals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INullLiteral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IUndefinedKeyword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null/undefined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IIdentifier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IPropertyAccessExpression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accessors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IElementAccessExpression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ITypeOfExpression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access/operations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IPrefixUnaryExpression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IPostfixUnaryExpression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unary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IBinaryExpression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binary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IArrowFunction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ICallExpression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INewExpression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IArrayFilterExpression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IArrayForEachExpression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array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IArrayMapExpression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IArrayRepeatExpression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array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IPickRandom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ISampleRandom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IBooleanRandom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IIntegerRandom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INumberRandom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IStringRandom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IPatternRandom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IFormatRandom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IKeywordRandom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IEqualPredicate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INotEqualPredicate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assertions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IConditionalPredicate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IErrorPredicate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assertions</a:t>
            </a:r>
          </a:p>
        </p:txBody>
      </p:sp>
      <p:sp>
        <p:nvSpPr>
          <p:cNvPr id="14" name="Badge">
            <a:extLst>
              <a:ext uri="{FF2B5EF4-FFF2-40B4-BE49-F238E27FC236}">
                <a16:creationId xmlns:a16="http://schemas.microsoft.com/office/drawing/2014/main" id="{C08956FA-8D7C-FF57-13ED-F009F0F84541}"/>
              </a:ext>
            </a:extLst>
          </p:cNvPr>
          <p:cNvSpPr/>
          <p:nvPr/>
        </p:nvSpPr>
        <p:spPr>
          <a:xfrm>
            <a:off x="1270000" y="5867400"/>
            <a:ext cx="96520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30+ variants with recursive nesting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programming-language complexity in one function call</a:t>
            </a:r>
          </a:p>
        </p:txBody>
      </p:sp>
    </p:spTree>
    <p:extLst>
      <p:ext uri="{BB962C8B-B14F-4D97-AF65-F5344CB8AC3E}">
        <p14:creationId xmlns:p14="http://schemas.microsoft.com/office/powerpoint/2010/main" val="400987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D482AC-EFA0-625C-308C-989B9268C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140B8B-1DE8-D145-B231-A543CEC7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B83E40D-AC8A-6DFA-B13F-A5146F0232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4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DFAE955-EF71-5B60-0A0D-D1CAB7F98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>
            <a:solidFill>
              <a:schemeClr val="tx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592F316-32FD-BC15-CDE4-0E5257AE1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1.1. Typia – Industrial Consensus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9CD49E4-967C-EF7D-F8A4-C896EF309C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/>
              <a:t>NESTFUL (EMNLP 2025)</a:t>
            </a:r>
          </a:p>
          <a:p>
            <a:pPr lvl="1"/>
            <a:r>
              <a:rPr lang="en-US" sz="1800" dirty="0"/>
              <a:t>GPT-4o: 28% on nested tool call sequences</a:t>
            </a:r>
          </a:p>
          <a:p>
            <a:pPr lvl="1"/>
            <a:r>
              <a:rPr lang="en-US" altLang="ko-KR" sz="1800" dirty="0">
                <a:hlinkClick r:id="rId5"/>
              </a:rPr>
              <a:t>https://arxiv.org/abs/2409.03797</a:t>
            </a:r>
            <a:endParaRPr lang="en-US" sz="1800" dirty="0"/>
          </a:p>
          <a:p>
            <a:r>
              <a:rPr lang="en-US" sz="2000" b="1" dirty="0"/>
              <a:t>JSONSchemaBench (ICLR 2025)</a:t>
            </a:r>
          </a:p>
          <a:p>
            <a:pPr lvl="1"/>
            <a:r>
              <a:rPr lang="en-US" sz="1800" dirty="0"/>
              <a:t>3–41% coverage on 10,000 real-world schemas (hardest tier)</a:t>
            </a:r>
          </a:p>
          <a:p>
            <a:pPr lvl="1"/>
            <a:r>
              <a:rPr lang="en-US" altLang="ko-KR" sz="1600" dirty="0">
                <a:hlinkClick r:id="rId6"/>
              </a:rPr>
              <a:t>https://arxiv.org/abs/2501.10868</a:t>
            </a:r>
            <a:endParaRPr lang="en-US" sz="1600" dirty="0"/>
          </a:p>
          <a:p>
            <a:r>
              <a:rPr lang="en-US" sz="2000" b="1" dirty="0"/>
              <a:t>BoundaryML (Blog)</a:t>
            </a:r>
          </a:p>
          <a:p>
            <a:pPr lvl="1"/>
            <a:r>
              <a:rPr lang="en-US" sz="1800" dirty="0"/>
              <a:t>Structured outputs degrade model reasoning</a:t>
            </a:r>
          </a:p>
          <a:p>
            <a:pPr lvl="1"/>
            <a:r>
              <a:rPr lang="en-US" altLang="ko-KR" sz="1800" dirty="0">
                <a:hlinkClick r:id="rId7"/>
              </a:rPr>
              <a:t>https://boundaryml.com/blog/structured-outputs-create-false-confidence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60291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3CD61-E3E2-5F16-8CD9-407269B01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304097-EB3B-94EF-5AB1-DE6473EAA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303D2CFE-152C-6B0A-A824-DD206C6F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7166604" cy="1356360"/>
          </a:xfrm>
        </p:spPr>
        <p:txBody>
          <a:bodyPr>
            <a:normAutofit/>
          </a:bodyPr>
          <a:lstStyle/>
          <a:p>
            <a:r>
              <a:rPr lang="en-US" sz="3200" dirty="0"/>
              <a:t>1.1. Typia – Industrial Consensus</a:t>
            </a:r>
          </a:p>
        </p:txBody>
      </p:sp>
      <p:pic>
        <p:nvPicPr>
          <p:cNvPr id="5" name="그림 4" descr="체스 게임의 첫 번째 이동">
            <a:extLst>
              <a:ext uri="{FF2B5EF4-FFF2-40B4-BE49-F238E27FC236}">
                <a16:creationId xmlns:a16="http://schemas.microsoft.com/office/drawing/2014/main" id="{20C3AA9F-236B-7CD6-2727-E64BD44D1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r="48504" b="-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B79B1-E6D5-6517-001C-C1757661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 sz="2000" b="1" dirty="0"/>
              <a:t>Typia proved them wrong — recursive union types</a:t>
            </a:r>
          </a:p>
          <a:p>
            <a:pPr lvl="1"/>
            <a:r>
              <a:rPr lang="en-US" sz="1800" dirty="0" err="1"/>
              <a:t>IJsonSchema</a:t>
            </a:r>
            <a:r>
              <a:rPr lang="en-US" sz="1800" dirty="0"/>
              <a:t> (10-variant recursive) → 100%</a:t>
            </a:r>
          </a:p>
          <a:p>
            <a:pPr lvl="1"/>
            <a:r>
              <a:rPr lang="en-US" sz="1800" dirty="0" err="1"/>
              <a:t>IExpression</a:t>
            </a:r>
            <a:r>
              <a:rPr lang="en-US" sz="1800" dirty="0"/>
              <a:t> (30+ variants) → 100%</a:t>
            </a:r>
          </a:p>
          <a:p>
            <a:pPr lvl="1"/>
            <a:r>
              <a:rPr lang="en-US" sz="1800" dirty="0"/>
              <a:t>All local models — no model distribution gap</a:t>
            </a:r>
            <a:endParaRPr lang="en-US" sz="2000" dirty="0"/>
          </a:p>
          <a:p>
            <a:r>
              <a:rPr lang="en-US" sz="2000" b="1" dirty="0"/>
              <a:t>What made it possible: Typia</a:t>
            </a:r>
          </a:p>
          <a:p>
            <a:pPr lvl="1"/>
            <a:r>
              <a:rPr lang="en-US" sz="1800" dirty="0"/>
              <a:t>Schema from TS types at compiler level</a:t>
            </a:r>
          </a:p>
          <a:p>
            <a:pPr lvl="1"/>
            <a:r>
              <a:rPr lang="en-US" sz="1800" dirty="0"/>
              <a:t>Lenient parse + coerce + precise feedback</a:t>
            </a:r>
          </a:p>
          <a:p>
            <a:pPr lvl="1"/>
            <a:r>
              <a:rPr lang="en-US" sz="1800" b="1" dirty="0"/>
              <a:t>6.75% → 100% in any engineering domain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ADF68-C9FC-9888-A65A-5907D67CA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27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1.2. Adv. – Pink Elephant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1" y="2057400"/>
            <a:ext cx="6858000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ko-KR" sz="2000" b="1" dirty="0"/>
              <a:t>"Don't think of a pink elephant"</a:t>
            </a:r>
          </a:p>
          <a:p>
            <a:pPr lvl="1"/>
            <a:r>
              <a:rPr lang="en-US" altLang="ko-KR" sz="1800" dirty="0"/>
              <a:t>"Don't do X" → X becomes the focus</a:t>
            </a:r>
          </a:p>
          <a:p>
            <a:pPr lvl="1"/>
            <a:r>
              <a:rPr lang="en-US" altLang="ko-KR" sz="1800" dirty="0"/>
              <a:t>Paradoxically increases generation probability</a:t>
            </a:r>
          </a:p>
          <a:p>
            <a:r>
              <a:rPr lang="en-US" altLang="ko-KR" sz="2000" b="1" dirty="0"/>
              <a:t>Schemas eliminate this</a:t>
            </a:r>
          </a:p>
          <a:p>
            <a:pPr lvl="1"/>
            <a:r>
              <a:rPr lang="en-US" altLang="ko-KR" sz="1800" dirty="0"/>
              <a:t>No "any" in schema → LLM cannot generate it</a:t>
            </a:r>
          </a:p>
          <a:p>
            <a:pPr lvl="1"/>
            <a:r>
              <a:rPr lang="en-US" altLang="ko-KR" sz="1800" dirty="0"/>
              <a:t>Types limited to defined variants → no "varchar"</a:t>
            </a:r>
          </a:p>
          <a:p>
            <a:r>
              <a:rPr lang="en-US" altLang="ko-KR" sz="2000" b="1" dirty="0"/>
              <a:t>Not prohibition — absence</a:t>
            </a:r>
          </a:p>
          <a:p>
            <a:pPr lvl="1"/>
            <a:r>
              <a:rPr lang="en-US" altLang="ko-KR" sz="1800" dirty="0"/>
              <a:t>Prompt: prohibits what you don't want</a:t>
            </a:r>
          </a:p>
          <a:p>
            <a:pPr lvl="1"/>
            <a:r>
              <a:rPr lang="en-US" altLang="ko-KR" sz="1800" dirty="0"/>
              <a:t>Schema: allows only what you do want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B5942124-FF8B-D9BD-7304-3FDC6CBF3A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1669" r="26877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70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1.2. Advantage – Pink Elephant Problem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953000" cy="4038600"/>
          </a:xfrm>
        </p:spPr>
        <p:txBody>
          <a:bodyPr>
            <a:normAutofit/>
          </a:bodyPr>
          <a:lstStyle/>
          <a:p>
            <a:r>
              <a:rPr lang="en-US" altLang="ko-KR" b="1" dirty="0"/>
              <a:t>Prompt:</a:t>
            </a:r>
          </a:p>
          <a:p>
            <a:pPr lvl="1"/>
            <a:r>
              <a:rPr lang="en-US" altLang="ko-KR" dirty="0"/>
              <a:t>"Don't use the any type"</a:t>
            </a:r>
          </a:p>
          <a:p>
            <a:endParaRPr lang="en-US" altLang="ko-KR" dirty="0"/>
          </a:p>
          <a:p>
            <a:r>
              <a:rPr lang="en-US" altLang="ko-KR" b="1" dirty="0"/>
              <a:t>Schema:</a:t>
            </a:r>
          </a:p>
          <a:p>
            <a:pPr lvl="1"/>
            <a:r>
              <a:rPr lang="en-US" altLang="ko-KR" dirty="0" err="1"/>
              <a:t>IJsonSchema</a:t>
            </a:r>
            <a:r>
              <a:rPr lang="en-US" altLang="ko-KR" dirty="0"/>
              <a:t> = 10 variants</a:t>
            </a:r>
          </a:p>
          <a:p>
            <a:pPr lvl="1"/>
            <a:r>
              <a:rPr lang="en-US" altLang="ko-KR" dirty="0"/>
              <a:t>No "any" in the union</a:t>
            </a:r>
          </a:p>
          <a:p>
            <a:pPr lvl="1"/>
            <a:r>
              <a:rPr lang="en-US" altLang="ko-KR" dirty="0"/>
              <a:t>→ Can't generate it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F8702D85-A6E1-4B85-A971-D080F22BD8B5}"/>
              </a:ext>
            </a:extLst>
          </p:cNvPr>
          <p:cNvSpPr/>
          <p:nvPr/>
        </p:nvSpPr>
        <p:spPr>
          <a:xfrm>
            <a:off x="6273800" y="2057400"/>
            <a:ext cx="4749800" cy="4038600"/>
          </a:xfrm>
          <a:prstGeom prst="roundRect">
            <a:avLst/>
          </a:prstGeom>
          <a:solidFill>
            <a:srgbClr val="1E1E1E"/>
          </a:solidFill>
          <a:ln w="19050" cap="flat" cmpd="sng" algn="ctr">
            <a:solidFill>
              <a:srgbClr val="569CD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lIns="72000" tIns="54000" rIns="72000" bIns="54000" rtlCol="0" anchor="t"/>
          <a:lstStyle/>
          <a:p>
            <a:pPr algn="l">
              <a:buNone/>
            </a:pPr>
            <a:r>
              <a:rPr lang="en-US" sz="1600" dirty="0">
                <a:solidFill>
                  <a:srgbClr val="569CD6"/>
                </a:solidFill>
                <a:latin typeface="Consolas"/>
              </a:rPr>
              <a:t>export type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IJsonSchema.IConstant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IJsonSchema.IBoolean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IJsonSchema.IInteger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IJsonSchema.INumber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IJsonSchema.IString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IJsonSchema.IArray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IJsonSchema.IObject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IJsonSchema.IReference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IJsonSchema.IOneOf</a:t>
            </a:r>
          </a:p>
          <a:p>
            <a:pPr algn="l">
              <a:buNone/>
            </a:pPr>
            <a:r>
              <a:rPr lang="en-US" sz="16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IJsonSchema.INull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 algn="l">
              <a:buNone/>
            </a:pPr>
            <a:endParaRPr lang="en-US" sz="1600" dirty="0">
              <a:latin typeface="Consolas"/>
            </a:endParaRPr>
          </a:p>
          <a:p>
            <a:pPr algn="l">
              <a:buNone/>
            </a:pPr>
            <a:r>
              <a:rPr lang="en-US" sz="1600" dirty="0">
                <a:solidFill>
                  <a:srgbClr val="6A9955"/>
                </a:solidFill>
                <a:latin typeface="Consolas"/>
              </a:rPr>
              <a:t>// 10 variants. No "any".</a:t>
            </a:r>
          </a:p>
          <a:p>
            <a:pPr algn="l">
              <a:buNone/>
            </a:pPr>
            <a:r>
              <a:rPr lang="en-US" sz="1600" dirty="0">
                <a:solidFill>
                  <a:srgbClr val="6A9955"/>
                </a:solidFill>
                <a:latin typeface="Consolas"/>
              </a:rPr>
              <a:t>// Can't generate what doesn't exist.</a:t>
            </a:r>
          </a:p>
        </p:txBody>
      </p:sp>
    </p:spTree>
    <p:extLst>
      <p:ext uri="{BB962C8B-B14F-4D97-AF65-F5344CB8AC3E}">
        <p14:creationId xmlns:p14="http://schemas.microsoft.com/office/powerpoint/2010/main" val="1970141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1.2. Advantage – Pink Elephant Problem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4953000" cy="4038600"/>
          </a:xfrm>
        </p:spPr>
        <p:txBody>
          <a:bodyPr>
            <a:normAutofit/>
          </a:bodyPr>
          <a:lstStyle/>
          <a:p>
            <a:r>
              <a:rPr lang="en-US" dirty="0"/>
              <a:t>Prompt:</a:t>
            </a:r>
          </a:p>
          <a:p>
            <a:pPr lvl="1"/>
            <a:r>
              <a:rPr lang="en-US" dirty="0"/>
              <a:t>"Don't make inline</a:t>
            </a:r>
            <a:r>
              <a:rPr lang="ko-KR" altLang="en-US" dirty="0"/>
              <a:t> </a:t>
            </a:r>
            <a:r>
              <a:rPr lang="en-US" dirty="0"/>
              <a:t>object type</a:t>
            </a:r>
          </a:p>
          <a:p>
            <a:pPr lvl="1"/>
            <a:r>
              <a:rPr lang="en-US" dirty="0"/>
              <a:t>(describing what inline object type is)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Consolas"/>
              </a:rPr>
              <a:t>{</a:t>
            </a:r>
            <a:r>
              <a:rPr lang="en-US" sz="1800" dirty="0">
                <a:solidFill>
                  <a:srgbClr val="001080"/>
                </a:solidFill>
                <a:latin typeface="Consolas"/>
              </a:rPr>
              <a:t>something</a:t>
            </a:r>
            <a:r>
              <a:rPr lang="en-US" sz="1800" dirty="0">
                <a:solidFill>
                  <a:srgbClr val="000000"/>
                </a:solidFill>
                <a:latin typeface="Consolas"/>
              </a:rPr>
              <a:t>:{</a:t>
            </a:r>
            <a:r>
              <a:rPr lang="en-US" sz="1800" dirty="0">
                <a:solidFill>
                  <a:srgbClr val="001080"/>
                </a:solidFill>
                <a:latin typeface="Consolas"/>
              </a:rPr>
              <a:t>nothing</a:t>
            </a:r>
            <a:r>
              <a:rPr lang="en-US" sz="1800" dirty="0">
                <a:solidFill>
                  <a:srgbClr val="000000"/>
                </a:solidFill>
                <a:latin typeface="Consolas"/>
              </a:rPr>
              <a:t>:{</a:t>
            </a:r>
            <a:r>
              <a:rPr lang="en-US" sz="1800" dirty="0">
                <a:solidFill>
                  <a:srgbClr val="001080"/>
                </a:solidFill>
                <a:latin typeface="Consolas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Consolas"/>
              </a:rPr>
              <a:t>: </a:t>
            </a:r>
            <a:r>
              <a:rPr lang="en-US" sz="1800" dirty="0">
                <a:solidFill>
                  <a:srgbClr val="267F99"/>
                </a:solidFill>
                <a:latin typeface="Consolas"/>
              </a:rPr>
              <a:t>number</a:t>
            </a:r>
            <a:r>
              <a:rPr lang="en-US" sz="1800" dirty="0">
                <a:solidFill>
                  <a:srgbClr val="000000"/>
                </a:solidFill>
                <a:latin typeface="Consolas"/>
              </a:rPr>
              <a:t>}}}</a:t>
            </a:r>
            <a:endParaRPr lang="en-US" sz="1800" dirty="0"/>
          </a:p>
          <a:p>
            <a:endParaRPr lang="en-US" dirty="0"/>
          </a:p>
          <a:p>
            <a:r>
              <a:rPr lang="en-US" dirty="0"/>
              <a:t>Schema:</a:t>
            </a:r>
          </a:p>
          <a:p>
            <a:pPr lvl="1"/>
            <a:r>
              <a:rPr lang="en-US" dirty="0">
                <a:solidFill>
                  <a:srgbClr val="795E26"/>
                </a:solidFill>
                <a:latin typeface="Consolas"/>
              </a:rPr>
              <a:t>Exclude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dirty="0">
                <a:solidFill>
                  <a:srgbClr val="267F99"/>
                </a:solidFill>
                <a:latin typeface="Consolas"/>
              </a:rPr>
              <a:t>IJsonSchema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dirty="0">
                <a:solidFill>
                  <a:srgbClr val="267F99"/>
                </a:solidFill>
                <a:latin typeface="Consolas"/>
              </a:rPr>
              <a:t>IObject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&gt;</a:t>
            </a:r>
            <a:endParaRPr lang="en-US" dirty="0"/>
          </a:p>
          <a:p>
            <a:pPr lvl="1"/>
            <a:r>
              <a:rPr lang="en-US" dirty="0"/>
              <a:t>Inline object excluded by type</a:t>
            </a:r>
          </a:p>
          <a:p>
            <a:pPr lvl="1"/>
            <a:r>
              <a:rPr lang="en-US" dirty="0"/>
              <a:t>→ Can't generate it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FF25A35-1385-41C0-8E18-D4F5958DDCF9}"/>
              </a:ext>
            </a:extLst>
          </p:cNvPr>
          <p:cNvSpPr/>
          <p:nvPr/>
        </p:nvSpPr>
        <p:spPr>
          <a:xfrm>
            <a:off x="6080760" y="2057400"/>
            <a:ext cx="5730240" cy="4399280"/>
          </a:xfrm>
          <a:prstGeom prst="roundRect">
            <a:avLst/>
          </a:prstGeom>
          <a:solidFill>
            <a:srgbClr val="1E1E1E"/>
          </a:solidFill>
          <a:ln w="19050" cap="flat" cmpd="sng" algn="ctr">
            <a:solidFill>
              <a:srgbClr val="569CD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lIns="72000" tIns="54000" rIns="72000" bIns="54000" rtlCol="0" anchor="t"/>
          <a:lstStyle/>
          <a:p>
            <a:pPr algn="l"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export namespace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IJsonSchema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{</a:t>
            </a:r>
          </a:p>
          <a:p>
            <a:pPr algn="l"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  export interface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IObject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{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type: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"object"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properties?: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Record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&lt;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string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, 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  </a:t>
            </a:r>
            <a:r>
              <a:rPr lang="en-US" sz="1400" b="1" u="sng" dirty="0">
                <a:solidFill>
                  <a:srgbClr val="4EC9B0"/>
                </a:solidFill>
                <a:latin typeface="Consolas"/>
              </a:rPr>
              <a:t>Exclude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&lt;</a:t>
            </a:r>
            <a:r>
              <a:rPr lang="en-US" sz="1400" b="1" u="sng" dirty="0" err="1">
                <a:solidFill>
                  <a:srgbClr val="4EC9B0"/>
                </a:solidFill>
                <a:latin typeface="Consolas"/>
              </a:rPr>
              <a:t>IJsonSchema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, </a:t>
            </a:r>
            <a:r>
              <a:rPr lang="en-US" sz="1400" b="1" u="sng" dirty="0" err="1">
                <a:solidFill>
                  <a:srgbClr val="4EC9B0"/>
                </a:solidFill>
                <a:latin typeface="Consolas"/>
              </a:rPr>
              <a:t>IJsonSchema.IObject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&gt;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&gt;;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additionalProperties?: 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  | </a:t>
            </a:r>
            <a:r>
              <a:rPr lang="en-US" sz="1400" dirty="0" err="1">
                <a:solidFill>
                  <a:srgbClr val="4EC9B0"/>
                </a:solidFill>
                <a:latin typeface="Consolas"/>
              </a:rPr>
              <a:t>boolean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  | </a:t>
            </a:r>
            <a:r>
              <a:rPr lang="en-US" sz="1400" b="1" u="sng" dirty="0">
                <a:solidFill>
                  <a:srgbClr val="4EC9B0"/>
                </a:solidFill>
                <a:latin typeface="Consolas"/>
              </a:rPr>
              <a:t>Exclude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&lt;</a:t>
            </a:r>
            <a:r>
              <a:rPr lang="en-US" sz="1400" b="1" u="sng" dirty="0" err="1">
                <a:solidFill>
                  <a:srgbClr val="4EC9B0"/>
                </a:solidFill>
                <a:latin typeface="Consolas"/>
              </a:rPr>
              <a:t>IJsonSchema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, </a:t>
            </a:r>
            <a:r>
              <a:rPr lang="en-US" sz="1400" b="1" u="sng" dirty="0" err="1">
                <a:solidFill>
                  <a:srgbClr val="4EC9B0"/>
                </a:solidFill>
                <a:latin typeface="Consolas"/>
              </a:rPr>
              <a:t>IJsonSchema.IObject</a:t>
            </a:r>
            <a:r>
              <a:rPr lang="en-US" sz="1400" b="1" u="sng" dirty="0">
                <a:solidFill>
                  <a:srgbClr val="D4D4D4"/>
                </a:solidFill>
                <a:latin typeface="Consolas"/>
              </a:rPr>
              <a:t>&gt;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required?: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string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[];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  description?: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string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undefined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}</a:t>
            </a:r>
          </a:p>
          <a:p>
            <a:pPr algn="l"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8886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00325-5AA9-AF9A-386D-3193CDF0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TL;DR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24EB03-D2F9-8D51-FC88-4A178D84E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har char="·"/>
            </a:pPr>
            <a:r>
              <a:rPr lang="en-US" altLang="ko-KR" sz="2000" dirty="0"/>
              <a:t>Function Calling Harness</a:t>
            </a:r>
          </a:p>
          <a:p>
            <a:pPr>
              <a:buChar char="·"/>
            </a:pPr>
            <a:r>
              <a:rPr lang="en-US" altLang="ko-KR" sz="2000" dirty="0"/>
              <a:t>Chain of Thought Compliance</a:t>
            </a:r>
          </a:p>
          <a:p>
            <a:pPr>
              <a:buChar char="·"/>
            </a:pPr>
            <a:r>
              <a:rPr lang="en-US" altLang="ko-KR" sz="2000" dirty="0"/>
              <a:t>Beyond Engineering</a:t>
            </a:r>
          </a:p>
          <a:p>
            <a:pPr>
              <a:buChar char="·"/>
            </a:pPr>
            <a:r>
              <a:rPr lang="en-US" altLang="ko-KR" sz="2000" dirty="0"/>
              <a:t>Streaming &amp; Incremental Validation</a:t>
            </a:r>
          </a:p>
        </p:txBody>
      </p:sp>
    </p:spTree>
    <p:extLst>
      <p:ext uri="{BB962C8B-B14F-4D97-AF65-F5344CB8AC3E}">
        <p14:creationId xmlns:p14="http://schemas.microsoft.com/office/powerpoint/2010/main" val="3392544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3600" dirty="0"/>
              <a:t>1.2. Advantage – Model Neutrality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Prompt Fragility — OpenAI</a:t>
            </a:r>
          </a:p>
          <a:p>
            <a:endParaRPr lang="en-US" dirty="0"/>
          </a:p>
          <a:p>
            <a:r>
              <a:rPr lang="en-US" dirty="0"/>
              <a:t>GPT-4 → GPT-4o: same prompts fail</a:t>
            </a:r>
          </a:p>
          <a:p>
            <a:pPr lvl="1"/>
            <a:r>
              <a:rPr lang="en-US" u="sng" dirty="0"/>
              <a:t>github.com/chapman4444/gpt4o-regression-report</a:t>
            </a:r>
          </a:p>
          <a:p>
            <a:endParaRPr lang="en-US" dirty="0"/>
          </a:p>
          <a:p>
            <a:r>
              <a:rPr lang="en-US" dirty="0"/>
              <a:t>GPT-4 → GPT-5: full prompt rewrite required</a:t>
            </a:r>
          </a:p>
          <a:p>
            <a:pPr lvl="1"/>
            <a:r>
              <a:rPr lang="en-US" dirty="0"/>
              <a:t>OpenAI ships Prompt Optimizer tool</a:t>
            </a:r>
          </a:p>
          <a:p>
            <a:endParaRPr lang="en-US" dirty="0"/>
          </a:p>
          <a:p>
            <a:r>
              <a:rPr lang="en-US" dirty="0"/>
              <a:t>GPT-4o retired 2026.03.31 — API shut down</a:t>
            </a:r>
          </a:p>
        </p:txBody>
      </p:sp>
      <p:pic>
        <p:nvPicPr>
          <p:cNvPr id="17" name="그림 16" descr="장례식에서의 금속 단지">
            <a:extLst>
              <a:ext uri="{FF2B5EF4-FFF2-40B4-BE49-F238E27FC236}">
                <a16:creationId xmlns:a16="http://schemas.microsoft.com/office/drawing/2014/main" id="{A56021FB-F0F1-4E27-A7BC-2B39C8F0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40483" b="-2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554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3600"/>
              <a:t>1.2. Advantage – Model Neutrality</a:t>
            </a:r>
            <a:endParaRPr 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Prompt Fragility — Anthropic</a:t>
            </a:r>
          </a:p>
          <a:p>
            <a:endParaRPr lang="en-US" dirty="0"/>
          </a:p>
          <a:p>
            <a:r>
              <a:rPr lang="en-US" dirty="0"/>
              <a:t>Claude 3.x → 4.x: breaking changes every version</a:t>
            </a:r>
          </a:p>
          <a:p>
            <a:pPr lvl="1"/>
            <a:r>
              <a:rPr lang="en-US" dirty="0"/>
              <a:t>Prefill removed, tool versions changed, style shifted</a:t>
            </a:r>
          </a:p>
          <a:p>
            <a:endParaRPr lang="en-US" dirty="0"/>
          </a:p>
          <a:p>
            <a:r>
              <a:rPr lang="en-US" dirty="0"/>
              <a:t>Every vendor, every version → prompts rewritten</a:t>
            </a:r>
          </a:p>
          <a:p>
            <a:pPr lvl="1"/>
            <a:r>
              <a:rPr lang="en-US" dirty="0"/>
              <a:t>Model-specific tricks = vendor lock-in + tech debt</a:t>
            </a:r>
          </a:p>
          <a:p>
            <a:endParaRPr lang="en-US" dirty="0"/>
          </a:p>
          <a:p>
            <a:r>
              <a:rPr lang="en-US" b="1" dirty="0"/>
              <a:t>JSON Schema = industry standard → zero rewrite</a:t>
            </a:r>
          </a:p>
        </p:txBody>
      </p:sp>
      <p:pic>
        <p:nvPicPr>
          <p:cNvPr id="6" name="그림 5" descr="손을 쥐고 양복을 입은 사람">
            <a:extLst>
              <a:ext uri="{FF2B5EF4-FFF2-40B4-BE49-F238E27FC236}">
                <a16:creationId xmlns:a16="http://schemas.microsoft.com/office/drawing/2014/main" id="{9209C931-EBF4-14DE-E7D9-A951B085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r="44066" b="-2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504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3600" dirty="0"/>
              <a:t>1.2. Advantage – Model Neutrality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b="1" dirty="0"/>
              <a:t>Prompt: model-dependent</a:t>
            </a:r>
          </a:p>
          <a:p>
            <a:pPr lvl="1"/>
            <a:r>
              <a:rPr lang="en-US" dirty="0"/>
              <a:t>GPT-tuned ≠ Claude ≠ Qwen</a:t>
            </a:r>
          </a:p>
          <a:p>
            <a:endParaRPr lang="en-US" dirty="0"/>
          </a:p>
          <a:p>
            <a:r>
              <a:rPr lang="en-US" b="1" dirty="0"/>
              <a:t>Function Calling: model-neutral</a:t>
            </a:r>
          </a:p>
          <a:p>
            <a:pPr lvl="1"/>
            <a:r>
              <a:rPr lang="en-US" dirty="0"/>
              <a:t>JSON Schema is universal</a:t>
            </a:r>
          </a:p>
          <a:p>
            <a:pPr lvl="1"/>
            <a:r>
              <a:rPr lang="en-US" dirty="0"/>
              <a:t>Strong: 1–2 retries / Weak: 3–4 → both 100%</a:t>
            </a:r>
          </a:p>
          <a:p>
            <a:endParaRPr lang="en-US" dirty="0"/>
          </a:p>
          <a:p>
            <a:r>
              <a:rPr lang="en-US" b="1" dirty="0"/>
              <a:t>Qwen, GLM, DeepSeek, OpenAI → same pipeline</a:t>
            </a:r>
          </a:p>
          <a:p>
            <a:pPr lvl="1"/>
            <a:r>
              <a:rPr lang="en-US" dirty="0"/>
              <a:t>"Can this model do it?" → "Which is cheapest?"</a:t>
            </a:r>
          </a:p>
          <a:p>
            <a:pPr lvl="1"/>
            <a:r>
              <a:rPr lang="en-US" dirty="0"/>
              <a:t>Cost = retries × tokens × price/token</a:t>
            </a:r>
          </a:p>
        </p:txBody>
      </p:sp>
      <p:pic>
        <p:nvPicPr>
          <p:cNvPr id="6" name="그림 5" descr="계산기 및 메모장">
            <a:extLst>
              <a:ext uri="{FF2B5EF4-FFF2-40B4-BE49-F238E27FC236}">
                <a16:creationId xmlns:a16="http://schemas.microsoft.com/office/drawing/2014/main" id="{284CDE0E-3D9D-DAFF-E03F-FC0CA0B4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1" r="16232" b="-2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86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US" sz="4000" dirty="0"/>
              <a:t>1.2. Advantage – Verifiability</a:t>
            </a:r>
          </a:p>
        </p:txBody>
      </p:sp>
      <p:pic>
        <p:nvPicPr>
          <p:cNvPr id="5" name="그림 4" descr="흰색 배경의 현미경 클로즈업">
            <a:extLst>
              <a:ext uri="{FF2B5EF4-FFF2-40B4-BE49-F238E27FC236}">
                <a16:creationId xmlns:a16="http://schemas.microsoft.com/office/drawing/2014/main" id="{A39E8130-D6C2-39CB-4980-AECC82BF7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r="41655" b="-2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/>
              <a:t>LLM output → software engineering problem</a:t>
            </a:r>
          </a:p>
          <a:p>
            <a:endParaRPr lang="en-US" dirty="0"/>
          </a:p>
          <a:p>
            <a:r>
              <a:rPr lang="en-US" b="1"/>
              <a:t>Structured output → deterministic verification</a:t>
            </a:r>
          </a:p>
          <a:p>
            <a:pPr lvl="1"/>
            <a:r>
              <a:rPr lang="en-US"/>
              <a:t>Pass/fail — not probabilistic</a:t>
            </a:r>
          </a:p>
          <a:p>
            <a:pPr lvl="1"/>
            <a:r>
              <a:rPr lang="en-US"/>
              <a:t>Precise feedback — exact field + expected vs actual</a:t>
            </a:r>
          </a:p>
          <a:p>
            <a:pPr lvl="1"/>
            <a:r>
              <a:rPr lang="en-US"/>
              <a:t>Correction converges — fix only that field</a:t>
            </a:r>
          </a:p>
          <a:p>
            <a:endParaRPr lang="en-US" dirty="0"/>
          </a:p>
          <a:p>
            <a:r>
              <a:rPr lang="en-US" b="1"/>
              <a:t>Type schema + validator + feedback = harness</a:t>
            </a:r>
          </a:p>
          <a:p>
            <a:pPr lvl="1"/>
            <a:r>
              <a:rPr lang="en-US"/>
              <a:t>6.75% → 100%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114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US" sz="4000" dirty="0"/>
              <a:t>1.2. Advantage – Verifiability</a:t>
            </a:r>
          </a:p>
        </p:txBody>
      </p:sp>
      <p:pic>
        <p:nvPicPr>
          <p:cNvPr id="9" name="그림 8" descr="위쪽 방향 화살표 그래픽">
            <a:extLst>
              <a:ext uri="{FF2B5EF4-FFF2-40B4-BE49-F238E27FC236}">
                <a16:creationId xmlns:a16="http://schemas.microsoft.com/office/drawing/2014/main" id="{311DCCE3-99E3-E161-9F96-7B11115EC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24636" b="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 b="1" dirty="0"/>
              <a:t>Type Schema</a:t>
            </a:r>
          </a:p>
          <a:p>
            <a:r>
              <a:rPr lang="en-US" b="1" dirty="0"/>
              <a:t>+ Deterministic Validator</a:t>
            </a:r>
          </a:p>
          <a:p>
            <a:r>
              <a:rPr lang="en-US" b="1" dirty="0"/>
              <a:t>+ Structured Feedback</a:t>
            </a:r>
          </a:p>
          <a:p>
            <a:endParaRPr lang="en-US" dirty="0"/>
          </a:p>
          <a:p>
            <a:r>
              <a:rPr lang="en-US" dirty="0"/>
              <a:t>Prompt: probabilistic reliability attempt</a:t>
            </a:r>
          </a:p>
          <a:p>
            <a:r>
              <a:rPr lang="en-US" dirty="0"/>
              <a:t>Harness: deterministic airtight enforcement</a:t>
            </a:r>
          </a:p>
          <a:p>
            <a:endParaRPr lang="en-US" dirty="0"/>
          </a:p>
          <a:p>
            <a:r>
              <a:rPr lang="en-US" b="1" dirty="0"/>
              <a:t>Precision domains: 6.75% → 100%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977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96BB7-21B4-203B-6D88-B4659244E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>
            <a:extLst>
              <a:ext uri="{FF2B5EF4-FFF2-40B4-BE49-F238E27FC236}">
                <a16:creationId xmlns:a16="http://schemas.microsoft.com/office/drawing/2014/main" id="{59571181-2DA7-8693-3653-65C4AE6D7B39}"/>
              </a:ext>
            </a:extLst>
          </p:cNvPr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1.3. Engineering – IJsonSchema: The Forms Are Not Simple</a:t>
            </a:r>
          </a:p>
        </p:txBody>
      </p:sp>
      <p:sp>
        <p:nvSpPr>
          <p:cNvPr id="11" name="Sub">
            <a:extLst>
              <a:ext uri="{FF2B5EF4-FFF2-40B4-BE49-F238E27FC236}">
                <a16:creationId xmlns:a16="http://schemas.microsoft.com/office/drawing/2014/main" id="{5E2CBDE8-AA2E-BFF6-D0BE-C18F03D5CC9B}"/>
              </a:ext>
            </a:extLst>
          </p:cNvPr>
          <p:cNvSpPr/>
          <p:nvPr/>
        </p:nvSpPr>
        <p:spPr>
          <a:xfrm>
            <a:off x="762000" y="8636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IJsonSchema: 10 variants, infinitely recursive nesting</a:t>
            </a:r>
          </a:p>
        </p:txBody>
      </p:sp>
      <p:sp>
        <p:nvSpPr>
          <p:cNvPr id="12" name="CodeBg">
            <a:extLst>
              <a:ext uri="{FF2B5EF4-FFF2-40B4-BE49-F238E27FC236}">
                <a16:creationId xmlns:a16="http://schemas.microsoft.com/office/drawing/2014/main" id="{8D24ABBF-22DC-718A-51F7-7F3E6540A1CF}"/>
              </a:ext>
            </a:extLst>
          </p:cNvPr>
          <p:cNvSpPr/>
          <p:nvPr/>
        </p:nvSpPr>
        <p:spPr>
          <a:xfrm>
            <a:off x="508000" y="1270000"/>
            <a:ext cx="11176000" cy="4445000"/>
          </a:xfrm>
          <a:prstGeom prst="roundRect">
            <a:avLst>
              <a:gd name="adj" fmla="val 4000"/>
            </a:avLst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3" name="Code">
            <a:extLst>
              <a:ext uri="{FF2B5EF4-FFF2-40B4-BE49-F238E27FC236}">
                <a16:creationId xmlns:a16="http://schemas.microsoft.com/office/drawing/2014/main" id="{C1DF7797-710D-8E92-27E9-80AE68523B58}"/>
              </a:ext>
            </a:extLst>
          </p:cNvPr>
          <p:cNvSpPr/>
          <p:nvPr/>
        </p:nvSpPr>
        <p:spPr>
          <a:xfrm>
            <a:off x="762000" y="14224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127000" tIns="101600" rIns="127000" bIns="101600" anchor="t"/>
          <a:lstStyle/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export 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IJsonSchema.IConstant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IJsonSchema.IBoolean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IJsonSchema.IInteger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IJsonSchema.INumber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IJsonSchema.IString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IJsonSchema.IArray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items: IJsonSchema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IJsonSchema.IObject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properties: Record&lt;string,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IJsonSchema.IReference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IJsonSchema.IOneOf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oneOf: IJsonSchema[]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← recursive</a:t>
            </a:r>
          </a:p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IJsonSchema.INull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</a:t>
            </a:r>
          </a:p>
        </p:txBody>
      </p:sp>
      <p:sp>
        <p:nvSpPr>
          <p:cNvPr id="14" name="Badge">
            <a:extLst>
              <a:ext uri="{FF2B5EF4-FFF2-40B4-BE49-F238E27FC236}">
                <a16:creationId xmlns:a16="http://schemas.microsoft.com/office/drawing/2014/main" id="{B8DBD65D-77B8-1341-06D4-BE93E3A22B44}"/>
              </a:ext>
            </a:extLst>
          </p:cNvPr>
          <p:cNvSpPr/>
          <p:nvPr/>
        </p:nvSpPr>
        <p:spPr>
          <a:xfrm>
            <a:off x="1270000" y="5867400"/>
            <a:ext cx="9652000" cy="508000"/>
          </a:xfrm>
          <a:prstGeom prst="roundRect">
            <a:avLst>
              <a:gd name="adj" fmla="val 20000"/>
            </a:avLst>
          </a:prstGeom>
          <a:solidFill>
            <a:srgbClr val="FF6B6B">
              <a:alpha val="15000"/>
            </a:srgbClr>
          </a:solidFill>
          <a:ln w="9525">
            <a:solidFill>
              <a:srgbClr val="FF6B6B">
                <a:alpha val="50000"/>
              </a:srgbClr>
            </a:solidFill>
          </a:ln>
        </p:spPr>
        <p:txBody>
          <a:bodyPr wrap="squar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First-try success rate: 6.75%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 —  10 variants × recursive nesting = combinatorial explosion</a:t>
            </a:r>
          </a:p>
        </p:txBody>
      </p:sp>
    </p:spTree>
    <p:extLst>
      <p:ext uri="{BB962C8B-B14F-4D97-AF65-F5344CB8AC3E}">
        <p14:creationId xmlns:p14="http://schemas.microsoft.com/office/powerpoint/2010/main" val="38786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2E">
            <a:alpha val="10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EDD096-D7C2-18C3-6C46-9D00FF14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>
            <a:extLst>
              <a:ext uri="{FF2B5EF4-FFF2-40B4-BE49-F238E27FC236}">
                <a16:creationId xmlns:a16="http://schemas.microsoft.com/office/drawing/2014/main" id="{A46ABF62-8797-2E90-A273-959BA351D3D6}"/>
              </a:ext>
            </a:extLst>
          </p:cNvPr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1.3. Engineering – IExpression: 30+ Variants, Recursive</a:t>
            </a:r>
          </a:p>
        </p:txBody>
      </p:sp>
      <p:sp>
        <p:nvSpPr>
          <p:cNvPr id="11" name="Sub">
            <a:extLst>
              <a:ext uri="{FF2B5EF4-FFF2-40B4-BE49-F238E27FC236}">
                <a16:creationId xmlns:a16="http://schemas.microsoft.com/office/drawing/2014/main" id="{24B329E1-97A4-F7E1-4F95-9339D562E86F}"/>
              </a:ext>
            </a:extLst>
          </p:cNvPr>
          <p:cNvSpPr/>
          <p:nvPr/>
        </p:nvSpPr>
        <p:spPr>
          <a:xfrm>
            <a:off x="762000" y="8636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 expression type — programming-language-level complexity in a single function call</a:t>
            </a:r>
          </a:p>
        </p:txBody>
      </p:sp>
      <p:sp>
        <p:nvSpPr>
          <p:cNvPr id="13" name="Code">
            <a:extLst>
              <a:ext uri="{FF2B5EF4-FFF2-40B4-BE49-F238E27FC236}">
                <a16:creationId xmlns:a16="http://schemas.microsoft.com/office/drawing/2014/main" id="{322CE38D-3185-FA01-F973-4C5F2331ECD7}"/>
              </a:ext>
            </a:extLst>
          </p:cNvPr>
          <p:cNvSpPr/>
          <p:nvPr/>
        </p:nvSpPr>
        <p:spPr>
          <a:xfrm>
            <a:off x="762000" y="14224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export type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IBooleanLiteral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INumericLiteral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IStringLiteral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literals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IArrayLiteralExpression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IObjectLiteralExpression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compound literals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INullLiteral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IUndefinedKeyword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null/undefined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IIdentifier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IPropertyAccessExpression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accessors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IElementAccessExpression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ITypeOfExpression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access/operations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IPrefixUnaryExpression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IPostfixUnaryExpression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unary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IBinaryExpression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binary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IArrowFunction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ICallExpression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INewExpression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IArrayFilterExpression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IArrayForEachExpression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array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IArrayMapExpression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IArrayRepeatExpression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array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IPickRandom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ISampleRandom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IBooleanRandom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IIntegerRandom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INumberRandom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IStringRandom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IPatternRandom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IFormatRandom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IKeywordRandom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random generation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IEqualPredicate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INotEqualPredicate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assertions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IConditionalPredicate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IErrorPredicate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// assertions</a:t>
            </a:r>
          </a:p>
        </p:txBody>
      </p:sp>
      <p:sp>
        <p:nvSpPr>
          <p:cNvPr id="14" name="Badge">
            <a:extLst>
              <a:ext uri="{FF2B5EF4-FFF2-40B4-BE49-F238E27FC236}">
                <a16:creationId xmlns:a16="http://schemas.microsoft.com/office/drawing/2014/main" id="{7C5133B4-19F9-E4F0-7433-DC1EB934AD80}"/>
              </a:ext>
            </a:extLst>
          </p:cNvPr>
          <p:cNvSpPr/>
          <p:nvPr/>
        </p:nvSpPr>
        <p:spPr>
          <a:xfrm>
            <a:off x="1270000" y="5867400"/>
            <a:ext cx="9652000" cy="508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30+ variants with recursive nesting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programming-language complexity in one function call</a:t>
            </a:r>
          </a:p>
        </p:txBody>
      </p:sp>
    </p:spTree>
    <p:extLst>
      <p:ext uri="{BB962C8B-B14F-4D97-AF65-F5344CB8AC3E}">
        <p14:creationId xmlns:p14="http://schemas.microsoft.com/office/powerpoint/2010/main" val="482858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1.3. Engineering – AutoBe Proves It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5080000" cy="4023360"/>
          </a:xfrm>
        </p:spPr>
        <p:txBody>
          <a:bodyPr>
            <a:normAutofit/>
          </a:bodyPr>
          <a:lstStyle/>
          <a:p>
            <a:r>
              <a:rPr lang="en-US" sz="2000" b="1" dirty="0"/>
              <a:t>The Schema Was Hard</a:t>
            </a:r>
          </a:p>
          <a:p>
            <a:pPr lvl="1"/>
            <a:r>
              <a:rPr lang="en-US" sz="1800" dirty="0"/>
              <a:t>IJsonSchema — 10-variant recursive union</a:t>
            </a:r>
          </a:p>
          <a:p>
            <a:pPr lvl="1"/>
            <a:r>
              <a:rPr lang="en-US" sz="1800" dirty="0"/>
              <a:t>IExpression — 30+ variants, recursive</a:t>
            </a:r>
          </a:p>
          <a:p>
            <a:pPr lvl="1"/>
            <a:r>
              <a:rPr lang="en-US" sz="1800" dirty="0"/>
              <a:t>First-try success rate: </a:t>
            </a:r>
            <a:r>
              <a:rPr lang="en-US" sz="1800" b="1" dirty="0"/>
              <a:t>6.75%</a:t>
            </a:r>
          </a:p>
          <a:p>
            <a:endParaRPr lang="en-US" dirty="0"/>
          </a:p>
          <a:p>
            <a:r>
              <a:rPr lang="en-US" sz="2000" b="1" dirty="0"/>
              <a:t>The Harness Made It 100%</a:t>
            </a:r>
          </a:p>
          <a:p>
            <a:pPr lvl="1"/>
            <a:r>
              <a:rPr lang="en-US" sz="1800" dirty="0"/>
              <a:t>Type schema → constrain the output</a:t>
            </a:r>
          </a:p>
          <a:p>
            <a:pPr lvl="1"/>
            <a:r>
              <a:rPr lang="en-US" sz="1800" dirty="0"/>
              <a:t>Compiler → verify + diagnose</a:t>
            </a:r>
          </a:p>
          <a:p>
            <a:pPr lvl="1"/>
            <a:r>
              <a:rPr lang="en-US" sz="1800" dirty="0"/>
              <a:t>Feedback loop → self-heal until convergence</a:t>
            </a:r>
          </a:p>
        </p:txBody>
      </p:sp>
      <p:pic>
        <p:nvPicPr>
          <p:cNvPr id="8" name="내용 개체 틀 7" descr="The image displays a statistics dashboard with various data points on software project metrics, including time taken for different tasks, number of functions, and success rate.&#10;&#10;AI 생성 콘텐츠는 정확하지 않을 수 있습니다.">
            <a:extLst>
              <a:ext uri="{FF2B5EF4-FFF2-40B4-BE49-F238E27FC236}">
                <a16:creationId xmlns:a16="http://schemas.microsoft.com/office/drawing/2014/main" id="{F751774B-058D-742D-217C-F892661AD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2539" y="2834640"/>
            <a:ext cx="5549461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5733D5-2E52-CEE4-6566-73CF9121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5969000" cy="1356360"/>
          </a:xfrm>
        </p:spPr>
        <p:txBody>
          <a:bodyPr>
            <a:normAutofit/>
          </a:bodyPr>
          <a:lstStyle/>
          <a:p>
            <a:r>
              <a:rPr lang="en-US" sz="4000" dirty="0"/>
              <a:t>1.3. Engineering – </a:t>
            </a:r>
            <a:r>
              <a:rPr lang="en-US" sz="4000" dirty="0" err="1"/>
              <a:t>AutoBe</a:t>
            </a:r>
            <a:endParaRPr lang="en-US" sz="40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6FDBD4-1E1A-9576-E577-2B1D50E58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057399"/>
            <a:ext cx="57150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 performance gap between models</a:t>
            </a:r>
            <a:endParaRPr lang="en-US" sz="1800" dirty="0"/>
          </a:p>
          <a:p>
            <a:pPr lvl="1"/>
            <a:r>
              <a:rPr lang="en-US" sz="1800" dirty="0"/>
              <a:t>All 5 Qwen models: similar DB schemas</a:t>
            </a:r>
          </a:p>
          <a:p>
            <a:pPr lvl="1"/>
            <a:r>
              <a:rPr lang="en-US" sz="1800" dirty="0"/>
              <a:t>Similar APIs, similar logic implementations</a:t>
            </a:r>
          </a:p>
          <a:p>
            <a:pPr lvl="1"/>
            <a:r>
              <a:rPr lang="en-US" sz="1800" dirty="0"/>
              <a:t>Score distribution </a:t>
            </a:r>
            <a:r>
              <a:rPr lang="en-US" sz="1800" b="1" dirty="0"/>
              <a:t>uniform across model sizes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2000" b="1" dirty="0"/>
              <a:t>This is the harness, not the model</a:t>
            </a:r>
            <a:endParaRPr lang="en-US" sz="1800" dirty="0"/>
          </a:p>
          <a:p>
            <a:pPr lvl="1"/>
            <a:r>
              <a:rPr lang="en-US" sz="1800" dirty="0"/>
              <a:t>JSON Schema = industrial standard</a:t>
            </a:r>
          </a:p>
          <a:p>
            <a:pPr lvl="1"/>
            <a:r>
              <a:rPr lang="en-US" sz="1800" dirty="0"/>
              <a:t>Any function-calling model → 100%</a:t>
            </a:r>
          </a:p>
          <a:p>
            <a:pPr lvl="1"/>
            <a:r>
              <a:rPr lang="en-US" sz="1800" b="1" dirty="0"/>
              <a:t>Vendor lock-in disappears — swap models freely</a:t>
            </a:r>
          </a:p>
        </p:txBody>
      </p:sp>
      <p:pic>
        <p:nvPicPr>
          <p:cNvPr id="10" name="내용 개체 틀 9" descr="The image displays a table with various software and benchmarking results, including different models, their average scores, and performance metrics like execution time and error counts.&#10;&#10;AI 생성 콘텐츠는 정확하지 않을 수 있습니다.">
            <a:extLst>
              <a:ext uri="{FF2B5EF4-FFF2-40B4-BE49-F238E27FC236}">
                <a16:creationId xmlns:a16="http://schemas.microsoft.com/office/drawing/2014/main" id="{8E32990C-5F01-2E93-59A5-FF7F1A46D3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5509" y="0"/>
            <a:ext cx="5646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0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0A59B9D-2723-4230-6F35-A8C6EDC3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US" dirty="0"/>
              <a:t>1.3. Engineering – Universal</a:t>
            </a:r>
          </a:p>
        </p:txBody>
      </p:sp>
      <p:pic>
        <p:nvPicPr>
          <p:cNvPr id="5" name="그림 4" descr="전자 회로 기판">
            <a:extLst>
              <a:ext uri="{FF2B5EF4-FFF2-40B4-BE49-F238E27FC236}">
                <a16:creationId xmlns:a16="http://schemas.microsoft.com/office/drawing/2014/main" id="{71676464-FE43-3BBF-894A-20D6F42D5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0" r="15402" b="-2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71D8C8-83DC-F569-BA11-A4F13349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/>
              <a:t>Any domain with mechanically verifiable output</a:t>
            </a:r>
          </a:p>
          <a:p>
            <a:endParaRPr lang="en-US" dirty="0"/>
          </a:p>
          <a:p>
            <a:r>
              <a:rPr lang="en-US" b="1"/>
              <a:t>Applicable Domains</a:t>
            </a:r>
          </a:p>
          <a:p>
            <a:pPr lvl="1"/>
            <a:r>
              <a:rPr lang="en-US"/>
              <a:t>Software: type check → compile → test</a:t>
            </a:r>
          </a:p>
          <a:p>
            <a:pPr lvl="1"/>
            <a:r>
              <a:rPr lang="en-US"/>
              <a:t>Semiconductor: DRC → LVS → SPICE</a:t>
            </a:r>
          </a:p>
          <a:p>
            <a:pPr lvl="1"/>
            <a:r>
              <a:rPr lang="en-US"/>
              <a:t>Chemical: mass balance → energy → ASPEN</a:t>
            </a:r>
          </a:p>
          <a:p>
            <a:pPr lvl="1"/>
            <a:r>
              <a:rPr lang="en-US"/>
              <a:t>Control: transfer function → stability → time-domain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76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D0E80A-08D3-C461-8784-CF61B60C2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Preface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38C4AFD-7C9F-2C45-4357-D8079D8B8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Previous Presentation</a:t>
            </a:r>
          </a:p>
          <a:p>
            <a:r>
              <a:rPr lang="en-US" altLang="ko-KR" dirty="0"/>
              <a:t>Function Calling Harnes – 6.75% to 100%</a:t>
            </a:r>
          </a:p>
          <a:p>
            <a:endParaRPr lang="en-US" altLang="ko-KR" dirty="0"/>
          </a:p>
          <a:p>
            <a:r>
              <a:rPr lang="en-US" altLang="ko-KR" b="1" dirty="0">
                <a:hlinkClick r:id="rId3"/>
              </a:rPr>
              <a:t>https://autobe.dev/blog</a:t>
            </a:r>
            <a:endParaRPr lang="en-US" altLang="ko-KR" b="1" dirty="0"/>
          </a:p>
          <a:p>
            <a:r>
              <a:rPr lang="en-US" altLang="ko-KR" dirty="0">
                <a:hlinkClick r:id="rId4"/>
              </a:rPr>
              <a:t>https://autobe.dev/blog/function-calling-harness-qwen-meetup-korea/</a:t>
            </a:r>
            <a:endParaRPr lang="en-US" altLang="ko-KR" dirty="0"/>
          </a:p>
          <a:p>
            <a:r>
              <a:rPr lang="en-US" altLang="ko-KR" dirty="0">
                <a:hlinkClick r:id="rId5"/>
              </a:rPr>
              <a:t>https://autobe.dev/blog/function-calling-harness-2-cot-compliance/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960547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Bg">
            <a:extLst>
              <a:ext uri="{FF2B5EF4-FFF2-40B4-BE49-F238E27FC236}">
                <a16:creationId xmlns:a16="http://schemas.microsoft.com/office/drawing/2014/main" id="{13D6CDE0-ED4D-44B9-A561-485A02015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Semiconductors — Chip Layout Hierarchy</a:t>
            </a:r>
          </a:p>
        </p:txBody>
      </p:sp>
      <p:sp>
        <p:nvSpPr>
          <p:cNvPr id="11" name="AL"/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2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800" dirty="0">
                <a:solidFill>
                  <a:srgbClr val="808080"/>
                </a:solidFill>
                <a:latin typeface="Segoe UI"/>
              </a:rPr>
              <a:t>DRC (fast) → LVS (med) → SPICE simulation (deep) — all deterministic</a:t>
            </a:r>
          </a:p>
        </p:txBody>
      </p:sp>
      <p:sp>
        <p:nvSpPr>
          <p:cNvPr id="13" name="CodeBg"/>
          <p:cNvSpPr/>
          <p:nvPr/>
        </p:nvSpPr>
        <p:spPr>
          <a:xfrm>
            <a:off x="508000" y="1333500"/>
            <a:ext cx="11176000" cy="4445000"/>
          </a:xfrm>
          <a:prstGeom prst="rect">
            <a:avLst/>
          </a:prstGeom>
          <a:solidFill>
            <a:srgbClr val="1E1E1E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4" name="Code"/>
          <p:cNvSpPr/>
          <p:nvPr/>
        </p:nvSpPr>
        <p:spPr>
          <a:xfrm>
            <a:off x="762000" y="1397000"/>
            <a:ext cx="10795000" cy="431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IBlock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ILogicBlock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// children: IBlock[]  ← recursive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IMemoryBlock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// children: IBlock[]  ← SRAM, DRAM, ROM, Flash, MRAM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IAnalogBlock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// children: IBlock[]  ← PLL, ADC, DAC, SerDes, LDO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IIOBlock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IClockTree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IInterconnect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IPowerGrid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ICPU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IGPU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INPU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IDSP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ISecurityBlock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IDebugBlock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IPhyBlock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IStandardCell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     // hundreds per PDK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IAND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INAND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IXOR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IXNOR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INOT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IBUF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IMUX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IDEMUX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IAOI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IOAI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IHA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IFA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IDFF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IJKFF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ILatch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IScanFF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IRetentionFF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IICG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IClkBuf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IClkInv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ITieCell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ITapCell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IFiller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IDecap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IEndcap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ILevelShifter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IIsolationCell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IPowerGate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IAntennaCell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ISpareCell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IECOCell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...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IBlock contains IBlock[] — recursive like IJsonSchema</a:t>
            </a: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each ILogicBlock.cells: IStandardCell[] — union within union</a:t>
            </a: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DRC → LVS → SPICE — all deterministic, all validatable</a:t>
            </a:r>
          </a:p>
        </p:txBody>
      </p:sp>
      <p:sp>
        <p:nvSpPr>
          <p:cNvPr id="15" name="Badge"/>
          <p:cNvSpPr/>
          <p:nvPr/>
        </p:nvSpPr>
        <p:spPr>
          <a:xfrm>
            <a:off x="1270000" y="5943600"/>
            <a:ext cx="9652000" cy="457200"/>
          </a:xfrm>
          <a:prstGeom prst="rect">
            <a:avLst/>
          </a:prstGeom>
          <a:noFill/>
          <a:ln w="0">
            <a:noFill/>
          </a:ln>
        </p:spPr>
        <p:txBody>
          <a:bodyPr wrap="square" lIns="36000" tIns="18000" rIns="36000" bIns="18000" anchor="ctr"/>
          <a:lstStyle/>
          <a:p>
            <a:pPr algn="ctr">
              <a:buNone/>
            </a:pPr>
            <a:r>
              <a:rPr lang="en-US" sz="1800" b="1" dirty="0">
                <a:solidFill>
                  <a:srgbClr val="4A90D9"/>
                </a:solidFill>
                <a:latin typeface="Segoe UI Semibold"/>
              </a:rPr>
              <a:t>Physical rules of chip design are not negotiable</a:t>
            </a:r>
          </a:p>
        </p:txBody>
      </p:sp>
    </p:spTree>
    <p:extLst>
      <p:ext uri="{BB962C8B-B14F-4D97-AF65-F5344CB8AC3E}">
        <p14:creationId xmlns:p14="http://schemas.microsoft.com/office/powerpoint/2010/main" val="2965219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Bg">
            <a:extLst>
              <a:ext uri="{FF2B5EF4-FFF2-40B4-BE49-F238E27FC236}">
                <a16:creationId xmlns:a16="http://schemas.microsoft.com/office/drawing/2014/main" id="{D1589C49-AEB4-4B73-A923-235E358A5E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Chemical Process — Unit Operations</a:t>
            </a:r>
          </a:p>
        </p:txBody>
      </p:sp>
      <p:sp>
        <p:nvSpPr>
          <p:cNvPr id="11" name="AL"/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2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800" dirty="0">
                <a:solidFill>
                  <a:srgbClr val="808080"/>
                </a:solidFill>
                <a:latin typeface="Segoe UI"/>
              </a:rPr>
              <a:t>Mass balance (fast) → Energy balance (med) → ASPEN simulation (deep)</a:t>
            </a:r>
          </a:p>
        </p:txBody>
      </p:sp>
      <p:sp>
        <p:nvSpPr>
          <p:cNvPr id="13" name="CodeBg"/>
          <p:cNvSpPr/>
          <p:nvPr/>
        </p:nvSpPr>
        <p:spPr>
          <a:xfrm>
            <a:off x="508000" y="1333500"/>
            <a:ext cx="11176000" cy="4445000"/>
          </a:xfrm>
          <a:prstGeom prst="rect">
            <a:avLst/>
          </a:prstGeom>
          <a:solidFill>
            <a:srgbClr val="1E1E1E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4" name="Code"/>
          <p:cNvSpPr/>
          <p:nvPr/>
        </p:nvSpPr>
        <p:spPr>
          <a:xfrm>
            <a:off x="762000" y="1397000"/>
            <a:ext cx="10795000" cy="431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IUnitOperation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IReactor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// sub_units: IUnitOperation[]  ← recursive flowsheet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IDistColumn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// sub_units: IUnitOperation[]  ← condenser + reboiler inside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IAbsorber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IStripper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IExtractor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ICrystallizer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IDryer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IEvaporator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IHeatExchanger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ICondenser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IReboiler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IHeater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ICooler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IFurnace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IMixer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ISplitter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IPump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ICompressor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IExpander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ITurbine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IValve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ISeparator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IFilter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ICyclone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ICentrifuge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IMembrane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IAdsorber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IPipe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IOrifice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ITank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IFlare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IEjector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ISpreadsheet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...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IReactor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           // union within union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ICSTR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IPFR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IBatchReactor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IGibbsReactor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IEquilibrium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IConversion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IThermodynamicModel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// governs phase equilibria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IPengRobinson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ISRK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INRTL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IUNIQUAC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IWilson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ICPA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ISAFT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IELECNRTL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...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IDistColumn contains IUnitOperation[] — recursive like IJsonSchema</a:t>
            </a: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each IReactor is itself a union — union within union</a:t>
            </a:r>
          </a:p>
        </p:txBody>
      </p:sp>
      <p:sp>
        <p:nvSpPr>
          <p:cNvPr id="15" name="Badge"/>
          <p:cNvSpPr/>
          <p:nvPr/>
        </p:nvSpPr>
        <p:spPr>
          <a:xfrm>
            <a:off x="1270000" y="5943600"/>
            <a:ext cx="9652000" cy="457200"/>
          </a:xfrm>
          <a:prstGeom prst="rect">
            <a:avLst/>
          </a:prstGeom>
          <a:noFill/>
          <a:ln w="0">
            <a:noFill/>
          </a:ln>
        </p:spPr>
        <p:txBody>
          <a:bodyPr wrap="square" lIns="36000" tIns="18000" rIns="36000" bIns="18000" anchor="ctr"/>
          <a:lstStyle/>
          <a:p>
            <a:pPr algn="ctr">
              <a:buNone/>
            </a:pPr>
            <a:r>
              <a:rPr lang="en-US" sz="1800" b="1" dirty="0">
                <a:solidFill>
                  <a:srgbClr val="50C878"/>
                </a:solidFill>
                <a:latin typeface="Segoe UI Semibold"/>
              </a:rPr>
              <a:t>ASPEN and HYSYS: deterministic validation for 40+ years</a:t>
            </a:r>
          </a:p>
        </p:txBody>
      </p:sp>
    </p:spTree>
    <p:extLst>
      <p:ext uri="{BB962C8B-B14F-4D97-AF65-F5344CB8AC3E}">
        <p14:creationId xmlns:p14="http://schemas.microsoft.com/office/powerpoint/2010/main" val="3340250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Bg">
            <a:extLst>
              <a:ext uri="{FF2B5EF4-FFF2-40B4-BE49-F238E27FC236}">
                <a16:creationId xmlns:a16="http://schemas.microsoft.com/office/drawing/2014/main" id="{F1C63935-A9C4-4060-9ACD-F8CCE6899B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Construction (BIM) — IFC Element Hierarchy</a:t>
            </a:r>
          </a:p>
        </p:txBody>
      </p:sp>
      <p:sp>
        <p:nvSpPr>
          <p:cNvPr id="11" name="AL"/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2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800" dirty="0">
                <a:solidFill>
                  <a:srgbClr val="808080"/>
                </a:solidFill>
                <a:latin typeface="Segoe UI"/>
              </a:rPr>
              <a:t>IFC 4.3: 1,300+ entity types — collision detection, code compliance</a:t>
            </a:r>
          </a:p>
        </p:txBody>
      </p:sp>
      <p:sp>
        <p:nvSpPr>
          <p:cNvPr id="13" name="CodeBg"/>
          <p:cNvSpPr/>
          <p:nvPr/>
        </p:nvSpPr>
        <p:spPr>
          <a:xfrm>
            <a:off x="508000" y="1333500"/>
            <a:ext cx="11176000" cy="4445000"/>
          </a:xfrm>
          <a:prstGeom prst="rect">
            <a:avLst/>
          </a:prstGeom>
          <a:solidFill>
            <a:srgbClr val="1E1E1E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4" name="Code"/>
          <p:cNvSpPr/>
          <p:nvPr/>
        </p:nvSpPr>
        <p:spPr>
          <a:xfrm>
            <a:off x="762000" y="1397000"/>
            <a:ext cx="10795000" cy="431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IfcElement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IfcWall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// components: IfcElement[]  ← recursive assembly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IfcSlab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IfcBeam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IfcColumn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IfcRoof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IfcStair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IfcRamp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IfcFooting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IfcDoor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IfcWindow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IfcCurtainWall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IfcRailing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IfcCovering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IfcPlate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IfcPile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IfcMember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IfcChimney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IfcShadingDevice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IfcBuildingProxy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...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IfcDistributionElement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// union within union (MEP)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IfcPipeSegment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IfcPipeFitting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IfcDuctSegment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IfcDuctFitting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IfcCableSegment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IfcCableCarrier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IfcJunctionBox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IfcOutlet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IfcSwitch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IfcPump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IfcFan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IfcBoiler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IfcChiller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IfcCoil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IfcCondenser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IfcCoolingTower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IfcValve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IfcSensor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IfcActuator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IfcAlarm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IfcController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IfcFlowMeter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...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IfcSpatialElement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// spatial hierarchy ← recursive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IfcSite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IfcBuilding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IfcBuildingStorey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IfcSpace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IfcFacility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IfcBridge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IfcWall contains IfcElement[] — recursive like IJsonSchema</a:t>
            </a: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IfcDistributionElement is itself a union — union within union</a:t>
            </a:r>
          </a:p>
        </p:txBody>
      </p:sp>
      <p:sp>
        <p:nvSpPr>
          <p:cNvPr id="15" name="Badge"/>
          <p:cNvSpPr/>
          <p:nvPr/>
        </p:nvSpPr>
        <p:spPr>
          <a:xfrm>
            <a:off x="1270000" y="5943600"/>
            <a:ext cx="9652000" cy="457200"/>
          </a:xfrm>
          <a:prstGeom prst="rect">
            <a:avLst/>
          </a:prstGeom>
          <a:noFill/>
          <a:ln w="0">
            <a:noFill/>
          </a:ln>
        </p:spPr>
        <p:txBody>
          <a:bodyPr wrap="square" lIns="36000" tIns="18000" rIns="36000" bIns="18000" anchor="ctr"/>
          <a:lstStyle/>
          <a:p>
            <a:pPr algn="ctr">
              <a:buNone/>
            </a:pPr>
            <a:r>
              <a:rPr lang="en-US" sz="1800" b="1" dirty="0">
                <a:solidFill>
                  <a:srgbClr val="FF9F43"/>
                </a:solidFill>
                <a:latin typeface="Segoe UI Semibold"/>
              </a:rPr>
              <a:t>BIM tools like Revit: collision detection for decades</a:t>
            </a:r>
          </a:p>
        </p:txBody>
      </p:sp>
    </p:spTree>
    <p:extLst>
      <p:ext uri="{BB962C8B-B14F-4D97-AF65-F5344CB8AC3E}">
        <p14:creationId xmlns:p14="http://schemas.microsoft.com/office/powerpoint/2010/main" val="552765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rkBg">
            <a:extLst>
              <a:ext uri="{FF2B5EF4-FFF2-40B4-BE49-F238E27FC236}">
                <a16:creationId xmlns:a16="http://schemas.microsoft.com/office/drawing/2014/main" id="{B4F4345E-F019-4CF8-89AC-960DDAF468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T"/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Control Systems — Controller Hierarchy</a:t>
            </a:r>
          </a:p>
        </p:txBody>
      </p:sp>
      <p:sp>
        <p:nvSpPr>
          <p:cNvPr id="11" name="AL"/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2" name="Sub"/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800" dirty="0">
                <a:solidFill>
                  <a:srgbClr val="808080"/>
                </a:solidFill>
                <a:latin typeface="Segoe UI"/>
              </a:rPr>
              <a:t>Transfer function (fast) → Stability analysis (med) → Time-domain sim (deep)</a:t>
            </a:r>
          </a:p>
        </p:txBody>
      </p:sp>
      <p:sp>
        <p:nvSpPr>
          <p:cNvPr id="13" name="CodeBg"/>
          <p:cNvSpPr/>
          <p:nvPr/>
        </p:nvSpPr>
        <p:spPr>
          <a:xfrm>
            <a:off x="508000" y="1333500"/>
            <a:ext cx="11176000" cy="4445000"/>
          </a:xfrm>
          <a:prstGeom prst="rect">
            <a:avLst/>
          </a:prstGeom>
          <a:solidFill>
            <a:srgbClr val="1E1E1E"/>
          </a:solidFill>
          <a:ln w="0">
            <a:noFill/>
          </a:ln>
        </p:spPr>
        <p:txBody>
          <a:bodyPr wrap="square" lIns="72000" tIns="36000" rIns="72000" bIns="36000" anchor="t"/>
          <a:lstStyle/>
          <a:p>
            <a:endParaRPr lang="en-US"/>
          </a:p>
        </p:txBody>
      </p:sp>
      <p:sp>
        <p:nvSpPr>
          <p:cNvPr id="14" name="Code"/>
          <p:cNvSpPr/>
          <p:nvPr/>
        </p:nvSpPr>
        <p:spPr>
          <a:xfrm>
            <a:off x="762000" y="1397000"/>
            <a:ext cx="10795000" cy="4318000"/>
          </a:xfrm>
          <a:prstGeom prst="rect">
            <a:avLst/>
          </a:prstGeom>
          <a:noFill/>
          <a:ln w="0">
            <a:noFill/>
          </a:ln>
        </p:spPr>
        <p:txBody>
          <a:bodyPr wrap="square" lIns="72000" tIns="36000" rIns="72000" bIns="36000" anchor="t"/>
          <a:lstStyle/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IController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IPID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// inner: IController  ← cascade recursion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IMPC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// constraints: IConstraint[]  ← another union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ILQR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ILQG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IHinf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IFeedforward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ICascade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IAdaptive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IFuzzy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ISlidingMode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IBackstepping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IRobust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IGainScheduled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         // union within union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IRangeConstraint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IRateConstraint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IStabilityConstraint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ISafetyConstraint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IBandwidthConstraint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IRobustnessConstraint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IEnergyConstraint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IPlantModel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                 // subsystems: IPlantModel[]  ← recursive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ILinearPlant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INonlinearPlant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IDelayPlant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IHybridPlant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ISwitchedPlant</a:t>
            </a:r>
          </a:p>
          <a:p>
            <a:pPr>
              <a:buNone/>
            </a:pPr>
            <a:r>
              <a:rPr lang="en-US" sz="1400" dirty="0">
                <a:solidFill>
                  <a:srgbClr val="D4D4D4"/>
                </a:solidFill>
                <a:latin typeface="Consolas"/>
              </a:rPr>
              <a:t> 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IStateSpace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ITransferFunction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IZeroPoleGain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IFreqResponse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569CD6"/>
                </a:solidFill>
                <a:latin typeface="Consolas"/>
              </a:rPr>
              <a:t>type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IEstimator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=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IKalmanFilter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IEKF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IUKF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IParticleFilter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ILuenberger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pPr>
              <a:buNone/>
            </a:pPr>
            <a:endParaRPr lang="en-US" sz="1400" dirty="0">
              <a:latin typeface="Consolas"/>
            </a:endParaRP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ICascade.inner: IController — recursive like IJsonSchema</a:t>
            </a:r>
          </a:p>
          <a:p>
            <a:pPr>
              <a:buNone/>
            </a:pPr>
            <a:r>
              <a:rPr lang="en-US" sz="1400" dirty="0">
                <a:solidFill>
                  <a:srgbClr val="6A9955"/>
                </a:solidFill>
                <a:latin typeface="Consolas"/>
              </a:rPr>
              <a:t>// IMPC.constraints: IConstraint[] — union within union</a:t>
            </a:r>
          </a:p>
        </p:txBody>
      </p:sp>
      <p:sp>
        <p:nvSpPr>
          <p:cNvPr id="15" name="Badge"/>
          <p:cNvSpPr/>
          <p:nvPr/>
        </p:nvSpPr>
        <p:spPr>
          <a:xfrm>
            <a:off x="1270000" y="5943600"/>
            <a:ext cx="9652000" cy="457200"/>
          </a:xfrm>
          <a:prstGeom prst="rect">
            <a:avLst/>
          </a:prstGeom>
          <a:noFill/>
          <a:ln w="0">
            <a:noFill/>
          </a:ln>
        </p:spPr>
        <p:txBody>
          <a:bodyPr wrap="square" lIns="36000" tIns="18000" rIns="36000" bIns="18000" anchor="ctr"/>
          <a:lstStyle/>
          <a:p>
            <a:pPr algn="ctr">
              <a:buNone/>
            </a:pPr>
            <a:r>
              <a:rPr lang="en-US" sz="1800" b="1" dirty="0">
                <a:solidFill>
                  <a:srgbClr val="A855F7"/>
                </a:solidFill>
                <a:latin typeface="Segoe UI Semibold"/>
              </a:rPr>
              <a:t>60+ years of Bode, Nyquist, and pole-placement analysis tools</a:t>
            </a:r>
          </a:p>
        </p:txBody>
      </p:sp>
    </p:spTree>
    <p:extLst>
      <p:ext uri="{BB962C8B-B14F-4D97-AF65-F5344CB8AC3E}">
        <p14:creationId xmlns:p14="http://schemas.microsoft.com/office/powerpoint/2010/main" val="4195552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17233B46-A7D7-96A0-87CB-F506F1BF1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Chain of Thought Compliance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DDE9FA5-AFD2-814B-CA6A-FA3A89E6E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altLang="ko-KR" dirty="0"/>
              <a:t>9.91% meaning</a:t>
            </a:r>
          </a:p>
          <a:p>
            <a:pPr marL="457200" indent="-457200">
              <a:buAutoNum type="arabicPeriod"/>
            </a:pPr>
            <a:r>
              <a:rPr lang="en-US" altLang="ko-KR" dirty="0"/>
              <a:t>Case Study: IAutoBeInterfaceEndpointReviewApplication</a:t>
            </a:r>
          </a:p>
          <a:p>
            <a:pPr marL="457200" indent="-457200">
              <a:buAutoNum type="arabicPeriod"/>
            </a:pPr>
            <a:r>
              <a:rPr lang="en-US" altLang="ko-KR" dirty="0"/>
              <a:t>Prompt Asks, Schema Enforces</a:t>
            </a:r>
          </a:p>
        </p:txBody>
      </p:sp>
    </p:spTree>
    <p:extLst>
      <p:ext uri="{BB962C8B-B14F-4D97-AF65-F5344CB8AC3E}">
        <p14:creationId xmlns:p14="http://schemas.microsoft.com/office/powerpoint/2010/main" val="55536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E59B72FB-0407-71AC-010C-28FFEE12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7" y="609600"/>
            <a:ext cx="7382023" cy="1356360"/>
          </a:xfrm>
        </p:spPr>
        <p:txBody>
          <a:bodyPr>
            <a:normAutofit/>
          </a:bodyPr>
          <a:lstStyle/>
          <a:p>
            <a:r>
              <a:rPr lang="en-US" sz="3200" dirty="0"/>
              <a:t>2.1. 9.91% – Procedural Compliance Rate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093F76-E012-1145-A0FF-41F12F6B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Autofit/>
          </a:bodyPr>
          <a:lstStyle/>
          <a:p>
            <a:r>
              <a:rPr lang="en-US" sz="2000" b="1" dirty="0"/>
              <a:t>The instruction was one line</a:t>
            </a:r>
          </a:p>
          <a:p>
            <a:pPr lvl="1"/>
            <a:r>
              <a:rPr lang="en-US" dirty="0"/>
              <a:t>"Review every API endpoint</a:t>
            </a:r>
          </a:p>
          <a:p>
            <a:pPr lvl="1"/>
            <a:r>
              <a:rPr lang="en-US" dirty="0"/>
              <a:t>Classify as keep / update / create / delete"</a:t>
            </a:r>
            <a:endParaRPr lang="en-US" sz="2000" dirty="0"/>
          </a:p>
          <a:p>
            <a:r>
              <a:rPr lang="en-US" sz="2000" b="1" dirty="0"/>
              <a:t>GPT-5.4 first-try compliance: 9.91%</a:t>
            </a:r>
          </a:p>
          <a:p>
            <a:pPr lvl="1"/>
            <a:r>
              <a:rPr lang="en-US" dirty="0"/>
              <a:t>Not "wrong answer" — the model skipped endpoints</a:t>
            </a:r>
          </a:p>
          <a:p>
            <a:pPr lvl="1"/>
            <a:r>
              <a:rPr lang="en-US" dirty="0"/>
              <a:t>In free text, omissions are invisible</a:t>
            </a:r>
          </a:p>
          <a:p>
            <a:pPr lvl="1"/>
            <a:r>
              <a:rPr lang="en-US" dirty="0"/>
              <a:t>In function calling, missing = invalid</a:t>
            </a:r>
            <a:endParaRPr lang="en-US" sz="2000" dirty="0"/>
          </a:p>
          <a:p>
            <a:r>
              <a:rPr lang="en-US" sz="2000" b="1" dirty="0"/>
              <a:t>The difficulty: procedural coverage, not type complexity</a:t>
            </a:r>
          </a:p>
          <a:p>
            <a:pPr lvl="1"/>
            <a:r>
              <a:rPr lang="en-US" dirty="0"/>
              <a:t>50 endpoints in → exactly 50 revisions out — stop at 49: invalid</a:t>
            </a:r>
          </a:p>
        </p:txBody>
      </p:sp>
      <p:pic>
        <p:nvPicPr>
          <p:cNvPr id="5" name="그림 4" descr="The image shows a character in a military camouflage uniform, sitting in a room with a desk, a pile of papers, and a chair.&#10;&#10;AI 생성 콘텐츠는 정확하지 않을 수 있습니다.">
            <a:extLst>
              <a:ext uri="{FF2B5EF4-FFF2-40B4-BE49-F238E27FC236}">
                <a16:creationId xmlns:a16="http://schemas.microsoft.com/office/drawing/2014/main" id="{B7AFE2F4-9E27-9DAE-3DFE-FA06FD426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009" r="34259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595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BE037A1-0C6E-10DA-E9AD-DEFB4E15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609600"/>
            <a:ext cx="7473462" cy="1356360"/>
          </a:xfrm>
        </p:spPr>
        <p:txBody>
          <a:bodyPr>
            <a:normAutofit/>
          </a:bodyPr>
          <a:lstStyle/>
          <a:p>
            <a:r>
              <a:rPr lang="en-US" sz="3600" dirty="0"/>
              <a:t>2.1. 9.91% – Why Free-Form CoT Fails</a:t>
            </a:r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22DD2BF8-41FD-F025-2FDE-3051BC719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CoT</a:t>
            </a:r>
            <a:r>
              <a:rPr lang="en-US" sz="2000" b="1" dirty="0"/>
              <a:t> is not faithful — research backing</a:t>
            </a:r>
            <a:endParaRPr lang="en-US" sz="2000" dirty="0"/>
          </a:p>
          <a:p>
            <a:pPr lvl="1"/>
            <a:r>
              <a:rPr lang="en-US" sz="1800" dirty="0"/>
              <a:t>Turpin (</a:t>
            </a:r>
            <a:r>
              <a:rPr lang="en-US" sz="1800" dirty="0" err="1"/>
              <a:t>NeurIPS</a:t>
            </a:r>
            <a:r>
              <a:rPr lang="en-US" sz="1800" dirty="0"/>
              <a:t> 2023) — few-shot bias −36pp; </a:t>
            </a:r>
            <a:r>
              <a:rPr lang="en-US" sz="1800" dirty="0" err="1"/>
              <a:t>CoT</a:t>
            </a:r>
            <a:r>
              <a:rPr lang="en-US" sz="1800" dirty="0"/>
              <a:t> hides it</a:t>
            </a:r>
          </a:p>
          <a:p>
            <a:pPr lvl="1"/>
            <a:r>
              <a:rPr lang="en-US" sz="1800" dirty="0"/>
              <a:t>Lanham (Anthropic 2023) — stronger models, less faithful </a:t>
            </a:r>
            <a:r>
              <a:rPr lang="en-US" sz="1800" dirty="0" err="1"/>
              <a:t>CoT</a:t>
            </a:r>
            <a:endParaRPr lang="en-US" sz="1800" dirty="0"/>
          </a:p>
          <a:p>
            <a:pPr lvl="1"/>
            <a:r>
              <a:rPr lang="en-US" sz="1800" dirty="0"/>
              <a:t>Chen (Anthropic 2025) — Claude 3.7 admits hints 25% of the time</a:t>
            </a:r>
            <a:endParaRPr lang="en-US" sz="2000" dirty="0"/>
          </a:p>
          <a:p>
            <a:r>
              <a:rPr lang="en-US" sz="2000" b="1" dirty="0"/>
              <a:t>Free-form </a:t>
            </a:r>
            <a:r>
              <a:rPr lang="en-US" sz="2000" b="1" dirty="0" err="1"/>
              <a:t>CoT</a:t>
            </a:r>
            <a:r>
              <a:rPr lang="en-US" sz="2000" b="1" dirty="0"/>
              <a:t> hides → typed schema exposes</a:t>
            </a:r>
          </a:p>
          <a:p>
            <a:pPr lvl="1"/>
            <a:r>
              <a:rPr lang="en-US" sz="1800" dirty="0"/>
              <a:t>Missing field → reject. Skipped step → invalid. Duplicate → reject.</a:t>
            </a:r>
          </a:p>
        </p:txBody>
      </p:sp>
      <p:pic>
        <p:nvPicPr>
          <p:cNvPr id="4" name="그림 3" descr="The image depicts a cartoon character, likely a frog, with a mischievous facial expression, wearing a blue shirt and holding one hand to its mouth.&#10;&#10;AI 생성 콘텐츠는 정확하지 않을 수 있습니다.">
            <a:extLst>
              <a:ext uri="{FF2B5EF4-FFF2-40B4-BE49-F238E27FC236}">
                <a16:creationId xmlns:a16="http://schemas.microsoft.com/office/drawing/2014/main" id="{A9975C45-1127-E8A3-714F-663694C41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319" r="15217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084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8E9681-B76B-578D-DD2C-290D712A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 Case Study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7898F5-05CC-ECC1-4F96-A5B9946FA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885006" cy="4023360"/>
          </a:xfrm>
        </p:spPr>
        <p:txBody>
          <a:bodyPr/>
          <a:lstStyle/>
          <a:p>
            <a:r>
              <a:rPr lang="en-US" sz="2000" b="1" dirty="0"/>
              <a:t>DTO property revision requirements</a:t>
            </a:r>
          </a:p>
          <a:p>
            <a:endParaRPr lang="en-US" sz="1800" dirty="0"/>
          </a:p>
          <a:p>
            <a:pPr lvl="1"/>
            <a:r>
              <a:rPr lang="en-US" sz="1800" dirty="0"/>
              <a:t>Reference target DB table / column explicitly</a:t>
            </a:r>
          </a:p>
          <a:p>
            <a:pPr lvl="1"/>
            <a:r>
              <a:rPr lang="en-US" sz="1800" dirty="0"/>
              <a:t>Evidence-backed reasoning per change</a:t>
            </a:r>
          </a:p>
          <a:p>
            <a:pPr lvl="1"/>
            <a:r>
              <a:rPr lang="en-US" sz="1800" dirty="0"/>
              <a:t>No property may be skipped</a:t>
            </a:r>
          </a:p>
          <a:p>
            <a:endParaRPr lang="en-US" sz="1800" dirty="0"/>
          </a:p>
          <a:p>
            <a:r>
              <a:rPr lang="en-US" sz="2000" b="1" dirty="0"/>
              <a:t>Schema-enforced violations</a:t>
            </a:r>
          </a:p>
          <a:p>
            <a:pPr lvl="1"/>
            <a:r>
              <a:rPr lang="en-US" sz="1800" dirty="0"/>
              <a:t>Skip target property → invalid</a:t>
            </a:r>
          </a:p>
          <a:p>
            <a:pPr lvl="1"/>
            <a:r>
              <a:rPr lang="en-US" sz="1800" dirty="0"/>
              <a:t>Skip DB column → invalid</a:t>
            </a:r>
          </a:p>
        </p:txBody>
      </p:sp>
      <p:pic>
        <p:nvPicPr>
          <p:cNvPr id="5" name="내용 개체 틀 6" descr="The image shows a snippet of code with a structure for an interface in a software development environment, specifically focusing on an interface called IAutoBeInterfaceSchemaRefineApplication, which includes properties and methods for handling various data types related to schema refinement.&#10;&#10;AI 생성 콘텐츠는 정확하지 않을 수 있습니다.">
            <a:extLst>
              <a:ext uri="{FF2B5EF4-FFF2-40B4-BE49-F238E27FC236}">
                <a16:creationId xmlns:a16="http://schemas.microsoft.com/office/drawing/2014/main" id="{D4751AAB-F87E-FEDC-0691-0D36D68BBB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68075" y="499341"/>
            <a:ext cx="5582653" cy="58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00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EA4841-7422-3AEC-3866-6BFF1A5D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2.2. Case Study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DA5BBA-1B89-DD61-42E1-51818CABEC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b="1" dirty="0"/>
              <a:t>Type-spec only (no audit enforcement)</a:t>
            </a:r>
          </a:p>
          <a:p>
            <a:pPr lvl="1"/>
            <a:r>
              <a:rPr lang="en-US" sz="1800" dirty="0"/>
              <a:t>Contradictory properties slip through</a:t>
            </a:r>
          </a:p>
          <a:p>
            <a:pPr lvl="1"/>
            <a:r>
              <a:rPr lang="en-US" sz="1800" dirty="0"/>
              <a:t>DB spec mismatches undetected</a:t>
            </a:r>
          </a:p>
          <a:p>
            <a:pPr lvl="1"/>
            <a:r>
              <a:rPr lang="en-US" sz="1800" dirty="0"/>
              <a:t>Description diverges from spec</a:t>
            </a:r>
          </a:p>
          <a:p>
            <a:r>
              <a:rPr lang="en-US" sz="2000" b="1" dirty="0"/>
              <a:t>Prompt → same failures repeat</a:t>
            </a:r>
          </a:p>
          <a:p>
            <a:r>
              <a:rPr lang="en-US" sz="2000" b="1" dirty="0"/>
              <a:t>Schema CoT → all three disappear</a:t>
            </a:r>
          </a:p>
          <a:p>
            <a:pPr lvl="1"/>
            <a:r>
              <a:rPr lang="en-US" sz="1800" dirty="0"/>
              <a:t>Every field required.</a:t>
            </a:r>
          </a:p>
          <a:p>
            <a:pPr lvl="1"/>
            <a:r>
              <a:rPr lang="en-US" sz="1800" dirty="0"/>
              <a:t>Every reference verified.</a:t>
            </a:r>
          </a:p>
          <a:p>
            <a:pPr lvl="1"/>
            <a:r>
              <a:rPr lang="en-US" sz="1800" dirty="0"/>
              <a:t>Every step walked.</a:t>
            </a:r>
          </a:p>
        </p:txBody>
      </p:sp>
      <p:pic>
        <p:nvPicPr>
          <p:cNvPr id="4" name="그림 3" descr="The image displays a snippet of code with exported interface declarations for AutoBeInterfaceSchemaPropertyCreate, AutoBeInterfaceSchemaPropertyUpdate, and AutoBeInterfaceSchemaPropertyErase, each containing properties for key, databaseSchemaProperty, reason, type, specification, and required.&#10;&#10;AI 생성 콘텐츠는 정확하지 않을 수 있습니다.">
            <a:extLst>
              <a:ext uri="{FF2B5EF4-FFF2-40B4-BE49-F238E27FC236}">
                <a16:creationId xmlns:a16="http://schemas.microsoft.com/office/drawing/2014/main" id="{D073E2D8-2354-8EFE-0085-03030577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801" y="518611"/>
            <a:ext cx="6360851" cy="58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8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FCA1B-14A3-84ED-F819-7C20021C3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D23DD2-29A4-8ADE-2AEA-CCF22002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2.2. Case Study</a:t>
            </a:r>
            <a:endParaRPr 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C979AB-2A83-FB7F-2A56-BAA12B8A2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9" y="2057399"/>
            <a:ext cx="5307037" cy="4023360"/>
          </a:xfrm>
        </p:spPr>
        <p:txBody>
          <a:bodyPr/>
          <a:lstStyle/>
          <a:p>
            <a:r>
              <a:rPr lang="en-US" sz="2000" b="1" dirty="0" err="1"/>
              <a:t>IAutoBeInterfaceSchemaRefineApplication</a:t>
            </a:r>
            <a:endParaRPr lang="en-US" sz="2000" b="1" dirty="0"/>
          </a:p>
          <a:p>
            <a:pPr lvl="1"/>
            <a:r>
              <a:rPr lang="en-US" sz="1800" dirty="0"/>
              <a:t>create / update / delete each require a reason</a:t>
            </a:r>
          </a:p>
          <a:p>
            <a:pPr lvl="1"/>
            <a:r>
              <a:rPr lang="en-US" sz="1800" dirty="0"/>
              <a:t>DB-grounded justification per property</a:t>
            </a:r>
          </a:p>
          <a:p>
            <a:pPr lvl="1"/>
            <a:r>
              <a:rPr lang="en-US" sz="1800" dirty="0"/>
              <a:t>100 properties = 100 decisions + 100 justifications</a:t>
            </a:r>
          </a:p>
          <a:p>
            <a:pPr lvl="1"/>
            <a:r>
              <a:rPr lang="en-US" sz="1800" dirty="0"/>
              <a:t>qwen3-coder-next first-try: </a:t>
            </a:r>
            <a:r>
              <a:rPr lang="en-US" sz="1800" b="1" dirty="0"/>
              <a:t>6.75%</a:t>
            </a:r>
            <a:endParaRPr lang="en-US" sz="1800" dirty="0"/>
          </a:p>
          <a:p>
            <a:r>
              <a:rPr lang="en-US" sz="2000" b="1" dirty="0"/>
              <a:t>The schema doesn't lie</a:t>
            </a:r>
          </a:p>
          <a:p>
            <a:pPr lvl="1"/>
            <a:r>
              <a:rPr lang="en-US" sz="1800" dirty="0"/>
              <a:t>Prompt → skippable. Schema → not.</a:t>
            </a:r>
          </a:p>
        </p:txBody>
      </p:sp>
      <p:pic>
        <p:nvPicPr>
          <p:cNvPr id="8" name="그림 7" descr="The image displays a snippet of code with exported interface declarations for AutoBeInterfaceSchemaPropertyCreate, AutoBeInterfaceSchemaPropertyUpdate, and AutoBeInterfaceSchemaPropertyErase, each containing properties for key, databaseSchemaProperty, reason, type, specification, and required.&#10;&#10;AI 생성 콘텐츠는 정확하지 않을 수 있습니다.">
            <a:extLst>
              <a:ext uri="{FF2B5EF4-FFF2-40B4-BE49-F238E27FC236}">
                <a16:creationId xmlns:a16="http://schemas.microsoft.com/office/drawing/2014/main" id="{A07B9FD2-0FBE-17BA-225A-462B5128B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073" y="518611"/>
            <a:ext cx="6360851" cy="58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6554A4-1392-8176-B29D-8DEE6C6A5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Preface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01E655-322F-EF1A-92F0-ED4A262C8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har char="·"/>
            </a:pPr>
            <a:r>
              <a:rPr lang="en-US" altLang="ko-KR" sz="2000" b="1" dirty="0"/>
              <a:t>9.91%</a:t>
            </a:r>
            <a:r>
              <a:rPr lang="en-US" altLang="ko-KR" sz="2000" dirty="0"/>
              <a:t> = procedural compliance rate (not accuracy)</a:t>
            </a:r>
          </a:p>
          <a:p>
            <a:pPr>
              <a:buChar char="·"/>
            </a:pPr>
            <a:r>
              <a:rPr lang="en-US" altLang="ko-KR" sz="2000" dirty="0"/>
              <a:t>Free-form CoT → unauditable; </a:t>
            </a:r>
            <a:r>
              <a:rPr lang="en-US" altLang="ko-KR" sz="2000" b="1" dirty="0"/>
              <a:t>schema makes it an artifact</a:t>
            </a:r>
          </a:p>
          <a:p>
            <a:pPr>
              <a:buChar char="·"/>
            </a:pPr>
            <a:r>
              <a:rPr lang="en-US" altLang="ko-KR" sz="2000" dirty="0"/>
              <a:t>Part 1: result integrity → Part 2: </a:t>
            </a:r>
            <a:r>
              <a:rPr lang="en-US" altLang="ko-KR" sz="2000" b="1" dirty="0"/>
              <a:t>procedure compliance</a:t>
            </a:r>
          </a:p>
          <a:p>
            <a:pPr>
              <a:buChar char="·"/>
            </a:pPr>
            <a:r>
              <a:rPr lang="en-US" altLang="ko-KR" sz="2000" dirty="0"/>
              <a:t>SOAP / IRAC / ADR → type-level </a:t>
            </a:r>
            <a:r>
              <a:rPr lang="en-US" altLang="ko-KR" sz="2000" b="1" dirty="0"/>
              <a:t>quality floor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altLang="ko-KR" sz="2000" i="1" dirty="0"/>
              <a:t>Prompt is a request. Schema is enforcement.</a:t>
            </a:r>
          </a:p>
        </p:txBody>
      </p:sp>
    </p:spTree>
    <p:extLst>
      <p:ext uri="{BB962C8B-B14F-4D97-AF65-F5344CB8AC3E}">
        <p14:creationId xmlns:p14="http://schemas.microsoft.com/office/powerpoint/2010/main" val="3727633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2A556E-275C-3DE6-9E8D-CDBB38E9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ko-KR" dirty="0"/>
              <a:t>2.3. Prompt Asks, Schema Enforces</a:t>
            </a:r>
          </a:p>
        </p:txBody>
      </p:sp>
      <p:sp>
        <p:nvSpPr>
          <p:cNvPr id="300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b="1" dirty="0"/>
              <a:t>Prompt Asks</a:t>
            </a:r>
          </a:p>
          <a:p>
            <a:pPr lvl="1"/>
            <a:r>
              <a:rPr lang="en-US" dirty="0"/>
              <a:t>LLM may skip </a:t>
            </a:r>
            <a:r>
              <a:rPr lang="en-US" dirty="0" err="1"/>
              <a:t>CoT</a:t>
            </a:r>
            <a:r>
              <a:rPr lang="en-US" dirty="0"/>
              <a:t> steps</a:t>
            </a:r>
          </a:p>
          <a:p>
            <a:pPr lvl="1"/>
            <a:r>
              <a:rPr lang="en-US" dirty="0"/>
              <a:t>Stronger models less faithful to prompt</a:t>
            </a:r>
          </a:p>
          <a:p>
            <a:pPr lvl="1"/>
            <a:r>
              <a:rPr lang="en-US" dirty="0"/>
              <a:t>Post-hoc rationalization; un-auditable text output</a:t>
            </a:r>
          </a:p>
          <a:p>
            <a:pPr lvl="1"/>
            <a:r>
              <a:rPr lang="en-US" dirty="0"/>
              <a:t>Model decides compliance</a:t>
            </a:r>
          </a:p>
          <a:p>
            <a:r>
              <a:rPr lang="en-US" b="1" dirty="0"/>
              <a:t>Schema Enforces</a:t>
            </a:r>
          </a:p>
          <a:p>
            <a:pPr lvl="1"/>
            <a:r>
              <a:rPr lang="en-US" dirty="0"/>
              <a:t>Missing step → invalid</a:t>
            </a:r>
          </a:p>
          <a:p>
            <a:pPr lvl="1"/>
            <a:r>
              <a:rPr lang="en-US" dirty="0"/>
              <a:t>Duplicate entry → reject; empty reason → revise</a:t>
            </a:r>
          </a:p>
          <a:p>
            <a:pPr lvl="1"/>
            <a:r>
              <a:rPr lang="en-US" dirty="0"/>
              <a:t>Skipped section → retry</a:t>
            </a:r>
          </a:p>
          <a:p>
            <a:pPr lvl="1"/>
            <a:r>
              <a:rPr lang="en-US" dirty="0"/>
              <a:t>Harness decides compliance</a:t>
            </a:r>
          </a:p>
        </p:txBody>
      </p:sp>
      <p:pic>
        <p:nvPicPr>
          <p:cNvPr id="4" name="그림 3" descr="￬ﾠﾕ￬ﾋﾠ ￬ﾊﾹ￫ﾦﾬ ￭ﾒﾀ￪ﾰﾀ￫ﾏﾙ.&#10;&#10;AI 생성 콘텐츠는 정확하지 않을 수 있습니다.">
            <a:extLst>
              <a:ext uri="{FF2B5EF4-FFF2-40B4-BE49-F238E27FC236}">
                <a16:creationId xmlns:a16="http://schemas.microsoft.com/office/drawing/2014/main" id="{75F216DB-3E17-0AB7-7D6D-E25B4ABB2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83" r="11524" b="-3"/>
          <a:stretch>
            <a:fillRect/>
          </a:stretch>
        </p:blipFill>
        <p:spPr>
          <a:xfrm>
            <a:off x="8180894" y="2209801"/>
            <a:ext cx="3323381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ko-KR" dirty="0"/>
              <a:t>2.3. Prompt Asks, Schema Enforces</a:t>
            </a:r>
          </a:p>
        </p:txBody>
      </p:sp>
      <p:sp>
        <p:nvSpPr>
          <p:cNvPr id="401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b="1" dirty="0"/>
              <a:t>Case 1: Investment — decision before due diligence</a:t>
            </a:r>
          </a:p>
          <a:p>
            <a:pPr lvl="1"/>
            <a:endParaRPr lang="en-US" dirty="0"/>
          </a:p>
          <a:p>
            <a:r>
              <a:rPr lang="en-US" dirty="0"/>
              <a:t>Decision first: "We are investing in Company X"</a:t>
            </a:r>
          </a:p>
          <a:p>
            <a:r>
              <a:rPr lang="en-US" dirty="0"/>
              <a:t>DD report written afterward</a:t>
            </a:r>
          </a:p>
          <a:p>
            <a:pPr lvl="1"/>
            <a:r>
              <a:rPr lang="en-US" dirty="0"/>
              <a:t>risks minimized</a:t>
            </a:r>
          </a:p>
          <a:p>
            <a:pPr lvl="1"/>
            <a:r>
              <a:rPr lang="en-US" dirty="0"/>
              <a:t>upside selectively highlighted</a:t>
            </a:r>
          </a:p>
          <a:p>
            <a:r>
              <a:rPr lang="en-US" dirty="0"/>
              <a:t>IC memo looks rigorous — but compliance is theater</a:t>
            </a:r>
          </a:p>
        </p:txBody>
      </p:sp>
      <p:pic>
        <p:nvPicPr>
          <p:cNvPr id="2" name="그림 1" descr="￬ﾠﾕ￬ﾋﾠ ￬ﾊﾹ￫ﾦﾬ ￭ﾒﾀ￪ﾰﾀ￫ﾏﾙ.&#10;&#10;AI 생성 콘텐츠는 정확하지 않을 수 있습니다.">
            <a:extLst>
              <a:ext uri="{FF2B5EF4-FFF2-40B4-BE49-F238E27FC236}">
                <a16:creationId xmlns:a16="http://schemas.microsoft.com/office/drawing/2014/main" id="{D0707C5C-DC12-338B-593B-8BE58A2B2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83" r="11524" b="-3"/>
          <a:stretch>
            <a:fillRect/>
          </a:stretch>
        </p:blipFill>
        <p:spPr>
          <a:xfrm>
            <a:off x="8080881" y="2093789"/>
            <a:ext cx="2896569" cy="35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0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8A1E9-F599-818E-6B84-2A3A91E63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itle 1">
            <a:extLst>
              <a:ext uri="{FF2B5EF4-FFF2-40B4-BE49-F238E27FC236}">
                <a16:creationId xmlns:a16="http://schemas.microsoft.com/office/drawing/2014/main" id="{BF9C3BF0-D454-4521-7F47-2332DD16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altLang="ko-KR" dirty="0"/>
              <a:t>2.3. Prompt Asks, Schema Enforces</a:t>
            </a:r>
          </a:p>
        </p:txBody>
      </p:sp>
      <p:sp>
        <p:nvSpPr>
          <p:cNvPr id="401" name="Content Placeholder 2">
            <a:extLst>
              <a:ext uri="{FF2B5EF4-FFF2-40B4-BE49-F238E27FC236}">
                <a16:creationId xmlns:a16="http://schemas.microsoft.com/office/drawing/2014/main" id="{80ABE029-BB6D-6C11-8409-F3FE03D7E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altLang="ko-KR" b="1" dirty="0"/>
              <a:t>Case 2: Medical — prescription before diagnosis</a:t>
            </a:r>
          </a:p>
          <a:p>
            <a:r>
              <a:rPr lang="en-US" altLang="ko-KR" dirty="0"/>
              <a:t>Physician decides treatment first, then fills in diagnostic rationale</a:t>
            </a:r>
          </a:p>
          <a:p>
            <a:r>
              <a:rPr lang="en-US" altLang="ko-KR" dirty="0"/>
              <a:t>Symptoms that contraindicate the drug get omitted or reframed</a:t>
            </a:r>
          </a:p>
          <a:p>
            <a:r>
              <a:rPr lang="en-US" altLang="ko-KR" dirty="0"/>
              <a:t>Patient record reads as correct process — actual reasoning is invisible</a:t>
            </a:r>
          </a:p>
          <a:p>
            <a:r>
              <a:rPr lang="en-US" altLang="ko-KR" dirty="0"/>
              <a:t>Outcome</a:t>
            </a:r>
          </a:p>
          <a:p>
            <a:pPr lvl="1"/>
            <a:r>
              <a:rPr lang="en-US" altLang="ko-KR" dirty="0"/>
              <a:t>wrong drug administered</a:t>
            </a:r>
          </a:p>
          <a:p>
            <a:pPr lvl="1"/>
            <a:r>
              <a:rPr lang="en-US" altLang="ko-KR" dirty="0"/>
              <a:t>patient harmed/died</a:t>
            </a:r>
          </a:p>
        </p:txBody>
      </p:sp>
      <p:pic>
        <p:nvPicPr>
          <p:cNvPr id="2" name="그림 1" descr="￬ﾠﾕ￬ﾋﾠ ￬ﾊﾹ￫ﾦﾬ ￭ﾒﾀ￪ﾰﾀ￫ﾏﾙ.&#10;&#10;AI 생성 콘텐츠는 정확하지 않을 수 있습니다.">
            <a:extLst>
              <a:ext uri="{FF2B5EF4-FFF2-40B4-BE49-F238E27FC236}">
                <a16:creationId xmlns:a16="http://schemas.microsoft.com/office/drawing/2014/main" id="{470829AD-CE25-9936-BF9B-18CB8C40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83" r="11524" b="-3"/>
          <a:stretch>
            <a:fillRect/>
          </a:stretch>
        </p:blipFill>
        <p:spPr>
          <a:xfrm>
            <a:off x="8080881" y="2093789"/>
            <a:ext cx="2896569" cy="351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9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56412E3F-3AA4-9E01-8D7A-D8D9473D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Beyond engineering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838DE9F-29A5-1B23-320E-4D8E99A43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AutoNum type="arabicPeriod"/>
            </a:pPr>
            <a:r>
              <a:rPr lang="en-US" altLang="ko-KR" dirty="0"/>
              <a:t>End of Deterministic Validator</a:t>
            </a:r>
          </a:p>
          <a:p>
            <a:pPr marL="457200" indent="-457200">
              <a:buAutoNum type="arabicPeriod"/>
            </a:pPr>
            <a:r>
              <a:rPr lang="en-US" altLang="ko-KR" dirty="0"/>
              <a:t>Ensure Process, not Result</a:t>
            </a:r>
          </a:p>
          <a:p>
            <a:pPr marL="457200" indent="-457200">
              <a:buAutoNum type="arabicPeriod"/>
            </a:pPr>
            <a:r>
              <a:rPr lang="en-US" altLang="ko-KR" dirty="0"/>
              <a:t>Abstract Domain needs it</a:t>
            </a:r>
          </a:p>
          <a:p>
            <a:pPr marL="457200" indent="-457200">
              <a:buAutoNum type="arabicPeriod"/>
            </a:pPr>
            <a:r>
              <a:rPr lang="en-US" altLang="ko-KR" dirty="0"/>
              <a:t>The Cost of Discipline</a:t>
            </a:r>
          </a:p>
          <a:p>
            <a:pPr marL="457200" indent="-457200">
              <a:buAutoNum type="arabicPeriod"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33235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 305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9DF7BA6-2649-2D76-282A-D70197B0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3600" dirty="0"/>
              <a:t>3.1. End of Deterministic Validator</a:t>
            </a:r>
          </a:p>
        </p:txBody>
      </p:sp>
      <p:sp>
        <p:nvSpPr>
          <p:cNvPr id="301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b="1"/>
              <a:t>STRONG — compiler decides</a:t>
            </a:r>
          </a:p>
          <a:p>
            <a:pPr lvl="1"/>
            <a:r>
              <a:rPr lang="en-US"/>
              <a:t>Deterministic validator exists (compile-time or runtime)</a:t>
            </a:r>
          </a:p>
          <a:p>
            <a:pPr lvl="1"/>
            <a:r>
              <a:rPr lang="en-US"/>
              <a:t>Examples: Backend code, Circuit design, Chemical formula</a:t>
            </a:r>
          </a:p>
          <a:p>
            <a:r>
              <a:rPr lang="en-US" b="1"/>
              <a:t>WEAK — external arbiter decides</a:t>
            </a:r>
          </a:p>
          <a:p>
            <a:pPr lvl="1"/>
            <a:r>
              <a:rPr lang="en-US"/>
              <a:t>Correctness defined by market, court, or peer review</a:t>
            </a:r>
          </a:p>
          <a:p>
            <a:pPr lvl="1"/>
            <a:r>
              <a:rPr lang="en-US"/>
              <a:t>Examples: Investment memo, Legal opinion</a:t>
            </a:r>
          </a:p>
          <a:p>
            <a:r>
              <a:rPr lang="en-US" b="1"/>
              <a:t>NONE — no rubric exists (out of scope)</a:t>
            </a:r>
          </a:p>
          <a:p>
            <a:pPr lvl="1"/>
            <a:r>
              <a:rPr lang="en-US"/>
              <a:t>Examples: Poetry, Aesthetics</a:t>
            </a:r>
          </a:p>
        </p:txBody>
      </p:sp>
      <p:pic>
        <p:nvPicPr>
          <p:cNvPr id="4" name="그림 3" descr="The image depicts a diagram with various elements like identification, assessment, analysis, reporting, monitoring, and mitigation, all connected to illustrate the risk management process.&#10;&#10;AI 생성 콘텐츠는 정확하지 않을 수 있습니다.">
            <a:extLst>
              <a:ext uri="{FF2B5EF4-FFF2-40B4-BE49-F238E27FC236}">
                <a16:creationId xmlns:a16="http://schemas.microsoft.com/office/drawing/2014/main" id="{64DC40D4-2D16-A241-9E26-51EBAE526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915" r="35907" b="1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308" name="Rectangle 307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3023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3E44DE9-4BCA-024F-1DAF-F7DC8E79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4000" dirty="0"/>
              <a:t>3.2. Ensure Process, not Result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B5E54E-E2FF-F4AB-7E16-C1243BB1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altLang="ko-KR" sz="1700" dirty="0"/>
              <a:t>Can't guarantee the answer — can guarantee the procedure</a:t>
            </a:r>
          </a:p>
          <a:p>
            <a:pPr lvl="1"/>
            <a:r>
              <a:rPr lang="en-US" altLang="ko-KR" sz="1700" dirty="0"/>
              <a:t>Missing key issues → invalid</a:t>
            </a:r>
          </a:p>
          <a:p>
            <a:pPr lvl="1"/>
            <a:r>
              <a:rPr lang="en-US" altLang="ko-KR" sz="1700" dirty="0"/>
              <a:t>Conflating claims with evidence → invalid</a:t>
            </a:r>
          </a:p>
          <a:p>
            <a:pPr lvl="1"/>
            <a:r>
              <a:rPr lang="en-US" altLang="ko-KR" sz="1700" dirty="0"/>
              <a:t>Omitting counter-arguments → invalid</a:t>
            </a:r>
          </a:p>
          <a:p>
            <a:pPr lvl="1"/>
            <a:r>
              <a:rPr lang="en-US" altLang="ko-KR" sz="1700" dirty="0"/>
              <a:t>Untraceable sources → invalid</a:t>
            </a:r>
          </a:p>
          <a:p>
            <a:endParaRPr lang="en-US" altLang="ko-KR" sz="1700" dirty="0"/>
          </a:p>
          <a:p>
            <a:r>
              <a:rPr lang="en-US" altLang="ko-KR" sz="1700" dirty="0"/>
              <a:t>Process reward (OpenAI: Let's Verify Step by Step)</a:t>
            </a:r>
          </a:p>
          <a:p>
            <a:pPr lvl="1"/>
            <a:r>
              <a:rPr lang="en-US" altLang="ko-KR" sz="1700" dirty="0"/>
              <a:t>Step-level supervision beats outcome-level</a:t>
            </a:r>
          </a:p>
          <a:p>
            <a:endParaRPr lang="en-US" altLang="ko-KR" sz="1700" dirty="0"/>
          </a:p>
          <a:p>
            <a:r>
              <a:rPr lang="en-US" altLang="ko-KR" sz="1700" b="1" dirty="0"/>
              <a:t>Best answer: hard. Bad process: refuse it.</a:t>
            </a:r>
          </a:p>
        </p:txBody>
      </p:sp>
      <p:pic>
        <p:nvPicPr>
          <p:cNvPr id="5" name="그림 4" descr="체크리스트 클로즈업">
            <a:extLst>
              <a:ext uri="{FF2B5EF4-FFF2-40B4-BE49-F238E27FC236}">
                <a16:creationId xmlns:a16="http://schemas.microsoft.com/office/drawing/2014/main" id="{00CAF8D8-1301-175C-C16C-ACFE27F8C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4" r="14089" b="-2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241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5C3491E-B579-9002-DDD7-E4AD6A43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sz="4000" dirty="0"/>
              <a:t>3.3. Abstract Domain needs it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54CCAE-41E1-5FDA-FB7C-BC6CDEAD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altLang="ko-KR"/>
              <a:t>Every professional field has a mature audit format</a:t>
            </a:r>
          </a:p>
          <a:p>
            <a:pPr lvl="1"/>
            <a:r>
              <a:rPr lang="en-US" altLang="ko-KR"/>
              <a:t>Medicine: SOAP (Subjective · Objective · Assessment · Plan)</a:t>
            </a:r>
          </a:p>
          <a:p>
            <a:pPr lvl="1"/>
            <a:r>
              <a:rPr lang="en-US" altLang="ko-KR"/>
              <a:t>Law: IRAC (Issue · Rule · Application · Conclusion)</a:t>
            </a:r>
          </a:p>
          <a:p>
            <a:pPr lvl="1"/>
            <a:r>
              <a:rPr lang="en-US" altLang="ko-KR"/>
              <a:t>Finance: thesis · counter-thesis · valuation · kill condition</a:t>
            </a:r>
          </a:p>
          <a:p>
            <a:pPr lvl="1"/>
            <a:r>
              <a:rPr lang="en-US" altLang="ko-KR"/>
              <a:t>Engineering: ADR · blameless postmortem</a:t>
            </a:r>
          </a:p>
          <a:p>
            <a:r>
              <a:rPr lang="en-US" altLang="ko-KR"/>
              <a:t>Decades of absorbed failure cases</a:t>
            </a:r>
          </a:p>
          <a:p>
            <a:r>
              <a:rPr lang="en-US" altLang="ko-KR" b="1"/>
              <a:t>Schema imposes those conventions at the type level</a:t>
            </a:r>
          </a:p>
        </p:txBody>
      </p:sp>
      <p:pic>
        <p:nvPicPr>
          <p:cNvPr id="8" name="그림 7" descr="현미경을 보고 있는 연구원">
            <a:extLst>
              <a:ext uri="{FF2B5EF4-FFF2-40B4-BE49-F238E27FC236}">
                <a16:creationId xmlns:a16="http://schemas.microsoft.com/office/drawing/2014/main" id="{89234546-3DEE-A1D5-4E13-3CF0E5B59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r="48065" b="-1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453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rkBg"/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0" name="T"/>
          <p:cNvSpPr>
            <a:spLocks noGrp="1"/>
          </p:cNvSpPr>
          <p:nvPr/>
        </p:nvSpPr>
        <p:spPr>
          <a:xfrm>
            <a:off x="762000" y="304800"/>
            <a:ext cx="10515000" cy="508000"/>
          </a:xfrm>
          <a:prstGeom prst="rect">
            <a:avLst/>
          </a:prstGeom>
          <a:noFill/>
        </p:spPr>
        <p:txBody>
          <a:bodyPr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IInvestmentMemo – Schema-Enforced Procedure</a:t>
            </a:r>
          </a:p>
        </p:txBody>
      </p:sp>
      <p:sp>
        <p:nvSpPr>
          <p:cNvPr id="201" name="AL"/>
          <p:cNvSpPr>
            <a:spLocks noGrp="1"/>
          </p:cNvSpPr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569CD6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2" name="Sub"/>
          <p:cNvSpPr>
            <a:spLocks noGrp="1"/>
          </p:cNvSpPr>
          <p:nvPr/>
        </p:nvSpPr>
        <p:spPr>
          <a:xfrm>
            <a:off x="762000" y="965200"/>
            <a:ext cx="10515000" cy="45720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1600" dirty="0">
                <a:solidFill>
                  <a:srgbClr val="9CDCFE"/>
                </a:solidFill>
                <a:latin typeface="Segoe UI"/>
              </a:rPr>
              <a:t>Finance: thesis · counter-thesis · valuation driver · kill condition — all required, no escape</a:t>
            </a:r>
          </a:p>
        </p:txBody>
      </p:sp>
      <p:sp>
        <p:nvSpPr>
          <p:cNvPr id="203" name="CodeBg"/>
          <p:cNvSpPr>
            <a:spLocks noGrp="1"/>
          </p:cNvSpPr>
          <p:nvPr/>
        </p:nvSpPr>
        <p:spPr>
          <a:xfrm>
            <a:off x="507000" y="1320800"/>
            <a:ext cx="11176999" cy="4318000"/>
          </a:xfrm>
          <a:prstGeom prst="rect">
            <a:avLst/>
          </a:prstGeom>
          <a:solidFill>
            <a:srgbClr val="252526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4" name="Code"/>
          <p:cNvSpPr>
            <a:spLocks noGrp="1"/>
          </p:cNvSpPr>
          <p:nvPr/>
        </p:nvSpPr>
        <p:spPr>
          <a:xfrm>
            <a:off x="609600" y="1422400"/>
            <a:ext cx="10972800" cy="4114800"/>
          </a:xfrm>
          <a:prstGeom prst="rect">
            <a:avLst/>
          </a:prstGeom>
          <a:noFill/>
        </p:spPr>
        <p:txBody>
          <a:bodyPr lIns="57150" tIns="57150" rIns="57150" bIns="57150" anchor="t"/>
          <a:lstStyle/>
          <a:p>
            <a:r>
              <a:rPr lang="en-US" sz="1600" dirty="0">
                <a:solidFill>
                  <a:srgbClr val="569CD6"/>
                </a:solidFill>
                <a:latin typeface="Consolas"/>
              </a:rPr>
              <a:t>export interface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IInvestmentMemo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{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recommendation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"BUY"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"HOLD"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|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"SELL"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thesis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      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consensusView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differentiatedView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};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counterThesis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bearCase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ourResponse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};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scenarios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    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bull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IScenario;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base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IScenario;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bear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IScenario };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all 3 required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valuationDrivers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IValuationDriver[] &amp;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tags.MinItems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&lt;1&gt;;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empty array sealed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killConditions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  IKillCondition[] &amp;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tags.MinItems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&lt;1&gt;;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"trust management" blocked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evidenceSources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IEvidenceSource[] &amp;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tags.MinItems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&lt;1&gt;;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"industry sources" blocked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}</a:t>
            </a:r>
          </a:p>
          <a:p>
            <a:endParaRPr lang="en-US" sz="1600" dirty="0">
              <a:solidFill>
                <a:srgbClr val="D4D4D4"/>
              </a:solidFill>
              <a:latin typeface="Consolas"/>
            </a:endParaRPr>
          </a:p>
          <a:p>
            <a:r>
              <a:rPr lang="en-US" altLang="ko-KR" sz="1600" dirty="0">
                <a:solidFill>
                  <a:srgbClr val="6A9955"/>
                </a:solidFill>
                <a:latin typeface="Consolas"/>
              </a:rPr>
              <a:t>// no free-form "trust management"</a:t>
            </a:r>
            <a:endParaRPr lang="en-US" sz="1600" dirty="0">
              <a:solidFill>
                <a:srgbClr val="D4D4D4"/>
              </a:solidFill>
              <a:latin typeface="Consolas"/>
            </a:endParaRPr>
          </a:p>
          <a:p>
            <a:r>
              <a:rPr lang="en-US" sz="1600" dirty="0">
                <a:solidFill>
                  <a:srgbClr val="569CD6"/>
                </a:solidFill>
                <a:latin typeface="Consolas"/>
              </a:rPr>
              <a:t>export type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IKillCondition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"price_drawdown"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percentBelowEntry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number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"metric_breach"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metric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below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number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"milestone_miss"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expectedBy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what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};</a:t>
            </a:r>
            <a:endParaRPr lang="en-US" sz="1600" dirty="0">
              <a:solidFill>
                <a:srgbClr val="6A9955"/>
              </a:solidFill>
              <a:latin typeface="Consolas"/>
            </a:endParaRPr>
          </a:p>
        </p:txBody>
      </p:sp>
      <p:sp>
        <p:nvSpPr>
          <p:cNvPr id="205" name="Badge"/>
          <p:cNvSpPr>
            <a:spLocks noGrp="1"/>
          </p:cNvSpPr>
          <p:nvPr/>
        </p:nvSpPr>
        <p:spPr>
          <a:xfrm>
            <a:off x="1270000" y="5892800"/>
            <a:ext cx="9652000" cy="508000"/>
          </a:xfrm>
          <a:prstGeom prst="roundRect">
            <a:avLst>
              <a:gd name="adj" fmla="val 8000"/>
            </a:avLst>
          </a:prstGeom>
          <a:solidFill>
            <a:srgbClr val="1F4788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rgbClr val="F0F0F0"/>
                </a:solidFill>
                <a:latin typeface="Segoe UI"/>
              </a:rPr>
              <a:t>Schema doesn't ask for thought — it demands accountable thought</a:t>
            </a:r>
          </a:p>
        </p:txBody>
      </p:sp>
    </p:spTree>
    <p:extLst>
      <p:ext uri="{BB962C8B-B14F-4D97-AF65-F5344CB8AC3E}">
        <p14:creationId xmlns:p14="http://schemas.microsoft.com/office/powerpoint/2010/main" val="819666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rkBg"/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0" name="T"/>
          <p:cNvSpPr>
            <a:spLocks noGrp="1"/>
          </p:cNvSpPr>
          <p:nvPr/>
        </p:nvSpPr>
        <p:spPr>
          <a:xfrm>
            <a:off x="762000" y="304800"/>
            <a:ext cx="10515000" cy="508000"/>
          </a:xfrm>
          <a:prstGeom prst="rect">
            <a:avLst/>
          </a:prstGeom>
          <a:noFill/>
        </p:spPr>
        <p:txBody>
          <a:bodyPr anchor="ctr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F0F0F0"/>
                </a:solidFill>
                <a:latin typeface="Segoe UI Semibold"/>
              </a:rPr>
              <a:t>ILegalOpinion – IRAC Schema Enforcement</a:t>
            </a:r>
          </a:p>
        </p:txBody>
      </p:sp>
      <p:sp>
        <p:nvSpPr>
          <p:cNvPr id="201" name="AL"/>
          <p:cNvSpPr>
            <a:spLocks noGrp="1"/>
          </p:cNvSpPr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569CD6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2" name="Sub"/>
          <p:cNvSpPr>
            <a:spLocks noGrp="1"/>
          </p:cNvSpPr>
          <p:nvPr/>
        </p:nvSpPr>
        <p:spPr>
          <a:xfrm>
            <a:off x="762000" y="965200"/>
            <a:ext cx="10515000" cy="457200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en-US" sz="1600" dirty="0">
                <a:solidFill>
                  <a:srgbClr val="9CDCFE"/>
                </a:solidFill>
                <a:latin typeface="Segoe UI"/>
              </a:rPr>
              <a:t>Law: Issue · Rule (with citations) · Application (ordered steps) · Conclusion (derived from application)</a:t>
            </a:r>
          </a:p>
        </p:txBody>
      </p:sp>
      <p:sp>
        <p:nvSpPr>
          <p:cNvPr id="203" name="CodeBg"/>
          <p:cNvSpPr>
            <a:spLocks noGrp="1"/>
          </p:cNvSpPr>
          <p:nvPr/>
        </p:nvSpPr>
        <p:spPr>
          <a:xfrm>
            <a:off x="507000" y="1320800"/>
            <a:ext cx="11176999" cy="4318000"/>
          </a:xfrm>
          <a:prstGeom prst="rect">
            <a:avLst/>
          </a:prstGeom>
          <a:solidFill>
            <a:srgbClr val="252526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04" name="Code"/>
          <p:cNvSpPr>
            <a:spLocks noGrp="1"/>
          </p:cNvSpPr>
          <p:nvPr/>
        </p:nvSpPr>
        <p:spPr>
          <a:xfrm>
            <a:off x="609600" y="1422400"/>
            <a:ext cx="10972800" cy="4114800"/>
          </a:xfrm>
          <a:prstGeom prst="rect">
            <a:avLst/>
          </a:prstGeom>
          <a:noFill/>
        </p:spPr>
        <p:txBody>
          <a:bodyPr lIns="57150" tIns="57150" rIns="57150" bIns="57150" anchor="t"/>
          <a:lstStyle/>
          <a:p>
            <a:r>
              <a:rPr lang="en-US" altLang="ko-KR" sz="1600" dirty="0">
                <a:solidFill>
                  <a:srgbClr val="6A9955"/>
                </a:solidFill>
                <a:latin typeface="Consolas"/>
              </a:rPr>
              <a:t>// IRAC — ordered, all four required</a:t>
            </a:r>
            <a:endParaRPr lang="en-US" sz="1600" dirty="0">
              <a:solidFill>
                <a:srgbClr val="569CD6"/>
              </a:solidFill>
              <a:latin typeface="Consolas"/>
            </a:endParaRPr>
          </a:p>
          <a:p>
            <a:r>
              <a:rPr lang="en-US" sz="1600" dirty="0">
                <a:solidFill>
                  <a:srgbClr val="569CD6"/>
                </a:solidFill>
                <a:latin typeface="Consolas"/>
              </a:rPr>
              <a:t>export interface </a:t>
            </a:r>
            <a:r>
              <a:rPr lang="en-US" sz="1600" dirty="0" err="1">
                <a:solidFill>
                  <a:srgbClr val="4EC9B0"/>
                </a:solidFill>
                <a:latin typeface="Consolas"/>
              </a:rPr>
              <a:t>ILegalOpinion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{</a:t>
            </a:r>
            <a:endParaRPr lang="en-US" sz="1600" dirty="0">
              <a:solidFill>
                <a:srgbClr val="6A9955"/>
              </a:solidFill>
              <a:latin typeface="Consolas"/>
            </a:endParaRP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issue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      IIssue;      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1. the legal issue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rule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       IRule;       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2. applicable doctrine — citations: ICitation[] &amp; MinItems&lt;1&gt;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application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IApplication;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3. steps: { ruleRef; facts; analysis }[] &amp; MinItems&lt;1&gt;</a:t>
            </a:r>
          </a:p>
          <a:p>
            <a:r>
              <a:rPr lang="en-US" sz="1600" dirty="0">
                <a:solidFill>
                  <a:srgbClr val="9CDCFE"/>
                </a:solidFill>
                <a:latin typeface="Consolas"/>
              </a:rPr>
              <a:t>  conclusion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IConclusion;   </a:t>
            </a:r>
            <a:r>
              <a:rPr lang="en-US" sz="1600" dirty="0">
                <a:solidFill>
                  <a:srgbClr val="6A9955"/>
                </a:solidFill>
                <a:latin typeface="Consolas"/>
              </a:rPr>
              <a:t>// 4. derivedFrom: string — empty = hanging conclusion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}</a:t>
            </a:r>
          </a:p>
          <a:p>
            <a:endParaRPr lang="en-US" sz="1600" dirty="0">
              <a:solidFill>
                <a:srgbClr val="D4D4D4"/>
              </a:solidFill>
              <a:latin typeface="Consolas"/>
            </a:endParaRPr>
          </a:p>
          <a:p>
            <a:r>
              <a:rPr lang="en-US" altLang="ko-KR" sz="1600" dirty="0">
                <a:solidFill>
                  <a:srgbClr val="6A9955"/>
                </a:solidFill>
                <a:latin typeface="Consolas"/>
              </a:rPr>
              <a:t>// no "doctrine without citation"</a:t>
            </a:r>
            <a:endParaRPr lang="en-US" sz="1600" dirty="0">
              <a:solidFill>
                <a:srgbClr val="D4D4D4"/>
              </a:solidFill>
              <a:latin typeface="Consolas"/>
            </a:endParaRPr>
          </a:p>
          <a:p>
            <a:r>
              <a:rPr lang="en-US" sz="1600" dirty="0">
                <a:solidFill>
                  <a:srgbClr val="569CD6"/>
                </a:solidFill>
                <a:latin typeface="Consolas"/>
              </a:rPr>
              <a:t>export type </a:t>
            </a:r>
            <a:r>
              <a:rPr lang="en-US" sz="1600" dirty="0">
                <a:solidFill>
                  <a:srgbClr val="4EC9B0"/>
                </a:solidFill>
                <a:latin typeface="Consolas"/>
              </a:rPr>
              <a:t>ICitation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=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"statute"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 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reference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relevance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"case_law"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reference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relevance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</a:t>
            </a:r>
          </a:p>
          <a:p>
            <a:r>
              <a:rPr lang="en-US" sz="1600" dirty="0">
                <a:solidFill>
                  <a:srgbClr val="D4D4D4"/>
                </a:solidFill>
                <a:latin typeface="Consolas"/>
              </a:rPr>
              <a:t>  | {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type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CE9178"/>
                </a:solidFill>
                <a:latin typeface="Consolas"/>
              </a:rPr>
              <a:t>"regulation"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reference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; </a:t>
            </a:r>
            <a:r>
              <a:rPr lang="en-US" sz="1600" dirty="0">
                <a:solidFill>
                  <a:srgbClr val="9CDCFE"/>
                </a:solidFill>
                <a:latin typeface="Consolas"/>
              </a:rPr>
              <a:t>relevance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: </a:t>
            </a:r>
            <a:r>
              <a:rPr lang="en-US" sz="1600" dirty="0">
                <a:solidFill>
                  <a:srgbClr val="569CD6"/>
                </a:solidFill>
                <a:latin typeface="Consolas"/>
              </a:rPr>
              <a:t>string</a:t>
            </a:r>
            <a:r>
              <a:rPr lang="en-US" sz="1600" dirty="0">
                <a:solidFill>
                  <a:srgbClr val="D4D4D4"/>
                </a:solidFill>
                <a:latin typeface="Consolas"/>
              </a:rPr>
              <a:t> };</a:t>
            </a:r>
            <a:endParaRPr lang="en-US" sz="1600" dirty="0">
              <a:solidFill>
                <a:srgbClr val="6A9955"/>
              </a:solidFill>
              <a:latin typeface="Consolas"/>
            </a:endParaRPr>
          </a:p>
          <a:p>
            <a:endParaRPr lang="en-US" sz="1600" dirty="0">
              <a:solidFill>
                <a:srgbClr val="D4D4D4"/>
              </a:solidFill>
              <a:latin typeface="Consolas"/>
            </a:endParaRPr>
          </a:p>
          <a:p>
            <a:r>
              <a:rPr lang="en-US" sz="1600" dirty="0">
                <a:solidFill>
                  <a:srgbClr val="6A9955"/>
                </a:solidFill>
                <a:latin typeface="Consolas"/>
              </a:rPr>
              <a:t>// If conclusion streams before application is filled → IRAC violation → stop stream</a:t>
            </a:r>
          </a:p>
          <a:p>
            <a:r>
              <a:rPr lang="en-US" sz="1600" dirty="0">
                <a:solidFill>
                  <a:srgbClr val="6A9955"/>
                </a:solidFill>
                <a:latin typeface="Consolas"/>
              </a:rPr>
              <a:t>// conclusion.derivedFrom empty → "conclusion hanging in air" → invalid</a:t>
            </a:r>
          </a:p>
        </p:txBody>
      </p:sp>
      <p:sp>
        <p:nvSpPr>
          <p:cNvPr id="205" name="Badge"/>
          <p:cNvSpPr>
            <a:spLocks noGrp="1"/>
          </p:cNvSpPr>
          <p:nvPr/>
        </p:nvSpPr>
        <p:spPr>
          <a:xfrm>
            <a:off x="1270000" y="5892800"/>
            <a:ext cx="9652000" cy="508000"/>
          </a:xfrm>
          <a:prstGeom prst="roundRect">
            <a:avLst>
              <a:gd name="adj" fmla="val 8000"/>
            </a:avLst>
          </a:prstGeom>
          <a:solidFill>
            <a:srgbClr val="1F4788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1600" b="1" dirty="0">
                <a:solidFill>
                  <a:srgbClr val="F0F0F0"/>
                </a:solidFill>
                <a:latin typeface="Segoe UI"/>
              </a:rPr>
              <a:t>CoT as union type — free text cannot express this. Only a typed schema can.</a:t>
            </a:r>
          </a:p>
        </p:txBody>
      </p:sp>
    </p:spTree>
    <p:extLst>
      <p:ext uri="{BB962C8B-B14F-4D97-AF65-F5344CB8AC3E}">
        <p14:creationId xmlns:p14="http://schemas.microsoft.com/office/powerpoint/2010/main" val="1658804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AC3B7FA-53FD-4D89-BFA4-2DE5AB86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567B8A6-C5FC-97C3-F502-ED03FE22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6858000" cy="1356360"/>
          </a:xfrm>
        </p:spPr>
        <p:txBody>
          <a:bodyPr>
            <a:normAutofit/>
          </a:bodyPr>
          <a:lstStyle/>
          <a:p>
            <a:r>
              <a:rPr lang="en-US" dirty="0"/>
              <a:t>3.4. The Cost of Discipline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7312E-0E7E-55AE-BC7D-899090DF6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057400"/>
            <a:ext cx="6858000" cy="4038600"/>
          </a:xfrm>
        </p:spPr>
        <p:txBody>
          <a:bodyPr>
            <a:normAutofit/>
          </a:bodyPr>
          <a:lstStyle/>
          <a:p>
            <a:r>
              <a:rPr lang="en-US" altLang="ko-KR" sz="2000" b="1" dirty="0"/>
              <a:t>Discipline is not free</a:t>
            </a:r>
          </a:p>
          <a:p>
            <a:pPr lvl="1"/>
            <a:r>
              <a:rPr lang="en-US" altLang="ko-KR" sz="1800" dirty="0"/>
              <a:t>Schema design + validator authoring</a:t>
            </a:r>
          </a:p>
          <a:p>
            <a:pPr lvl="1"/>
            <a:r>
              <a:rPr lang="en-US" altLang="ko-KR" sz="1800" dirty="0"/>
              <a:t>More tokens, more latency per call</a:t>
            </a:r>
          </a:p>
          <a:p>
            <a:pPr lvl="1"/>
            <a:r>
              <a:rPr lang="en-US" altLang="ko-KR" sz="1800" dirty="0"/>
              <a:t>Domain knowledge must be encoded as structure</a:t>
            </a:r>
          </a:p>
          <a:p>
            <a:r>
              <a:rPr lang="en-US" altLang="ko-KR" sz="2000" b="1" dirty="0"/>
              <a:t>Trade</a:t>
            </a:r>
          </a:p>
          <a:p>
            <a:pPr lvl="1"/>
            <a:r>
              <a:rPr lang="en-US" altLang="ko-KR" sz="1800" dirty="0"/>
              <a:t>design cost upfront → accident cost down</a:t>
            </a:r>
          </a:p>
          <a:p>
            <a:pPr lvl="1"/>
            <a:r>
              <a:rPr lang="en-US" altLang="ko-KR" sz="1800" dirty="0"/>
              <a:t>Strongest where audit format is mature</a:t>
            </a:r>
          </a:p>
          <a:p>
            <a:pPr lvl="1"/>
            <a:r>
              <a:rPr lang="en-US" altLang="ko-KR" sz="1800" dirty="0"/>
              <a:t>Bad schema → bad procedure, rigorously enforced</a:t>
            </a:r>
          </a:p>
          <a:p>
            <a:r>
              <a:rPr lang="en-US" altLang="ko-KR" sz="2000" b="1" dirty="0"/>
              <a:t>Quality = schema designer's quality</a:t>
            </a:r>
          </a:p>
        </p:txBody>
      </p:sp>
      <p:pic>
        <p:nvPicPr>
          <p:cNvPr id="8" name="그림 7" descr="The image appears to be a detailed architectural blueprint or floor plan, showcasing various components such as doors, windows, walls, and materials used in construction. It includes specific measurements, types of materials, and installation notes, indicating a complex multi-room structure, possibly a house or commercial building.&#10;&#10;AI 생성 콘텐츠는 정확하지 않을 수 있습니다.">
            <a:extLst>
              <a:ext uri="{FF2B5EF4-FFF2-40B4-BE49-F238E27FC236}">
                <a16:creationId xmlns:a16="http://schemas.microsoft.com/office/drawing/2014/main" id="{0D2088A7-38D3-41CB-AB2E-D74A06F4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258" r="36859" b="1"/>
          <a:stretch>
            <a:fillRect/>
          </a:stretch>
        </p:blipFill>
        <p:spPr>
          <a:xfrm>
            <a:off x="8301386" y="243840"/>
            <a:ext cx="3646837" cy="63779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3C6F6B7-7899-41D8-AB85-2854E032D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836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066A984-FD22-C8A0-2069-F830A286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Function Calling Harness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A1B1C5-546D-BB3B-CB44-6C5D22799D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Typia: Function Calling Harness</a:t>
            </a:r>
          </a:p>
          <a:p>
            <a:r>
              <a:rPr lang="en-US" altLang="ko-KR" dirty="0"/>
              <a:t>Advantages of Function Calling</a:t>
            </a:r>
          </a:p>
          <a:p>
            <a:r>
              <a:rPr lang="en-US" altLang="ko-KR" dirty="0"/>
              <a:t>Engineering Industry</a:t>
            </a:r>
          </a:p>
        </p:txBody>
      </p:sp>
    </p:spTree>
    <p:extLst>
      <p:ext uri="{BB962C8B-B14F-4D97-AF65-F5344CB8AC3E}">
        <p14:creationId xmlns:p14="http://schemas.microsoft.com/office/powerpoint/2010/main" val="2380317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3C087846-1093-9950-E0EB-5F70E5F6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Streaming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3D5AA17-4F60-0791-5BB2-9C28E5E09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Function Calling was One-shot</a:t>
            </a:r>
          </a:p>
          <a:p>
            <a:pPr marL="457200" indent="-457200">
              <a:buAutoNum type="arabicPeriod"/>
            </a:pPr>
            <a:r>
              <a:rPr lang="en-US" dirty="0"/>
              <a:t>Lenient Parsing – Reading Broken JSON</a:t>
            </a:r>
          </a:p>
          <a:p>
            <a:pPr marL="457200" indent="-457200">
              <a:buAutoNum type="arabicPeriod"/>
            </a:pPr>
            <a:r>
              <a:rPr lang="en-US" dirty="0"/>
              <a:t>DeepPartial&lt;T&gt; – Incremental Validation</a:t>
            </a:r>
          </a:p>
        </p:txBody>
      </p:sp>
    </p:spTree>
    <p:extLst>
      <p:ext uri="{BB962C8B-B14F-4D97-AF65-F5344CB8AC3E}">
        <p14:creationId xmlns:p14="http://schemas.microsoft.com/office/powerpoint/2010/main" val="357949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ectangle 306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F629E310-4878-74C2-757F-AF753722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840739" cy="1356360"/>
          </a:xfrm>
        </p:spPr>
        <p:txBody>
          <a:bodyPr>
            <a:normAutofit/>
          </a:bodyPr>
          <a:lstStyle/>
          <a:p>
            <a:r>
              <a:rPr lang="en-US" sz="3600" dirty="0"/>
              <a:t>4.1. Function Calling was One-shot</a:t>
            </a:r>
          </a:p>
        </p:txBody>
      </p:sp>
      <p:pic>
        <p:nvPicPr>
          <p:cNvPr id="4" name="그림 3" descr="GRAND CENTRAL BANK&#10;&#10;AI 생성 콘텐츠는 정확하지 않을 수 있습니다.">
            <a:extLst>
              <a:ext uri="{FF2B5EF4-FFF2-40B4-BE49-F238E27FC236}">
                <a16:creationId xmlns:a16="http://schemas.microsoft.com/office/drawing/2014/main" id="{E02E1899-E1B7-8953-877D-3C16AA250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537" r="47874" b="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02" name="Content Placeholder 2"/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 b="1" dirty="0"/>
              <a:t>The problem</a:t>
            </a:r>
          </a:p>
          <a:p>
            <a:pPr lvl="1"/>
            <a:r>
              <a:rPr lang="en-US" dirty="0"/>
              <a:t>Output token limit caps what one call can produce</a:t>
            </a:r>
          </a:p>
          <a:p>
            <a:pPr lvl="1"/>
            <a:r>
              <a:rPr lang="en-US" dirty="0"/>
              <a:t>100 API endpoints won't fit in a single response</a:t>
            </a:r>
          </a:p>
          <a:p>
            <a:pPr lvl="1"/>
            <a:r>
              <a:rPr lang="en-US" dirty="0"/>
              <a:t>One error → entire output discarded, full rewrite</a:t>
            </a:r>
          </a:p>
        </p:txBody>
      </p:sp>
      <p:sp>
        <p:nvSpPr>
          <p:cNvPr id="312" name="Rectangle 308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00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C43-B4FE-06FA-8132-706F05CD3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rkBg">
            <a:extLst>
              <a:ext uri="{FF2B5EF4-FFF2-40B4-BE49-F238E27FC236}">
                <a16:creationId xmlns:a16="http://schemas.microsoft.com/office/drawing/2014/main" id="{2B8B1398-CDFA-E6BC-074D-732D012A31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1A2E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 dirty="0"/>
          </a:p>
        </p:txBody>
      </p:sp>
      <p:sp>
        <p:nvSpPr>
          <p:cNvPr id="200" name="T">
            <a:extLst>
              <a:ext uri="{FF2B5EF4-FFF2-40B4-BE49-F238E27FC236}">
                <a16:creationId xmlns:a16="http://schemas.microsoft.com/office/drawing/2014/main" id="{6647155C-AA81-527B-99E7-61FEF9F146AF}"/>
              </a:ext>
            </a:extLst>
          </p:cNvPr>
          <p:cNvSpPr/>
          <p:nvPr/>
        </p:nvSpPr>
        <p:spPr>
          <a:xfrm>
            <a:off x="762000" y="317500"/>
            <a:ext cx="10668000" cy="5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2400" b="1" dirty="0">
                <a:ln>
                  <a:noFill/>
                </a:ln>
                <a:solidFill>
                  <a:srgbClr val="F0F0F0"/>
                </a:solidFill>
                <a:latin typeface="Segoe UI Semibold"/>
                <a:ea typeface="+mn-ea"/>
                <a:cs typeface="+mn-cs"/>
              </a:rPr>
              <a:t>Lenient JSON Parsing + Type Coercion</a:t>
            </a:r>
          </a:p>
        </p:txBody>
      </p:sp>
      <p:sp>
        <p:nvSpPr>
          <p:cNvPr id="201" name="Sub">
            <a:extLst>
              <a:ext uri="{FF2B5EF4-FFF2-40B4-BE49-F238E27FC236}">
                <a16:creationId xmlns:a16="http://schemas.microsoft.com/office/drawing/2014/main" id="{C4E1BD62-CFD5-4576-338E-CB523291A0CF}"/>
              </a:ext>
            </a:extLst>
          </p:cNvPr>
          <p:cNvSpPr/>
          <p:nvPr/>
        </p:nvSpPr>
        <p:spPr>
          <a:xfrm>
            <a:off x="762000" y="965200"/>
            <a:ext cx="10668000" cy="3175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pPr marL="0" indent="0" algn="l">
              <a:buNone/>
            </a:pPr>
            <a:r>
              <a:rPr lang="en-US" sz="1800" dirty="0">
                <a:ln>
                  <a:noFill/>
                </a:ln>
                <a:solidFill>
                  <a:srgbClr val="808080"/>
                </a:solidFill>
                <a:latin typeface="Segoe UI"/>
                <a:ea typeface="+mn-ea"/>
                <a:cs typeface="+mn-cs"/>
              </a:rPr>
              <a:t>Markdown wrapper, prefix text, wrong types, incomplete keywords, unclosed brackets</a:t>
            </a:r>
          </a:p>
        </p:txBody>
      </p:sp>
      <p:sp>
        <p:nvSpPr>
          <p:cNvPr id="202" name="CodeBg">
            <a:extLst>
              <a:ext uri="{FF2B5EF4-FFF2-40B4-BE49-F238E27FC236}">
                <a16:creationId xmlns:a16="http://schemas.microsoft.com/office/drawing/2014/main" id="{C2DE1884-D344-90B0-8936-5F2557498C18}"/>
              </a:ext>
            </a:extLst>
          </p:cNvPr>
          <p:cNvSpPr/>
          <p:nvPr/>
        </p:nvSpPr>
        <p:spPr>
          <a:xfrm>
            <a:off x="508000" y="1333500"/>
            <a:ext cx="11176000" cy="4445000"/>
          </a:xfrm>
          <a:prstGeom prst="roundRect">
            <a:avLst>
              <a:gd name="adj" fmla="val 3000"/>
            </a:avLst>
          </a:prstGeom>
          <a:solidFill>
            <a:srgbClr val="1E1E1E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3" name="Code">
            <a:extLst>
              <a:ext uri="{FF2B5EF4-FFF2-40B4-BE49-F238E27FC236}">
                <a16:creationId xmlns:a16="http://schemas.microsoft.com/office/drawing/2014/main" id="{BC4CAFA0-2296-DC65-F58C-1F99B4B0E9CA}"/>
              </a:ext>
            </a:extLst>
          </p:cNvPr>
          <p:cNvSpPr/>
          <p:nvPr/>
        </p:nvSpPr>
        <p:spPr>
          <a:xfrm>
            <a:off x="762000" y="1460500"/>
            <a:ext cx="10795000" cy="419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/>
          <a:lstStyle/>
          <a:p>
            <a:r>
              <a:rPr lang="en-US" sz="1400" dirty="0">
                <a:solidFill>
                  <a:srgbClr val="569CD6"/>
                </a:solidFill>
                <a:latin typeface="Consolas"/>
              </a:rPr>
              <a:t>const 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llmOutput = 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`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I'd be happy to help you! 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← 1. prefix text</a:t>
            </a:r>
          </a:p>
          <a:p>
            <a:endParaRPr lang="en-US" sz="1400" dirty="0">
              <a:solidFill>
                <a:srgbClr val="6A9955"/>
              </a:solidFill>
              <a:latin typeface="Consolas"/>
            </a:endParaRP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```</a:t>
            </a:r>
            <a:r>
              <a:rPr lang="en-US" sz="1400" dirty="0" err="1">
                <a:solidFill>
                  <a:srgbClr val="CE9178"/>
                </a:solidFill>
                <a:latin typeface="Consolas"/>
              </a:rPr>
              <a:t>json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← 1. markdown block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"order":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"payment":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"{\"type\":\"card\“, </a:t>
            </a:r>
            <a:r>
              <a:rPr lang="en-US" sz="1400" dirty="0" err="1">
                <a:solidFill>
                  <a:srgbClr val="FF6B6B"/>
                </a:solidFill>
                <a:latin typeface="Consolas"/>
              </a:rPr>
              <a:t>cardNumber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: “\1234"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← 2. double-stringify, but broken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"product": {</a:t>
            </a:r>
          </a:p>
          <a:p>
            <a:r>
              <a:rPr lang="en-US" sz="1400" dirty="0">
                <a:solidFill>
                  <a:srgbClr val="FF6B6B"/>
                </a:solidFill>
                <a:latin typeface="Consolas"/>
              </a:rPr>
              <a:t>        name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: "Laptop",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← 3. unquoted key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price: 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“1299.99”</a:t>
            </a:r>
            <a:r>
              <a:rPr lang="en-US" sz="1400" dirty="0">
                <a:solidFill>
                  <a:srgbClr val="CE9178"/>
                </a:solidFill>
                <a:latin typeface="Consolas"/>
              </a:rPr>
              <a:t>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← 3. </a:t>
            </a:r>
            <a:r>
              <a:rPr lang="en-US" altLang="ko-KR" sz="1400" dirty="0">
                <a:solidFill>
                  <a:srgbClr val="6A9955"/>
                </a:solidFill>
                <a:latin typeface="Consolas"/>
              </a:rPr>
              <a:t>not number</a:t>
            </a:r>
            <a:endParaRPr lang="en-US" sz="1400" dirty="0">
              <a:solidFill>
                <a:srgbClr val="6A9955"/>
              </a:solidFill>
              <a:latin typeface="Consolas"/>
            </a:endParaRP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quantity: 2</a:t>
            </a:r>
            <a:r>
              <a:rPr lang="en-US" sz="1400" dirty="0">
                <a:solidFill>
                  <a:srgbClr val="FF6B6B"/>
                </a:solidFill>
                <a:latin typeface="Consolas"/>
              </a:rPr>
              <a:t>,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      ← 3. trailing comma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},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"customer": {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        vip: </a:t>
            </a:r>
            <a:r>
              <a:rPr lang="en-US" sz="1400" dirty="0" err="1">
                <a:solidFill>
                  <a:srgbClr val="CE9178"/>
                </a:solidFill>
                <a:latin typeface="Consolas"/>
              </a:rPr>
              <a:t>tru</a:t>
            </a:r>
            <a:r>
              <a:rPr lang="en-US" sz="1400" dirty="0">
                <a:solidFill>
                  <a:srgbClr val="6A9955"/>
                </a:solidFill>
                <a:latin typeface="Consolas"/>
              </a:rPr>
              <a:t> ← 4. incomplete keyword</a:t>
            </a:r>
          </a:p>
          <a:p>
            <a:r>
              <a:rPr lang="en-US" sz="1400" dirty="0">
                <a:solidFill>
                  <a:srgbClr val="6A9955"/>
                </a:solidFill>
                <a:latin typeface="Consolas"/>
              </a:rPr>
              <a:t>  ← 4. unclosed brackets</a:t>
            </a:r>
          </a:p>
          <a:p>
            <a:r>
              <a:rPr lang="en-US" sz="1400" dirty="0">
                <a:solidFill>
                  <a:srgbClr val="6A9955"/>
                </a:solidFill>
                <a:latin typeface="Consolas"/>
              </a:rPr>
              <a:t>  ← 4. unclosed markdown block</a:t>
            </a:r>
          </a:p>
          <a:p>
            <a:r>
              <a:rPr lang="en-US" sz="1400" dirty="0">
                <a:solidFill>
                  <a:srgbClr val="CE9178"/>
                </a:solidFill>
                <a:latin typeface="Consolas"/>
              </a:rPr>
              <a:t>`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;</a:t>
            </a:r>
          </a:p>
          <a:p>
            <a:endParaRPr lang="en-US" sz="1400" dirty="0">
              <a:solidFill>
                <a:srgbClr val="D4D4D4"/>
              </a:solidFill>
              <a:latin typeface="Consolas"/>
            </a:endParaRPr>
          </a:p>
          <a:p>
            <a:r>
              <a:rPr lang="en-US" sz="1400" dirty="0">
                <a:solidFill>
                  <a:srgbClr val="569CD6"/>
                </a:solidFill>
                <a:latin typeface="Consolas"/>
              </a:rPr>
              <a:t>const 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result = func</a:t>
            </a:r>
            <a:r>
              <a:rPr lang="en-US" sz="1400" dirty="0">
                <a:solidFill>
                  <a:srgbClr val="9CDCFE"/>
                </a:solidFill>
                <a:latin typeface="Consolas"/>
              </a:rPr>
              <a:t>.parse</a:t>
            </a:r>
            <a:r>
              <a:rPr lang="en-US" sz="1400" dirty="0">
                <a:solidFill>
                  <a:srgbClr val="D4D4D4"/>
                </a:solidFill>
                <a:latin typeface="Consolas"/>
              </a:rPr>
              <a:t>(llmOutput);</a:t>
            </a:r>
            <a:r>
              <a:rPr lang="en-US" sz="1400" dirty="0">
                <a:solidFill>
                  <a:srgbClr val="4EC9B0"/>
                </a:solidFill>
                <a:latin typeface="Consolas"/>
              </a:rPr>
              <a:t> // ✓ all 7 fixed</a:t>
            </a:r>
          </a:p>
        </p:txBody>
      </p:sp>
      <p:sp>
        <p:nvSpPr>
          <p:cNvPr id="204" name="Badge">
            <a:extLst>
              <a:ext uri="{FF2B5EF4-FFF2-40B4-BE49-F238E27FC236}">
                <a16:creationId xmlns:a16="http://schemas.microsoft.com/office/drawing/2014/main" id="{9E8C6CEB-34EF-CFC9-B90C-CA88DC650FB7}"/>
              </a:ext>
            </a:extLst>
          </p:cNvPr>
          <p:cNvSpPr/>
          <p:nvPr/>
        </p:nvSpPr>
        <p:spPr>
          <a:xfrm>
            <a:off x="1270000" y="5969000"/>
            <a:ext cx="9652000" cy="508000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1"/>
          <a:lstStyle/>
          <a:p>
            <a:pPr marL="0" indent="0" algn="ctr">
              <a:buNone/>
            </a:pPr>
            <a:r>
              <a:rPr lang="en-US" sz="1800" b="1" dirty="0">
                <a:ln>
                  <a:noFill/>
                </a:ln>
                <a:solidFill>
                  <a:srgbClr val="A6B727"/>
                </a:solidFill>
                <a:latin typeface="Segoe UI Semibold"/>
                <a:ea typeface="+mn-ea"/>
                <a:cs typeface="+mn-cs"/>
              </a:rPr>
              <a:t>One call to func.parse()</a:t>
            </a:r>
            <a:r>
              <a:rPr lang="en-US" sz="1800" dirty="0">
                <a:ln>
                  <a:noFill/>
                </a:ln>
                <a:solidFill>
                  <a:srgbClr val="A0A0A0"/>
                </a:solidFill>
                <a:latin typeface="Segoe UI"/>
                <a:ea typeface="+mn-ea"/>
                <a:cs typeface="+mn-cs"/>
              </a:rPr>
              <a:t>  —  all 7 problems fixed, zero model changes</a:t>
            </a:r>
          </a:p>
        </p:txBody>
      </p:sp>
      <p:sp>
        <p:nvSpPr>
          <p:cNvPr id="3" name="AL">
            <a:extLst>
              <a:ext uri="{FF2B5EF4-FFF2-40B4-BE49-F238E27FC236}">
                <a16:creationId xmlns:a16="http://schemas.microsoft.com/office/drawing/2014/main" id="{B6DDAF5B-D97D-45CC-E707-432DEC175A5F}"/>
              </a:ext>
            </a:extLst>
          </p:cNvPr>
          <p:cNvSpPr/>
          <p:nvPr/>
        </p:nvSpPr>
        <p:spPr>
          <a:xfrm>
            <a:off x="762000" y="863600"/>
            <a:ext cx="1524000" cy="38100"/>
          </a:xfrm>
          <a:prstGeom prst="rect">
            <a:avLst/>
          </a:prstGeom>
          <a:solidFill>
            <a:srgbClr val="00D4AA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16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94B7DC-18F5-4439-9488-E5B730BBB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D5576FA-343A-B03E-DC08-D097BBAB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42" y="609600"/>
            <a:ext cx="6579277" cy="1356360"/>
          </a:xfrm>
        </p:spPr>
        <p:txBody>
          <a:bodyPr>
            <a:normAutofit/>
          </a:bodyPr>
          <a:lstStyle/>
          <a:p>
            <a:r>
              <a:rPr lang="en-US" dirty="0"/>
              <a:t>4.2. Lenient Parsing</a:t>
            </a:r>
          </a:p>
        </p:txBody>
      </p:sp>
      <p:pic>
        <p:nvPicPr>
          <p:cNvPr id="5" name="그림 4" descr="A man is sitting on a beige couch, relaxing while reading a mobile phone.&#10;&#10;AI 생성 콘텐츠는 정확하지 않을 수 있습니다.">
            <a:extLst>
              <a:ext uri="{FF2B5EF4-FFF2-40B4-BE49-F238E27FC236}">
                <a16:creationId xmlns:a16="http://schemas.microsoft.com/office/drawing/2014/main" id="{9C09D555-1FC4-2DEC-1297-D07E91C8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301" r="40674" b="-1"/>
          <a:stretch>
            <a:fillRect/>
          </a:stretch>
        </p:blipFill>
        <p:spPr>
          <a:xfrm>
            <a:off x="232861" y="243840"/>
            <a:ext cx="3646837" cy="6377939"/>
          </a:xfrm>
          <a:prstGeom prst="rect">
            <a:avLst/>
          </a:prstGeom>
        </p:spPr>
      </p:pic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B3BA531-FA8D-57C7-5B9F-C8D08A42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42" y="2057400"/>
            <a:ext cx="6576629" cy="4038600"/>
          </a:xfrm>
        </p:spPr>
        <p:txBody>
          <a:bodyPr>
            <a:normAutofit/>
          </a:bodyPr>
          <a:lstStyle/>
          <a:p>
            <a:r>
              <a:rPr lang="en-US" dirty="0"/>
              <a:t>With Lenient JSON Parsing</a:t>
            </a:r>
          </a:p>
          <a:p>
            <a:endParaRPr lang="en-US" dirty="0"/>
          </a:p>
          <a:p>
            <a:r>
              <a:rPr lang="en-US" dirty="0"/>
              <a:t>Non-completed JSON can be parsed</a:t>
            </a:r>
          </a:p>
          <a:p>
            <a:r>
              <a:rPr lang="en-US" dirty="0"/>
              <a:t>Multi-turn response possible</a:t>
            </a:r>
          </a:p>
          <a:p>
            <a:r>
              <a:rPr lang="en-US" dirty="0"/>
              <a:t>Streaming become possible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861B3C-221F-4FEE-BC20-58155E285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4625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7D81C040-38AF-D5AA-47B8-BA416E08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4.3. Incremental Validation</a:t>
            </a:r>
          </a:p>
        </p:txBody>
      </p:sp>
      <p:sp>
        <p:nvSpPr>
          <p:cNvPr id="303" name="Content Placeholder 2"/>
          <p:cNvSpPr>
            <a:spLocks noGrp="1"/>
          </p:cNvSpPr>
          <p:nvPr>
            <p:ph idx="1"/>
          </p:nvPr>
        </p:nvSpPr>
        <p:spPr>
          <a:xfrm>
            <a:off x="707064" y="2057400"/>
            <a:ext cx="6993914" cy="4038600"/>
          </a:xfrm>
        </p:spPr>
        <p:txBody>
          <a:bodyPr>
            <a:normAutofit/>
          </a:bodyPr>
          <a:lstStyle/>
          <a:p>
            <a:r>
              <a:rPr lang="en-US" b="1" dirty="0"/>
              <a:t>Validate each field as it arrives</a:t>
            </a:r>
          </a:p>
          <a:p>
            <a:endParaRPr lang="en-US" b="1" dirty="0"/>
          </a:p>
          <a:p>
            <a:r>
              <a:rPr lang="en-US" dirty="0"/>
              <a:t>DeepPartial&lt;T&gt;: all fields optional mid-stream — no false positives</a:t>
            </a:r>
          </a:p>
          <a:p>
            <a:r>
              <a:rPr lang="en-US" dirty="0"/>
              <a:t>Violation detected → stop, retry that field only</a:t>
            </a:r>
          </a:p>
          <a:p>
            <a:r>
              <a:rPr lang="en-US" dirty="0"/>
              <a:t>Passed fields pinned → model sees only the next field</a:t>
            </a:r>
          </a:p>
          <a:p>
            <a:r>
              <a:rPr lang="en-US" dirty="0"/>
              <a:t>Schema order enforced — conclusion cannot arrive before evidence</a:t>
            </a:r>
          </a:p>
        </p:txBody>
      </p:sp>
      <p:pic>
        <p:nvPicPr>
          <p:cNvPr id="3" name="그림 2" descr="The image shows a red pen tip touching a checkmarked box, suggesting the act of marking an answer or ticking a box.&#10;&#10;AI 생성 콘텐츠는 정확하지 않을 수 있습니다.">
            <a:extLst>
              <a:ext uri="{FF2B5EF4-FFF2-40B4-BE49-F238E27FC236}">
                <a16:creationId xmlns:a16="http://schemas.microsoft.com/office/drawing/2014/main" id="{A40E1EBF-3B64-8003-5C27-0B3B79408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85610" y="2382871"/>
            <a:ext cx="3135414" cy="20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435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7D81C040-38AF-D5AA-47B8-BA416E08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4.3. Incremental Validation</a:t>
            </a:r>
          </a:p>
        </p:txBody>
      </p:sp>
      <p:sp>
        <p:nvSpPr>
          <p:cNvPr id="303" name="Content Placeholder 2"/>
          <p:cNvSpPr>
            <a:spLocks noGrp="1"/>
          </p:cNvSpPr>
          <p:nvPr>
            <p:ph idx="1"/>
          </p:nvPr>
        </p:nvSpPr>
        <p:spPr>
          <a:xfrm>
            <a:off x="707064" y="2057400"/>
            <a:ext cx="6993914" cy="40386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Schema expects</a:t>
            </a:r>
          </a:p>
          <a:p>
            <a:pPr lvl="1"/>
            <a:r>
              <a:rPr lang="en-US" dirty="0" err="1"/>
              <a:t>industry_analysis</a:t>
            </a:r>
            <a:endParaRPr lang="en-US" dirty="0"/>
          </a:p>
          <a:p>
            <a:pPr lvl="1"/>
            <a:r>
              <a:rPr lang="en-US" dirty="0" err="1"/>
              <a:t>risk_factors</a:t>
            </a:r>
            <a:endParaRPr lang="en-US" dirty="0"/>
          </a:p>
          <a:p>
            <a:pPr lvl="1"/>
            <a:r>
              <a:rPr lang="en-US" dirty="0"/>
              <a:t>citations</a:t>
            </a:r>
          </a:p>
          <a:p>
            <a:pPr lvl="1"/>
            <a:r>
              <a:rPr lang="en-US" dirty="0"/>
              <a:t>recommendation</a:t>
            </a:r>
          </a:p>
          <a:p>
            <a:r>
              <a:rPr lang="en-US" dirty="0"/>
              <a:t>LLM emits: recommendation arrives first</a:t>
            </a:r>
          </a:p>
          <a:p>
            <a:r>
              <a:rPr lang="en-US" dirty="0"/>
              <a:t>Order violation detected → stop immediately, send back</a:t>
            </a:r>
          </a:p>
          <a:p>
            <a:endParaRPr lang="en-US" dirty="0"/>
          </a:p>
          <a:p>
            <a:r>
              <a:rPr lang="en-US" b="1" dirty="0"/>
              <a:t>Conclusion before evidence = post-hoc rationalization</a:t>
            </a:r>
          </a:p>
          <a:p>
            <a:r>
              <a:rPr lang="en-US" dirty="0"/>
              <a:t>Schema order makes it structurally impossible</a:t>
            </a:r>
          </a:p>
        </p:txBody>
      </p:sp>
      <p:pic>
        <p:nvPicPr>
          <p:cNvPr id="3" name="그림 2" descr="The image shows a red pen tip touching a checkmarked box, suggesting the act of marking an answer or ticking a box.&#10;&#10;AI 생성 콘텐츠는 정확하지 않을 수 있습니다.">
            <a:extLst>
              <a:ext uri="{FF2B5EF4-FFF2-40B4-BE49-F238E27FC236}">
                <a16:creationId xmlns:a16="http://schemas.microsoft.com/office/drawing/2014/main" id="{A40E1EBF-3B64-8003-5C27-0B3B79408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85610" y="2382871"/>
            <a:ext cx="3135414" cy="20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9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9103FD6-805C-B50A-FE54-B4109AA0C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Q&amp;A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8EEC3CF-B89E-D320-7588-091FFD62D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Samchon</a:t>
            </a:r>
          </a:p>
          <a:p>
            <a:r>
              <a:rPr lang="en-US" altLang="ko-KR" dirty="0"/>
              <a:t>2026-04-30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821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E53FEA-569B-4423-64DE-8221C07D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1.1. Typia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0E8E6B4-4C10-FBBD-69EB-EC2C19883F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b="1" dirty="0"/>
              <a:t>TypeScript compiler plugin</a:t>
            </a:r>
          </a:p>
          <a:p>
            <a:pPr>
              <a:buNone/>
            </a:pPr>
            <a:r>
              <a:rPr lang="en-US" sz="2000" dirty="0"/>
              <a:t>analyzes source code at compile time</a:t>
            </a:r>
          </a:p>
          <a:p>
            <a:pPr>
              <a:buNone/>
            </a:pPr>
            <a:endParaRPr lang="en-US" sz="800" dirty="0"/>
          </a:p>
          <a:p>
            <a:pPr>
              <a:buFont typeface="Arial"/>
              <a:buChar char="•"/>
            </a:pPr>
            <a:r>
              <a:rPr lang="en-US" sz="1800" dirty="0"/>
              <a:t>Runtime type erasure → AOT validation</a:t>
            </a:r>
          </a:p>
          <a:p>
            <a:pPr>
              <a:buFont typeface="Arial"/>
              <a:buChar char="•"/>
            </a:pPr>
            <a:r>
              <a:rPr lang="en-US" sz="1800" dirty="0"/>
              <a:t>20,000× faster than class-validator</a:t>
            </a:r>
          </a:p>
          <a:p>
            <a:pPr>
              <a:buFont typeface="Arial"/>
              <a:buChar char="•"/>
            </a:pPr>
            <a:r>
              <a:rPr lang="en-US" sz="1800" dirty="0"/>
              <a:t>One line — no separate schema definition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1800" b="1" dirty="0"/>
              <a:t>typia.validate&lt;T&gt;(input) — that's it</a:t>
            </a:r>
          </a:p>
        </p:txBody>
      </p:sp>
      <p:pic>
        <p:nvPicPr>
          <p:cNvPr id="6" name="내용 개체 틀 5">
            <a:extLst>
              <a:ext uri="{FF2B5EF4-FFF2-40B4-BE49-F238E27FC236}">
                <a16:creationId xmlns:a16="http://schemas.microsoft.com/office/drawing/2014/main" id="{90504929-B81A-E009-9149-D3C2DB16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31908" y="407019"/>
            <a:ext cx="5763376" cy="60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5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2E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/>
          <p:cNvSpPr/>
          <p:nvPr/>
        </p:nvSpPr>
        <p:spPr>
          <a:xfrm>
            <a:off x="762000" y="381000"/>
            <a:ext cx="10668000" cy="635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Typia's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Core: TS → JS Transform</a:t>
            </a:r>
          </a:p>
        </p:txBody>
      </p:sp>
      <p:sp>
        <p:nvSpPr>
          <p:cNvPr id="12" name="LH"/>
          <p:cNvSpPr/>
          <p:nvPr/>
        </p:nvSpPr>
        <p:spPr>
          <a:xfrm>
            <a:off x="762000" y="1270000"/>
            <a:ext cx="5080000" cy="3556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D4A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Before Compilation: TypeScript</a:t>
            </a:r>
          </a:p>
        </p:txBody>
      </p:sp>
      <p:sp>
        <p:nvSpPr>
          <p:cNvPr id="13" name="LBg"/>
          <p:cNvSpPr/>
          <p:nvPr/>
        </p:nvSpPr>
        <p:spPr>
          <a:xfrm>
            <a:off x="762000" y="1651000"/>
            <a:ext cx="5080000" cy="4191000"/>
          </a:xfrm>
          <a:prstGeom prst="rect">
            <a:avLst/>
          </a:prstGeom>
          <a:solidFill>
            <a:srgbClr val="0D1117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4" name="TSCode"/>
          <p:cNvSpPr/>
          <p:nvPr/>
        </p:nvSpPr>
        <p:spPr>
          <a:xfrm>
            <a:off x="889000" y="1676400"/>
            <a:ext cx="4826000" cy="406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import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typia, { tags }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from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"typia"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interface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IMember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id: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string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Format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"uuid"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email: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string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Format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"email"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age: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number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"uint32"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ExclusiveMinimum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Maximum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const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check: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boolean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 typia.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IMember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&gt;(input);</a:t>
            </a:r>
          </a:p>
        </p:txBody>
      </p:sp>
      <p:sp>
        <p:nvSpPr>
          <p:cNvPr id="15" name="RH"/>
          <p:cNvSpPr/>
          <p:nvPr/>
        </p:nvSpPr>
        <p:spPr>
          <a:xfrm>
            <a:off x="6350000" y="1270000"/>
            <a:ext cx="5080000" cy="3556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After Compilation: JavaScript</a:t>
            </a:r>
          </a:p>
        </p:txBody>
      </p:sp>
      <p:sp>
        <p:nvSpPr>
          <p:cNvPr id="16" name="RBg"/>
          <p:cNvSpPr/>
          <p:nvPr/>
        </p:nvSpPr>
        <p:spPr>
          <a:xfrm>
            <a:off x="6350000" y="1651000"/>
            <a:ext cx="5080000" cy="4191000"/>
          </a:xfrm>
          <a:prstGeom prst="rect">
            <a:avLst/>
          </a:prstGeom>
          <a:solidFill>
            <a:srgbClr val="0D1117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7" name="JSCode"/>
          <p:cNvSpPr/>
          <p:nvPr/>
        </p:nvSpPr>
        <p:spPr>
          <a:xfrm>
            <a:off x="6477000" y="1676400"/>
            <a:ext cx="4826000" cy="406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((input)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=&gt;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return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(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"object"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===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input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null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!== input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"string"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===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input.id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/^[0-9a-f]{8}-.../.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test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(input.id)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"string"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===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input.email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/^[a-z0-9._%+-]+@.../.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test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(input.email)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"number"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===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input.age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Number.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isInteger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(input.age)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input.age &gt;=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&lt; input.age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&amp;&amp;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&gt;= input.age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})</a:t>
            </a:r>
          </a:p>
        </p:txBody>
      </p:sp>
      <p:sp>
        <p:nvSpPr>
          <p:cNvPr id="18" name="Arr"/>
          <p:cNvSpPr/>
          <p:nvPr/>
        </p:nvSpPr>
        <p:spPr>
          <a:xfrm>
            <a:off x="5867400" y="34290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D4A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→</a:t>
            </a:r>
          </a:p>
        </p:txBody>
      </p:sp>
      <p:sp>
        <p:nvSpPr>
          <p:cNvPr id="19" name="Insight"/>
          <p:cNvSpPr/>
          <p:nvPr/>
        </p:nvSpPr>
        <p:spPr>
          <a:xfrm>
            <a:off x="762000" y="6032500"/>
            <a:ext cx="10668000" cy="5715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single line —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D4AA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typia.is&lt;IMember&gt;(input)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transforms into UUID regex, email regex, integer + range checks</a:t>
            </a:r>
          </a:p>
        </p:txBody>
      </p:sp>
      <p:sp>
        <p:nvSpPr>
          <p:cNvPr id="2" name="AL">
            <a:extLst>
              <a:ext uri="{FF2B5EF4-FFF2-40B4-BE49-F238E27FC236}">
                <a16:creationId xmlns:a16="http://schemas.microsoft.com/office/drawing/2014/main" id="{202CEDE0-EA16-47C5-A9E7-C4A3984FF2DA}"/>
              </a:ext>
            </a:extLst>
          </p:cNvPr>
          <p:cNvSpPr/>
          <p:nvPr/>
        </p:nvSpPr>
        <p:spPr>
          <a:xfrm>
            <a:off x="762000" y="1041400"/>
            <a:ext cx="1524000" cy="38100"/>
          </a:xfrm>
          <a:prstGeom prst="rect">
            <a:avLst/>
          </a:prstGeom>
          <a:solidFill>
            <a:srgbClr val="00D4AA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1117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6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2E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"/>
          <p:cNvSpPr/>
          <p:nvPr/>
        </p:nvSpPr>
        <p:spPr>
          <a:xfrm>
            <a:off x="762000" y="381000"/>
            <a:ext cx="10668000" cy="635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Type → Schema: Automatic Generation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2" name="LH"/>
          <p:cNvSpPr/>
          <p:nvPr/>
        </p:nvSpPr>
        <p:spPr>
          <a:xfrm>
            <a:off x="762000" y="1270000"/>
            <a:ext cx="5080000" cy="3556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D4AA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TypeScript Type (input)</a:t>
            </a:r>
          </a:p>
        </p:txBody>
      </p:sp>
      <p:sp>
        <p:nvSpPr>
          <p:cNvPr id="13" name="LBg"/>
          <p:cNvSpPr/>
          <p:nvPr/>
        </p:nvSpPr>
        <p:spPr>
          <a:xfrm>
            <a:off x="762000" y="1625600"/>
            <a:ext cx="5080000" cy="4191000"/>
          </a:xfrm>
          <a:prstGeom prst="rect">
            <a:avLst/>
          </a:prstGeom>
          <a:solidFill>
            <a:srgbClr val="0D1117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4" name="TSCode"/>
          <p:cNvSpPr/>
          <p:nvPr/>
        </p:nvSpPr>
        <p:spPr>
          <a:xfrm>
            <a:off x="889000" y="1676400"/>
            <a:ext cx="4826000" cy="406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import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typia, { tags }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from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"typia"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interface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IMember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/**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* Member's age.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*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* Only adults aged 19 or older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* can register.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A9955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*/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age: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number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Type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"uint32"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ExclusiveMinimum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email: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string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Format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"email"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name: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string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MinLength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&amp;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tags.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MaxLength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D4D4D4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C586C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const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schema = typia.llm.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parameters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&lt;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4EC9B0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IMember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&gt;();</a:t>
            </a:r>
          </a:p>
        </p:txBody>
      </p:sp>
      <p:sp>
        <p:nvSpPr>
          <p:cNvPr id="15" name="RH"/>
          <p:cNvSpPr/>
          <p:nvPr/>
        </p:nvSpPr>
        <p:spPr>
          <a:xfrm>
            <a:off x="6350000" y="1270000"/>
            <a:ext cx="5080000" cy="3556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Generated JSON Schema (output)</a:t>
            </a:r>
          </a:p>
        </p:txBody>
      </p:sp>
      <p:sp>
        <p:nvSpPr>
          <p:cNvPr id="16" name="RBg"/>
          <p:cNvSpPr/>
          <p:nvPr/>
        </p:nvSpPr>
        <p:spPr>
          <a:xfrm>
            <a:off x="6350000" y="1651000"/>
            <a:ext cx="5080000" cy="4191000"/>
          </a:xfrm>
          <a:prstGeom prst="rect">
            <a:avLst/>
          </a:prstGeom>
          <a:solidFill>
            <a:srgbClr val="0D1117"/>
          </a:solidFill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  <p:sp>
        <p:nvSpPr>
          <p:cNvPr id="17" name="JSONCode"/>
          <p:cNvSpPr/>
          <p:nvPr/>
        </p:nvSpPr>
        <p:spPr>
          <a:xfrm>
            <a:off x="6477000" y="1676400"/>
            <a:ext cx="4826000" cy="40640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"object"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"properties"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"age"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"integer"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"description"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"Member's age.\n...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"exclusiveMinimum"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},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"email"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"string"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"format"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"email"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},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"name"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"type"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"string"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"minLength"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"maxLength"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5CEA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100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},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69CD6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"required"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: [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"age"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"email"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E9178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"name"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4D4D4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}</a:t>
            </a:r>
          </a:p>
        </p:txBody>
      </p:sp>
      <p:sp>
        <p:nvSpPr>
          <p:cNvPr id="18" name="Arr"/>
          <p:cNvSpPr/>
          <p:nvPr/>
        </p:nvSpPr>
        <p:spPr>
          <a:xfrm>
            <a:off x="5867400" y="34290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D4A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→</a:t>
            </a:r>
          </a:p>
        </p:txBody>
      </p:sp>
      <p:sp>
        <p:nvSpPr>
          <p:cNvPr id="19" name="Insight"/>
          <p:cNvSpPr/>
          <p:nvPr/>
        </p:nvSpPr>
        <p:spPr>
          <a:xfrm>
            <a:off x="762000" y="6032500"/>
            <a:ext cx="10668000" cy="57150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93D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JSDoc comments → description fields  |  Type constraints → validation rules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0D0D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 type = LLM guidance + validation rules</a:t>
            </a:r>
          </a:p>
        </p:txBody>
      </p:sp>
      <p:sp>
        <p:nvSpPr>
          <p:cNvPr id="2" name="AL">
            <a:extLst>
              <a:ext uri="{FF2B5EF4-FFF2-40B4-BE49-F238E27FC236}">
                <a16:creationId xmlns:a16="http://schemas.microsoft.com/office/drawing/2014/main" id="{10E637CF-DE1E-4A7C-871C-04334855BCAB}"/>
              </a:ext>
            </a:extLst>
          </p:cNvPr>
          <p:cNvSpPr/>
          <p:nvPr/>
        </p:nvSpPr>
        <p:spPr>
          <a:xfrm>
            <a:off x="762000" y="1041400"/>
            <a:ext cx="1524000" cy="38100"/>
          </a:xfrm>
          <a:prstGeom prst="rect">
            <a:avLst/>
          </a:prstGeom>
          <a:solidFill>
            <a:srgbClr val="00D4AA"/>
          </a:solidFill>
          <a:ln w="1905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1117"/>
              </a:solidFill>
              <a:effectLst/>
              <a:uLnTx/>
              <a:uFillTx/>
              <a:latin typeface="Segoe UI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7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3ACF9C-9335-A922-EC24-515B0C39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81000"/>
            <a:ext cx="9880600" cy="762000"/>
          </a:xfrm>
        </p:spPr>
        <p:txBody>
          <a:bodyPr>
            <a:normAutofit/>
          </a:bodyPr>
          <a:lstStyle/>
          <a:p>
            <a:r>
              <a:rPr lang="en-US" dirty="0"/>
              <a:t>1.1. </a:t>
            </a:r>
            <a:r>
              <a:rPr lang="en-US" dirty="0" err="1"/>
              <a:t>typia.llm.application</a:t>
            </a:r>
            <a:r>
              <a:rPr lang="en-US" dirty="0"/>
              <a:t>&lt;Class&gt;()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6D3964-0D57-8F46-B5DC-780FA61A0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748" y="1397000"/>
            <a:ext cx="5954252" cy="482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/>
              <a:t>Scales schema generation to entire classes — every method becomes a function calling schema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1800" b="1" dirty="0"/>
              <a:t>Each ILlmFunction automatically provides:</a:t>
            </a:r>
          </a:p>
          <a:p>
            <a:pPr>
              <a:buFont typeface="Arial"/>
              <a:buChar char="•"/>
            </a:pPr>
            <a:r>
              <a:rPr lang="en-US" sz="1800" b="1" dirty="0"/>
              <a:t>parameters</a:t>
            </a:r>
            <a:r>
              <a:rPr lang="en-US" sz="1800" dirty="0"/>
              <a:t> — JSON Schema for the LLM to fill</a:t>
            </a:r>
          </a:p>
          <a:p>
            <a:pPr>
              <a:buFont typeface="Arial"/>
              <a:buChar char="•"/>
            </a:pPr>
            <a:r>
              <a:rPr lang="en-US" sz="1800" b="1" dirty="0"/>
              <a:t>parse()</a:t>
            </a:r>
            <a:r>
              <a:rPr lang="en-US" sz="1800" dirty="0"/>
              <a:t> — lenient JSON parsing + type coercion</a:t>
            </a:r>
          </a:p>
          <a:p>
            <a:pPr>
              <a:buFont typeface="Arial"/>
              <a:buChar char="•"/>
            </a:pPr>
            <a:r>
              <a:rPr lang="en-US" sz="1800" b="1" dirty="0"/>
              <a:t>coerce()</a:t>
            </a:r>
            <a:r>
              <a:rPr lang="en-US" sz="1800" dirty="0"/>
              <a:t> — schema-based type conversion</a:t>
            </a:r>
          </a:p>
          <a:p>
            <a:pPr>
              <a:buFont typeface="Arial"/>
              <a:buChar char="•"/>
            </a:pPr>
            <a:r>
              <a:rPr lang="en-US" sz="1800" b="1" dirty="0"/>
              <a:t>validate()</a:t>
            </a:r>
            <a:r>
              <a:rPr lang="en-US" sz="1800" dirty="0"/>
              <a:t> — precise error detection with exact paths</a:t>
            </a:r>
          </a:p>
          <a:p>
            <a:pPr>
              <a:buNone/>
            </a:pPr>
            <a:endParaRPr lang="en-US" sz="800" dirty="0"/>
          </a:p>
          <a:p>
            <a:pPr>
              <a:buNone/>
            </a:pPr>
            <a:r>
              <a:rPr lang="en-US" sz="1800" b="1" dirty="0"/>
              <a:t>Define one class → get the full function calling pipeline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35A3A35-FA13-F844-235E-C80912BA854A}"/>
              </a:ext>
            </a:extLst>
          </p:cNvPr>
          <p:cNvGrpSpPr/>
          <p:nvPr/>
        </p:nvGrpSpPr>
        <p:grpSpPr>
          <a:xfrm>
            <a:off x="7112000" y="1714091"/>
            <a:ext cx="3937000" cy="4356100"/>
            <a:chOff x="6667500" y="1016000"/>
            <a:chExt cx="3937000" cy="4356100"/>
          </a:xfrm>
        </p:grpSpPr>
        <p:sp>
          <p:nvSpPr>
            <p:cNvPr id="200" name="Compile"/>
            <p:cNvSpPr/>
            <p:nvPr/>
          </p:nvSpPr>
          <p:spPr>
            <a:xfrm>
              <a:off x="6731000" y="1016000"/>
              <a:ext cx="3810000" cy="698500"/>
            </a:xfrm>
            <a:prstGeom prst="roundRect">
              <a:avLst/>
            </a:prstGeom>
            <a:solidFill>
              <a:srgbClr val="4A90D9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Compile</a:t>
              </a:r>
            </a:p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TS Class → Schema</a:t>
              </a:r>
            </a:p>
          </p:txBody>
        </p:sp>
        <p:sp>
          <p:nvSpPr>
            <p:cNvPr id="201" name="Arr1"/>
            <p:cNvSpPr/>
            <p:nvPr/>
          </p:nvSpPr>
          <p:spPr>
            <a:xfrm>
              <a:off x="8534400" y="1752600"/>
              <a:ext cx="203200" cy="254000"/>
            </a:xfrm>
            <a:prstGeom prst="downArrow">
              <a:avLst/>
            </a:prstGeom>
            <a:solidFill>
              <a:srgbClr val="666666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Parse"/>
            <p:cNvSpPr/>
            <p:nvPr/>
          </p:nvSpPr>
          <p:spPr>
            <a:xfrm>
              <a:off x="6731000" y="2095500"/>
              <a:ext cx="1714500" cy="698500"/>
            </a:xfrm>
            <a:prstGeom prst="roundRect">
              <a:avLst/>
            </a:prstGeom>
            <a:solidFill>
              <a:srgbClr val="FF9F43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parse()</a:t>
              </a:r>
            </a:p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Lenient parsing</a:t>
              </a:r>
            </a:p>
          </p:txBody>
        </p:sp>
        <p:sp>
          <p:nvSpPr>
            <p:cNvPr id="211" name="Coerce"/>
            <p:cNvSpPr/>
            <p:nvPr/>
          </p:nvSpPr>
          <p:spPr>
            <a:xfrm>
              <a:off x="8826500" y="2095500"/>
              <a:ext cx="1714500" cy="698500"/>
            </a:xfrm>
            <a:prstGeom prst="roundRect">
              <a:avLst/>
            </a:prstGeom>
            <a:solidFill>
              <a:srgbClr val="A855F7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coerce()</a:t>
              </a:r>
            </a:p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Type conversion</a:t>
              </a:r>
            </a:p>
          </p:txBody>
        </p:sp>
        <p:sp>
          <p:nvSpPr>
            <p:cNvPr id="212" name="PC_R"/>
            <p:cNvSpPr/>
            <p:nvPr/>
          </p:nvSpPr>
          <p:spPr>
            <a:xfrm>
              <a:off x="8470900" y="2273300"/>
              <a:ext cx="330200" cy="152400"/>
            </a:xfrm>
            <a:prstGeom prst="rightArrow">
              <a:avLst/>
            </a:prstGeom>
            <a:solidFill>
              <a:srgbClr val="80808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PC_L"/>
            <p:cNvSpPr/>
            <p:nvPr/>
          </p:nvSpPr>
          <p:spPr>
            <a:xfrm>
              <a:off x="8470900" y="2476500"/>
              <a:ext cx="330200" cy="152400"/>
            </a:xfrm>
            <a:prstGeom prst="leftArrow">
              <a:avLst/>
            </a:prstGeom>
            <a:solidFill>
              <a:srgbClr val="80808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oop1Label"/>
            <p:cNvSpPr/>
            <p:nvPr/>
          </p:nvSpPr>
          <p:spPr>
            <a:xfrm>
              <a:off x="6667500" y="2832100"/>
              <a:ext cx="3937000" cy="279400"/>
            </a:xfrm>
            <a:prstGeom prst="rect">
              <a:avLst/>
            </a:prstGeom>
            <a:solidFill>
              <a:srgbClr val="333333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Correction Loop</a:t>
              </a:r>
            </a:p>
          </p:txBody>
        </p:sp>
        <p:sp>
          <p:nvSpPr>
            <p:cNvPr id="220" name="Arr2"/>
            <p:cNvSpPr/>
            <p:nvPr/>
          </p:nvSpPr>
          <p:spPr>
            <a:xfrm>
              <a:off x="8534400" y="3149600"/>
              <a:ext cx="203200" cy="254000"/>
            </a:xfrm>
            <a:prstGeom prst="downArrow">
              <a:avLst/>
            </a:prstGeom>
            <a:solidFill>
              <a:srgbClr val="666666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Validate"/>
            <p:cNvSpPr/>
            <p:nvPr/>
          </p:nvSpPr>
          <p:spPr>
            <a:xfrm>
              <a:off x="6731000" y="3492500"/>
              <a:ext cx="1714500" cy="698500"/>
            </a:xfrm>
            <a:prstGeom prst="roundRect">
              <a:avLst/>
            </a:prstGeom>
            <a:solidFill>
              <a:srgbClr val="EF4444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validate()</a:t>
              </a:r>
            </a:p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Error feedback</a:t>
              </a:r>
            </a:p>
          </p:txBody>
        </p:sp>
        <p:sp>
          <p:nvSpPr>
            <p:cNvPr id="231" name="Execute"/>
            <p:cNvSpPr/>
            <p:nvPr/>
          </p:nvSpPr>
          <p:spPr>
            <a:xfrm>
              <a:off x="8826500" y="3492500"/>
              <a:ext cx="1714500" cy="698500"/>
            </a:xfrm>
            <a:prstGeom prst="roundRect">
              <a:avLst/>
            </a:prstGeom>
            <a:solidFill>
              <a:srgbClr val="10B981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execute()</a:t>
              </a:r>
            </a:p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Function call</a:t>
              </a:r>
            </a:p>
          </p:txBody>
        </p:sp>
        <p:sp>
          <p:nvSpPr>
            <p:cNvPr id="232" name="VE_R"/>
            <p:cNvSpPr/>
            <p:nvPr/>
          </p:nvSpPr>
          <p:spPr>
            <a:xfrm>
              <a:off x="8470900" y="3670300"/>
              <a:ext cx="330200" cy="152400"/>
            </a:xfrm>
            <a:prstGeom prst="rightArrow">
              <a:avLst/>
            </a:prstGeom>
            <a:solidFill>
              <a:srgbClr val="80808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VE_L"/>
            <p:cNvSpPr/>
            <p:nvPr/>
          </p:nvSpPr>
          <p:spPr>
            <a:xfrm>
              <a:off x="8470900" y="3873500"/>
              <a:ext cx="330200" cy="152400"/>
            </a:xfrm>
            <a:prstGeom prst="leftArrow">
              <a:avLst/>
            </a:prstGeom>
            <a:solidFill>
              <a:srgbClr val="808080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Loop2Label"/>
            <p:cNvSpPr/>
            <p:nvPr/>
          </p:nvSpPr>
          <p:spPr>
            <a:xfrm>
              <a:off x="6667500" y="4229100"/>
              <a:ext cx="3937000" cy="279400"/>
            </a:xfrm>
            <a:prstGeom prst="rect">
              <a:avLst/>
            </a:prstGeom>
            <a:solidFill>
              <a:srgbClr val="333333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400" dirty="0">
                  <a:solidFill>
                    <a:srgbClr val="FFFFFF">
                      <a:alpha val="80000"/>
                    </a:srgbClr>
                  </a:solidFill>
                  <a:latin typeface="Segoe UI"/>
                </a:rPr>
                <a:t>Feedback Loop</a:t>
              </a:r>
            </a:p>
          </p:txBody>
        </p:sp>
        <p:sp>
          <p:nvSpPr>
            <p:cNvPr id="240" name="Arr3"/>
            <p:cNvSpPr/>
            <p:nvPr/>
          </p:nvSpPr>
          <p:spPr>
            <a:xfrm>
              <a:off x="8534400" y="4546600"/>
              <a:ext cx="203200" cy="254000"/>
            </a:xfrm>
            <a:prstGeom prst="downArrow">
              <a:avLst/>
            </a:prstGeom>
            <a:solidFill>
              <a:srgbClr val="666666"/>
            </a:solidFill>
            <a:ln w="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Result"/>
            <p:cNvSpPr/>
            <p:nvPr/>
          </p:nvSpPr>
          <p:spPr>
            <a:xfrm>
              <a:off x="7366000" y="4864100"/>
              <a:ext cx="2540000" cy="508000"/>
            </a:xfrm>
            <a:prstGeom prst="roundRect">
              <a:avLst/>
            </a:prstGeom>
            <a:solidFill>
              <a:srgbClr val="00D4AA"/>
            </a:solidFill>
            <a:ln w="0">
              <a:noFill/>
            </a:ln>
          </p:spPr>
          <p:txBody>
            <a:bodyPr wrap="square" lIns="54000" tIns="36000" rIns="54000" bIns="36000" anchor="ctr"/>
            <a:lstStyle/>
            <a:p>
              <a:pPr algn="ctr">
                <a:buNone/>
              </a:pPr>
              <a:r>
                <a:rPr lang="en-US" sz="1800" b="1" dirty="0">
                  <a:solidFill>
                    <a:srgbClr val="FFFFFF"/>
                  </a:solidFill>
                  <a:latin typeface="Consolas"/>
                </a:rPr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369295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">
  <a:themeElements>
    <a:clrScheme name="기본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기본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기본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기본 [1774069290905]">
  <a:themeElements>
    <a:clrScheme name="Harness Dark">
      <a:dk1>
        <a:srgbClr val="F0F0F0"/>
      </a:dk1>
      <a:lt1>
        <a:srgbClr val="0D1117"/>
      </a:lt1>
      <a:dk2>
        <a:srgbClr val="B0B0B0"/>
      </a:dk2>
      <a:lt2>
        <a:srgbClr val="161B22"/>
      </a:lt2>
      <a:accent1>
        <a:srgbClr val="00D4AA"/>
      </a:accent1>
      <a:accent2>
        <a:srgbClr val="FF6B6B"/>
      </a:accent2>
      <a:accent3>
        <a:srgbClr val="FFD93D"/>
      </a:accent3>
      <a:accent4>
        <a:srgbClr val="6C5CE7"/>
      </a:accent4>
      <a:accent5>
        <a:srgbClr val="74B9FF"/>
      </a:accent5>
      <a:accent6>
        <a:srgbClr val="A8E6CF"/>
      </a:accent6>
      <a:hlink>
        <a:srgbClr val="F59E00"/>
      </a:hlink>
      <a:folHlink>
        <a:srgbClr val="B2B2B2"/>
      </a:folHlink>
    </a:clrScheme>
    <a:fontScheme name="Harness">
      <a:majorFont>
        <a:latin typeface="Segoe UI Semibold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egoe UI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기본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3.xml><?xml version="1.0" encoding="utf-8"?>
<a:theme xmlns:a="http://schemas.openxmlformats.org/drawingml/2006/main" name="1_기본">
  <a:themeElements>
    <a:clrScheme name="기본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기본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기본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82F4E6D-C62B-4963-8258-252BA29BF206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db2edb87-4980-4666-85f5-da7aec5d2f59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기본</Template>
  <TotalTime>1159</TotalTime>
  <Words>6339</Words>
  <Application>Microsoft Office PowerPoint</Application>
  <PresentationFormat>와이드스크린</PresentationFormat>
  <Paragraphs>870</Paragraphs>
  <Slides>56</Slides>
  <Notes>55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56</vt:i4>
      </vt:variant>
    </vt:vector>
  </HeadingPairs>
  <TitlesOfParts>
    <vt:vector size="65" baseType="lpstr">
      <vt:lpstr>맑은 고딕</vt:lpstr>
      <vt:lpstr>Arial</vt:lpstr>
      <vt:lpstr>Consolas</vt:lpstr>
      <vt:lpstr>Corbel</vt:lpstr>
      <vt:lpstr>Segoe UI</vt:lpstr>
      <vt:lpstr>Segoe UI Semibold</vt:lpstr>
      <vt:lpstr>기본</vt:lpstr>
      <vt:lpstr>기본 [1774069290905]</vt:lpstr>
      <vt:lpstr>1_기본</vt:lpstr>
      <vt:lpstr>Function calling harness 2</vt:lpstr>
      <vt:lpstr>TL;DR</vt:lpstr>
      <vt:lpstr>Preface</vt:lpstr>
      <vt:lpstr>Preface</vt:lpstr>
      <vt:lpstr>Function Calling Harness</vt:lpstr>
      <vt:lpstr>1.1. Typia</vt:lpstr>
      <vt:lpstr>PowerPoint 프레젠테이션</vt:lpstr>
      <vt:lpstr>PowerPoint 프레젠테이션</vt:lpstr>
      <vt:lpstr>1.1. typia.llm.application&lt;Class&gt;()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1.1. Typia – Industrial Consensus</vt:lpstr>
      <vt:lpstr>1.1. Typia – Industrial Consensus</vt:lpstr>
      <vt:lpstr>1.2. Adv. – Pink Elephant</vt:lpstr>
      <vt:lpstr>1.2. Advantage – Pink Elephant Problem</vt:lpstr>
      <vt:lpstr>1.2. Advantage – Pink Elephant Problem</vt:lpstr>
      <vt:lpstr>1.2. Advantage – Model Neutrality</vt:lpstr>
      <vt:lpstr>1.2. Advantage – Model Neutrality</vt:lpstr>
      <vt:lpstr>1.2. Advantage – Model Neutrality</vt:lpstr>
      <vt:lpstr>1.2. Advantage – Verifiability</vt:lpstr>
      <vt:lpstr>1.2. Advantage – Verifiability</vt:lpstr>
      <vt:lpstr>PowerPoint 프레젠테이션</vt:lpstr>
      <vt:lpstr>PowerPoint 프레젠테이션</vt:lpstr>
      <vt:lpstr>1.3. Engineering – AutoBe Proves It</vt:lpstr>
      <vt:lpstr>1.3. Engineering – AutoBe</vt:lpstr>
      <vt:lpstr>1.3. Engineering – Universal</vt:lpstr>
      <vt:lpstr>PowerPoint 프레젠테이션</vt:lpstr>
      <vt:lpstr>PowerPoint 프레젠테이션</vt:lpstr>
      <vt:lpstr>PowerPoint 프레젠테이션</vt:lpstr>
      <vt:lpstr>PowerPoint 프레젠테이션</vt:lpstr>
      <vt:lpstr>Chain of Thought Compliance</vt:lpstr>
      <vt:lpstr>2.1. 9.91% – Procedural Compliance Rate</vt:lpstr>
      <vt:lpstr>2.1. 9.91% – Why Free-Form CoT Fails</vt:lpstr>
      <vt:lpstr>2.2. Case Study</vt:lpstr>
      <vt:lpstr>2.2. Case Study</vt:lpstr>
      <vt:lpstr>2.2. Case Study</vt:lpstr>
      <vt:lpstr>2.3. Prompt Asks, Schema Enforces</vt:lpstr>
      <vt:lpstr>2.3. Prompt Asks, Schema Enforces</vt:lpstr>
      <vt:lpstr>2.3. Prompt Asks, Schema Enforces</vt:lpstr>
      <vt:lpstr>Beyond engineering</vt:lpstr>
      <vt:lpstr>3.1. End of Deterministic Validator</vt:lpstr>
      <vt:lpstr>3.2. Ensure Process, not Result</vt:lpstr>
      <vt:lpstr>3.3. Abstract Domain needs it</vt:lpstr>
      <vt:lpstr>PowerPoint 프레젠테이션</vt:lpstr>
      <vt:lpstr>PowerPoint 프레젠테이션</vt:lpstr>
      <vt:lpstr>3.4. The Cost of Discipline</vt:lpstr>
      <vt:lpstr>Streaming</vt:lpstr>
      <vt:lpstr>4.1. Function Calling was One-shot</vt:lpstr>
      <vt:lpstr>PowerPoint 프레젠테이션</vt:lpstr>
      <vt:lpstr>4.2. Lenient Parsing</vt:lpstr>
      <vt:lpstr>4.3. Incremental Validation</vt:lpstr>
      <vt:lpstr>4.3. Incremental Validation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Jeongho Nam</dc:creator>
  <cp:lastModifiedBy>Jeongho Nam</cp:lastModifiedBy>
  <cp:revision>178</cp:revision>
  <dcterms:created xsi:type="dcterms:W3CDTF">2026-04-27T02:46:43Z</dcterms:created>
  <dcterms:modified xsi:type="dcterms:W3CDTF">2026-04-30T11:30:49Z</dcterms:modified>
</cp:coreProperties>
</file>