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70"/>
  </p:notesMasterIdLst>
  <p:sldIdLst>
    <p:sldId id="957" r:id="rId3"/>
    <p:sldId id="958" r:id="rId4"/>
    <p:sldId id="757" r:id="rId5"/>
    <p:sldId id="959" r:id="rId6"/>
    <p:sldId id="762" r:id="rId7"/>
    <p:sldId id="261" r:id="rId8"/>
    <p:sldId id="275" r:id="rId9"/>
    <p:sldId id="267" r:id="rId10"/>
    <p:sldId id="920" r:id="rId11"/>
    <p:sldId id="262" r:id="rId12"/>
    <p:sldId id="263" r:id="rId13"/>
    <p:sldId id="285" r:id="rId14"/>
    <p:sldId id="712" r:id="rId15"/>
    <p:sldId id="713" r:id="rId16"/>
    <p:sldId id="287" r:id="rId17"/>
    <p:sldId id="718" r:id="rId18"/>
    <p:sldId id="722" r:id="rId19"/>
    <p:sldId id="724" r:id="rId20"/>
    <p:sldId id="751" r:id="rId21"/>
    <p:sldId id="725" r:id="rId22"/>
    <p:sldId id="264" r:id="rId23"/>
    <p:sldId id="727" r:id="rId24"/>
    <p:sldId id="740" r:id="rId25"/>
    <p:sldId id="719" r:id="rId26"/>
    <p:sldId id="932" r:id="rId27"/>
    <p:sldId id="737" r:id="rId28"/>
    <p:sldId id="747" r:id="rId29"/>
    <p:sldId id="748" r:id="rId30"/>
    <p:sldId id="938" r:id="rId31"/>
    <p:sldId id="749" r:id="rId32"/>
    <p:sldId id="945" r:id="rId33"/>
    <p:sldId id="947" r:id="rId34"/>
    <p:sldId id="750" r:id="rId35"/>
    <p:sldId id="949" r:id="rId36"/>
    <p:sldId id="951" r:id="rId37"/>
    <p:sldId id="953" r:id="rId38"/>
    <p:sldId id="956" r:id="rId39"/>
    <p:sldId id="739" r:id="rId40"/>
    <p:sldId id="763" r:id="rId41"/>
    <p:sldId id="765" r:id="rId42"/>
    <p:sldId id="819" r:id="rId43"/>
    <p:sldId id="771" r:id="rId44"/>
    <p:sldId id="781" r:id="rId45"/>
    <p:sldId id="787" r:id="rId46"/>
    <p:sldId id="824" r:id="rId47"/>
    <p:sldId id="927" r:id="rId48"/>
    <p:sldId id="929" r:id="rId49"/>
    <p:sldId id="775" r:id="rId50"/>
    <p:sldId id="821" r:id="rId51"/>
    <p:sldId id="823" r:id="rId52"/>
    <p:sldId id="777" r:id="rId53"/>
    <p:sldId id="808" r:id="rId54"/>
    <p:sldId id="809" r:id="rId55"/>
    <p:sldId id="810" r:id="rId56"/>
    <p:sldId id="811" r:id="rId57"/>
    <p:sldId id="924" r:id="rId58"/>
    <p:sldId id="830" r:id="rId59"/>
    <p:sldId id="832" r:id="rId60"/>
    <p:sldId id="834" r:id="rId61"/>
    <p:sldId id="836" r:id="rId62"/>
    <p:sldId id="838" r:id="rId63"/>
    <p:sldId id="844" r:id="rId64"/>
    <p:sldId id="855" r:id="rId65"/>
    <p:sldId id="846" r:id="rId66"/>
    <p:sldId id="848" r:id="rId67"/>
    <p:sldId id="850" r:id="rId68"/>
    <p:sldId id="852"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94660"/>
  </p:normalViewPr>
  <p:slideViewPr>
    <p:cSldViewPr snapToGrid="0">
      <p:cViewPr varScale="1">
        <p:scale>
          <a:sx n="94" d="100"/>
          <a:sy n="94" d="100"/>
        </p:scale>
        <p:origin x="102"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A8162-2290-455D-95C8-B42E3A61F3C7}" type="datetimeFigureOut">
              <a:rPr lang="en-US" smtClean="0"/>
              <a:t>3/21/2026</a:t>
            </a:fld>
            <a:endParaRPr 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23B31-05C0-45CF-9342-21BE32BFCBD5}" type="slidenum">
              <a:rPr lang="en-US" smtClean="0"/>
              <a:t>‹#›</a:t>
            </a:fld>
            <a:endParaRPr lang="en-US"/>
          </a:p>
        </p:txBody>
      </p:sp>
    </p:spTree>
    <p:extLst>
      <p:ext uri="{BB962C8B-B14F-4D97-AF65-F5344CB8AC3E}">
        <p14:creationId xmlns:p14="http://schemas.microsoft.com/office/powerpoint/2010/main" val="412462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ko-KR" dirty="0"/>
              <a:t>안녕하세요. 오늘 발표 제목은 Function Calling Harness입니다. qwen3-coder-next 모델로 쇼핑몰 백엔드의 API 데이터 타입을 생성했을 때, 첫 시도 Function Calling 성공률이 6.75%였습니다. 100번 중 93번이 실패했다는 거죠. 그런데 이걸 100%로 끌어올렸습니다. 어떻게? 더 좋은 모델이나 더 똑똑한 프롬프트가 아니라, Harness를 통해서요. 오늘 그 이야기를 하겠습니다.</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ko-KR" dirty="0"/>
              <a:t>전체 요약의 첫 번째, AutoBe입니다. AI가 텍스트 코드를 직접 쓰는 게 아니라 AST 구조화 데이터를 Function Calling으로 채웁니다. 그리고 이 타입들이 굉장히 복잡해요 — 재귀적 유니온 타입들입니다.</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ko-KR" dirty="0"/>
              <a:t>세 번째, Function Calling의 철학입니다. 모호함 제로, 모델 중립적, 기계적으로 검증 가능, 결정론적 수렴. 프롬프트 엔지니어링과는 완전히 다른 패러다임이에요.</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
          <p:cNvSpPr>
            <a:spLocks noGrp="1" noRot="1" noChangeAspect="1"/>
          </p:cNvSpPr>
          <p:nvPr>
            <p:ph type="sldImg"/>
          </p:nvPr>
        </p:nvSpPr>
        <p:spPr/>
      </p:sp>
      <p:sp>
        <p:nvSpPr>
          <p:cNvPr id="3" name="N"/>
          <p:cNvSpPr>
            <a:spLocks noGrp="1"/>
          </p:cNvSpPr>
          <p:nvPr>
            <p:ph type="body" idx="1"/>
          </p:nvPr>
        </p:nvSpPr>
        <p:spPr/>
        <p:txBody>
          <a:bodyPr/>
          <a:lstStyle/>
          <a:p>
            <a:r>
              <a:rPr lang="ko-KR" dirty="0"/>
              <a:t>LLM이 채워야 할 구조는 결코 단순하지 않습니다. IJsonSchema는 10개 변형의 재귀적 유니온 타입입니다. 배열은 IJsonSchema를 아이템으로 갖고, 객체는 Record&lt;string, IJsonSchema&gt;를 속성으로 갖고, OneOf는 IJsonSchema 배열입니다. 무한히 재귀적인 중첩. 이 타입의 첫 시도 성공률이 바로 6.75%입니다.</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dirty="0"/>
              <a:t>테스팅 단계는 복잡도가 한 단계 더 올라갑니다. E2E 테스트 코드는 IExpression이라는 30개 이상의 변형 타입으로 표현됩니다. 리터럴, 복합 리터럴, 접근자, 단항/이항 연산, 함수, 배열 연산, 랜덤 생성, 어서션까지. 프로그래밍 언어 수준의 복잡도를 단일 function call로 처리해야 합니다.</a:t>
            </a:r>
          </a:p>
        </p:txBody>
      </p:sp>
      <p:sp>
        <p:nvSpPr>
          <p:cNvPr id="4" name="슬라이드 번호 개체 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CB9699-E895-4047-86EF-009608022D02}" type="slidenum">
              <a:rPr kumimoji="0" lang="ko-KR" altLang="en-US" sz="1200" b="0" i="0" u="none" strike="noStrike" kern="1200" cap="none" spc="0" normalizeH="0" baseline="0" noProof="0" smtClean="0">
                <a:ln>
                  <a:noFill/>
                </a:ln>
                <a:solidFill>
                  <a:prstClr val="black"/>
                </a:solidFill>
                <a:effectLst/>
                <a:uLnTx/>
                <a:uFillTx/>
                <a:latin typeface="맑은 고딕" panose="02110004020202020204"/>
                <a:ea typeface="맑은 고딕" panose="020B0503020000020004" pitchFamily="50"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ko-KR" altLang="en-US" sz="1200" b="0" i="0" u="none" strike="noStrike" kern="1200" cap="none" spc="0" normalizeH="0" baseline="0" noProof="0">
              <a:ln>
                <a:noFill/>
              </a:ln>
              <a:solidFill>
                <a:prstClr val="black"/>
              </a:solidFill>
              <a:effectLst/>
              <a:uLnTx/>
              <a:uFillTx/>
              <a:latin typeface="맑은 고딕" panose="02110004020202020204"/>
              <a:ea typeface="맑은 고딕" panose="020B0503020000020004" pitchFamily="50" charset="-127"/>
              <a:cs typeface="+mn-cs"/>
            </a:endParaRPr>
          </a:p>
        </p:txBody>
      </p:sp>
    </p:spTree>
    <p:extLst>
      <p:ext uri="{BB962C8B-B14F-4D97-AF65-F5344CB8AC3E}">
        <p14:creationId xmlns:p14="http://schemas.microsoft.com/office/powerpoint/2010/main" val="42778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dirty="0"/>
              <a:t>Typia의 핵심 원리입니다. typia.is&lt;T&gt;()를 호출하면 컴파일 타임에 타입 정보가 분석되어 최적화된 검증 코드로 변환됩니다. 왼쪽의 TypeScript 인터페이스가 오른쪽의 UUID regex, email regex, 정수 체크, 범위 체크를 포함한 JavaScript 코드로 변환됩니다. TypeScript의 타입이 런타임에 지워지는 한계를 컴파일러 플러그인으로 극복합니다.</a:t>
            </a:r>
          </a:p>
        </p:txBody>
      </p:sp>
      <p:sp>
        <p:nvSpPr>
          <p:cNvPr id="4" name="슬라이드 번호 개체 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CB9699-E895-4047-86EF-009608022D02}" type="slidenum">
              <a:rPr kumimoji="0" lang="ko-KR" altLang="en-US" sz="1200" b="0" i="0" u="none" strike="noStrike" kern="1200" cap="none" spc="0" normalizeH="0" baseline="0" noProof="0" smtClean="0">
                <a:ln>
                  <a:noFill/>
                </a:ln>
                <a:solidFill>
                  <a:prstClr val="black"/>
                </a:solidFill>
                <a:effectLst/>
                <a:uLnTx/>
                <a:uFillTx/>
                <a:latin typeface="맑은 고딕" panose="02110004020202020204"/>
                <a:ea typeface="맑은 고딕" panose="020B0503020000020004" pitchFamily="50"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ko-KR" altLang="en-US" sz="1200" b="0" i="0" u="none" strike="noStrike" kern="1200" cap="none" spc="0" normalizeH="0" baseline="0" noProof="0">
              <a:ln>
                <a:noFill/>
              </a:ln>
              <a:solidFill>
                <a:prstClr val="black"/>
              </a:solidFill>
              <a:effectLst/>
              <a:uLnTx/>
              <a:uFillTx/>
              <a:latin typeface="맑은 고딕" panose="02110004020202020204"/>
              <a:ea typeface="맑은 고딕" panose="020B0503020000020004" pitchFamily="50" charset="-127"/>
              <a:cs typeface="+mn-cs"/>
            </a:endParaRPr>
          </a:p>
        </p:txBody>
      </p:sp>
    </p:spTree>
    <p:extLst>
      <p:ext uri="{BB962C8B-B14F-4D97-AF65-F5344CB8AC3E}">
        <p14:creationId xmlns:p14="http://schemas.microsoft.com/office/powerpoint/2010/main" val="58511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dirty="0"/>
              <a:t>같은 원리가 function calling에 직접 적용됩니다. typia.llm.parameters&lt;T&gt;()가 같은 타입 분석을 통해 JSON Schema를 생성합니다. JSDoc 주석은 description 필드가 되어 LLM이 어떤 값을 생성할지 안내하고, 타입 제약은 검증 규칙이 됩니다. 하나의 타입 정의가 LLM 가이던스와 검증 규칙을 동시에 생성합니다.</a:t>
            </a:r>
          </a:p>
        </p:txBody>
      </p:sp>
      <p:sp>
        <p:nvSpPr>
          <p:cNvPr id="4" name="슬라이드 번호 개체 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CB9699-E895-4047-86EF-009608022D02}" type="slidenum">
              <a:rPr kumimoji="0" lang="ko-KR" altLang="en-US" sz="1200" b="0" i="0" u="none" strike="noStrike" kern="1200" cap="none" spc="0" normalizeH="0" baseline="0" noProof="0" smtClean="0">
                <a:ln>
                  <a:noFill/>
                </a:ln>
                <a:solidFill>
                  <a:prstClr val="black"/>
                </a:solidFill>
                <a:effectLst/>
                <a:uLnTx/>
                <a:uFillTx/>
                <a:latin typeface="맑은 고딕" panose="02110004020202020204"/>
                <a:ea typeface="맑은 고딕" panose="020B0503020000020004" pitchFamily="50"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ko-KR" altLang="en-US" sz="1200" b="0" i="0" u="none" strike="noStrike" kern="1200" cap="none" spc="0" normalizeH="0" baseline="0" noProof="0">
              <a:ln>
                <a:noFill/>
              </a:ln>
              <a:solidFill>
                <a:prstClr val="black"/>
              </a:solidFill>
              <a:effectLst/>
              <a:uLnTx/>
              <a:uFillTx/>
              <a:latin typeface="맑은 고딕" panose="02110004020202020204"/>
              <a:ea typeface="맑은 고딕" panose="020B0503020000020004" pitchFamily="50" charset="-127"/>
              <a:cs typeface="+mn-cs"/>
            </a:endParaRPr>
          </a:p>
        </p:txBody>
      </p:sp>
    </p:spTree>
    <p:extLst>
      <p:ext uri="{BB962C8B-B14F-4D97-AF65-F5344CB8AC3E}">
        <p14:creationId xmlns:p14="http://schemas.microsoft.com/office/powerpoint/2010/main" val="228705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ko-KR" altLang="en-US"/>
              <a:t>마스터 제목 스타일 편집</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2B2B681-DACA-4D89-9D8A-94ED0431FFA9}" type="datetimeFigureOut">
              <a:rPr lang="en-US" smtClean="0"/>
              <a:t>3/21/2026</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864E9F2-A8EE-4CDC-ABC8-B4149FF8DC8F}"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48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82B2B681-DACA-4D89-9D8A-94ED0431FFA9}"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4E9F2-A8EE-4CDC-ABC8-B4149FF8DC8F}" type="slidenum">
              <a:rPr lang="en-US" smtClean="0"/>
              <a:t>‹#›</a:t>
            </a:fld>
            <a:endParaRPr lang="en-US"/>
          </a:p>
        </p:txBody>
      </p:sp>
    </p:spTree>
    <p:extLst>
      <p:ext uri="{BB962C8B-B14F-4D97-AF65-F5344CB8AC3E}">
        <p14:creationId xmlns:p14="http://schemas.microsoft.com/office/powerpoint/2010/main" val="1421163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82B2B681-DACA-4D89-9D8A-94ED0431FFA9}"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4E9F2-A8EE-4CDC-ABC8-B4149FF8DC8F}" type="slidenum">
              <a:rPr lang="en-US" smtClean="0"/>
              <a:t>‹#›</a:t>
            </a:fld>
            <a:endParaRPr lang="en-US"/>
          </a:p>
        </p:txBody>
      </p:sp>
    </p:spTree>
    <p:extLst>
      <p:ext uri="{BB962C8B-B14F-4D97-AF65-F5344CB8AC3E}">
        <p14:creationId xmlns:p14="http://schemas.microsoft.com/office/powerpoint/2010/main" val="64536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ko-KR" altLang="en-US"/>
          </a:p>
        </p:txBody>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ko-KR" altLang="en-US"/>
              <a:t>마스터 제목 스타일 편집</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ADAB3498-A523-4A42-BB38-782B1991896F}" type="datetimeFigureOut">
              <a:rPr lang="ko-KR" altLang="en-US" smtClean="0"/>
              <a:t>2026-03-21</a:t>
            </a:fld>
            <a:endParaRPr lang="ko-KR" alt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ko-KR"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F79BD98-6794-46E2-8E86-251C3D6F4DAE}" type="slidenum">
              <a:rPr lang="ko-KR" altLang="en-US" smtClean="0"/>
              <a:t>‹#›</a:t>
            </a:fld>
            <a:endParaRPr lang="ko-KR" alt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237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ADAB3498-A523-4A42-BB38-782B1991896F}" type="datetimeFigureOut">
              <a:rPr lang="ko-KR" altLang="en-US" smtClean="0"/>
              <a:t>2026-03-21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F79BD98-6794-46E2-8E86-251C3D6F4DAE}" type="slidenum">
              <a:rPr lang="ko-KR" altLang="en-US" smtClean="0"/>
              <a:t>‹#›</a:t>
            </a:fld>
            <a:endParaRPr lang="ko-KR" altLang="en-US"/>
          </a:p>
        </p:txBody>
      </p:sp>
    </p:spTree>
    <p:extLst>
      <p:ext uri="{BB962C8B-B14F-4D97-AF65-F5344CB8AC3E}">
        <p14:creationId xmlns:p14="http://schemas.microsoft.com/office/powerpoint/2010/main" val="622224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ko-KR" altLang="en-US"/>
              <a:t>마스터 제목 스타일 편집</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ADAB3498-A523-4A42-BB38-782B1991896F}" type="datetimeFigureOut">
              <a:rPr lang="ko-KR" altLang="en-US" smtClean="0"/>
              <a:t>2026-03-21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F79BD98-6794-46E2-8E86-251C3D6F4DAE}" type="slidenum">
              <a:rPr lang="ko-KR" altLang="en-US" smtClean="0"/>
              <a:t>‹#›</a:t>
            </a:fld>
            <a:endParaRPr lang="ko-KR" alt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883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ADAB3498-A523-4A42-BB38-782B1991896F}" type="datetimeFigureOut">
              <a:rPr lang="ko-KR" altLang="en-US" smtClean="0"/>
              <a:t>2026-03-21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2F79BD98-6794-46E2-8E86-251C3D6F4DAE}" type="slidenum">
              <a:rPr lang="ko-KR" altLang="en-US" smtClean="0"/>
              <a:t>‹#›</a:t>
            </a:fld>
            <a:endParaRPr lang="ko-KR" altLang="en-US"/>
          </a:p>
        </p:txBody>
      </p:sp>
    </p:spTree>
    <p:extLst>
      <p:ext uri="{BB962C8B-B14F-4D97-AF65-F5344CB8AC3E}">
        <p14:creationId xmlns:p14="http://schemas.microsoft.com/office/powerpoint/2010/main" val="2170026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bg>
      <p:bgRef idx="1001">
        <a:schemeClr val="bg1"/>
      </p:bgRef>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ADAB3498-A523-4A42-BB38-782B1991896F}" type="datetimeFigureOut">
              <a:rPr lang="ko-KR" altLang="en-US" smtClean="0"/>
              <a:t>2026-03-21</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2F79BD98-6794-46E2-8E86-251C3D6F4DAE}" type="slidenum">
              <a:rPr lang="ko-KR" altLang="en-US" smtClean="0"/>
              <a:t>‹#›</a:t>
            </a:fld>
            <a:endParaRPr lang="ko-KR" altLang="en-US"/>
          </a:p>
        </p:txBody>
      </p:sp>
    </p:spTree>
    <p:extLst>
      <p:ext uri="{BB962C8B-B14F-4D97-AF65-F5344CB8AC3E}">
        <p14:creationId xmlns:p14="http://schemas.microsoft.com/office/powerpoint/2010/main" val="1213863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ADAB3498-A523-4A42-BB38-782B1991896F}" type="datetimeFigureOut">
              <a:rPr lang="ko-KR" altLang="en-US" smtClean="0"/>
              <a:t>2026-03-21</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2F79BD98-6794-46E2-8E86-251C3D6F4DAE}" type="slidenum">
              <a:rPr lang="ko-KR" altLang="en-US" smtClean="0"/>
              <a:t>‹#›</a:t>
            </a:fld>
            <a:endParaRPr lang="ko-KR" altLang="en-US"/>
          </a:p>
        </p:txBody>
      </p:sp>
    </p:spTree>
    <p:extLst>
      <p:ext uri="{BB962C8B-B14F-4D97-AF65-F5344CB8AC3E}">
        <p14:creationId xmlns:p14="http://schemas.microsoft.com/office/powerpoint/2010/main" val="1571911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B3498-A523-4A42-BB38-782B1991896F}" type="datetimeFigureOut">
              <a:rPr lang="ko-KR" altLang="en-US" smtClean="0"/>
              <a:t>2026-03-21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2F79BD98-6794-46E2-8E86-251C3D6F4DAE}" type="slidenum">
              <a:rPr lang="ko-KR" altLang="en-US" smtClean="0"/>
              <a:t>‹#›</a:t>
            </a:fld>
            <a:endParaRPr lang="ko-KR" altLang="en-US"/>
          </a:p>
        </p:txBody>
      </p:sp>
    </p:spTree>
    <p:extLst>
      <p:ext uri="{BB962C8B-B14F-4D97-AF65-F5344CB8AC3E}">
        <p14:creationId xmlns:p14="http://schemas.microsoft.com/office/powerpoint/2010/main" val="2854548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ko-KR" altLang="en-US"/>
              <a:t>마스터 제목 스타일 편집</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ADAB3498-A523-4A42-BB38-782B1991896F}" type="datetimeFigureOut">
              <a:rPr lang="ko-KR" altLang="en-US" smtClean="0"/>
              <a:t>2026-03-21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2F79BD98-6794-46E2-8E86-251C3D6F4DAE}" type="slidenum">
              <a:rPr lang="ko-KR" altLang="en-US" smtClean="0"/>
              <a:t>‹#›</a:t>
            </a:fld>
            <a:endParaRPr lang="ko-KR" altLang="en-US"/>
          </a:p>
        </p:txBody>
      </p:sp>
    </p:spTree>
    <p:extLst>
      <p:ext uri="{BB962C8B-B14F-4D97-AF65-F5344CB8AC3E}">
        <p14:creationId xmlns:p14="http://schemas.microsoft.com/office/powerpoint/2010/main" val="248910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82B2B681-DACA-4D89-9D8A-94ED0431FFA9}"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4E9F2-A8EE-4CDC-ABC8-B4149FF8DC8F}" type="slidenum">
              <a:rPr lang="en-US" smtClean="0"/>
              <a:t>‹#›</a:t>
            </a:fld>
            <a:endParaRPr lang="en-US"/>
          </a:p>
        </p:txBody>
      </p:sp>
    </p:spTree>
    <p:extLst>
      <p:ext uri="{BB962C8B-B14F-4D97-AF65-F5344CB8AC3E}">
        <p14:creationId xmlns:p14="http://schemas.microsoft.com/office/powerpoint/2010/main" val="2535835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ADAB3498-A523-4A42-BB38-782B1991896F}" type="datetimeFigureOut">
              <a:rPr lang="ko-KR" altLang="en-US" smtClean="0"/>
              <a:t>2026-03-21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2F79BD98-6794-46E2-8E86-251C3D6F4DAE}" type="slidenum">
              <a:rPr lang="ko-KR" altLang="en-US" smtClean="0"/>
              <a:t>‹#›</a:t>
            </a:fld>
            <a:endParaRPr lang="ko-KR" altLang="en-US"/>
          </a:p>
        </p:txBody>
      </p:sp>
    </p:spTree>
    <p:extLst>
      <p:ext uri="{BB962C8B-B14F-4D97-AF65-F5344CB8AC3E}">
        <p14:creationId xmlns:p14="http://schemas.microsoft.com/office/powerpoint/2010/main" val="1792565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ADAB3498-A523-4A42-BB38-782B1991896F}" type="datetimeFigureOut">
              <a:rPr lang="ko-KR" altLang="en-US" smtClean="0"/>
              <a:t>2026-03-21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F79BD98-6794-46E2-8E86-251C3D6F4DAE}" type="slidenum">
              <a:rPr lang="ko-KR" altLang="en-US" smtClean="0"/>
              <a:t>‹#›</a:t>
            </a:fld>
            <a:endParaRPr lang="ko-KR" altLang="en-US"/>
          </a:p>
        </p:txBody>
      </p:sp>
    </p:spTree>
    <p:extLst>
      <p:ext uri="{BB962C8B-B14F-4D97-AF65-F5344CB8AC3E}">
        <p14:creationId xmlns:p14="http://schemas.microsoft.com/office/powerpoint/2010/main" val="2787520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ADAB3498-A523-4A42-BB38-782B1991896F}" type="datetimeFigureOut">
              <a:rPr lang="ko-KR" altLang="en-US" smtClean="0"/>
              <a:t>2026-03-21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2F79BD98-6794-46E2-8E86-251C3D6F4DAE}" type="slidenum">
              <a:rPr lang="ko-KR" altLang="en-US" smtClean="0"/>
              <a:t>‹#›</a:t>
            </a:fld>
            <a:endParaRPr lang="ko-KR" altLang="en-US"/>
          </a:p>
        </p:txBody>
      </p:sp>
    </p:spTree>
    <p:extLst>
      <p:ext uri="{BB962C8B-B14F-4D97-AF65-F5344CB8AC3E}">
        <p14:creationId xmlns:p14="http://schemas.microsoft.com/office/powerpoint/2010/main" val="68177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ko-KR" altLang="en-US"/>
              <a:t>마스터 제목 스타일 편집</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82B2B681-DACA-4D89-9D8A-94ED0431FFA9}"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4E9F2-A8EE-4CDC-ABC8-B4149FF8DC8F}"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62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82B2B681-DACA-4D89-9D8A-94ED0431FFA9}"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4E9F2-A8EE-4CDC-ABC8-B4149FF8DC8F}" type="slidenum">
              <a:rPr lang="en-US" smtClean="0"/>
              <a:t>‹#›</a:t>
            </a:fld>
            <a:endParaRPr lang="en-US"/>
          </a:p>
        </p:txBody>
      </p:sp>
    </p:spTree>
    <p:extLst>
      <p:ext uri="{BB962C8B-B14F-4D97-AF65-F5344CB8AC3E}">
        <p14:creationId xmlns:p14="http://schemas.microsoft.com/office/powerpoint/2010/main" val="1155169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82B2B681-DACA-4D89-9D8A-94ED0431FFA9}" type="datetimeFigureOut">
              <a:rPr lang="en-US" smtClean="0"/>
              <a:t>3/21/2026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4E9F2-A8EE-4CDC-ABC8-B4149FF8DC8F}" type="slidenum">
              <a:rPr lang="en-US" smtClean="0"/>
              <a:t>‹#›</a:t>
            </a:fld>
            <a:endParaRPr lang="en-US"/>
          </a:p>
        </p:txBody>
      </p:sp>
    </p:spTree>
    <p:extLst>
      <p:ext uri="{BB962C8B-B14F-4D97-AF65-F5344CB8AC3E}">
        <p14:creationId xmlns:p14="http://schemas.microsoft.com/office/powerpoint/2010/main" val="347753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82B2B681-DACA-4D89-9D8A-94ED0431FFA9}" type="datetimeFigureOut">
              <a:rPr lang="en-US" smtClean="0"/>
              <a:t>3/21/2026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4E9F2-A8EE-4CDC-ABC8-B4149FF8DC8F}" type="slidenum">
              <a:rPr lang="en-US" smtClean="0"/>
              <a:t>‹#›</a:t>
            </a:fld>
            <a:endParaRPr lang="en-US"/>
          </a:p>
        </p:txBody>
      </p:sp>
    </p:spTree>
    <p:extLst>
      <p:ext uri="{BB962C8B-B14F-4D97-AF65-F5344CB8AC3E}">
        <p14:creationId xmlns:p14="http://schemas.microsoft.com/office/powerpoint/2010/main" val="175145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2B681-DACA-4D89-9D8A-94ED0431FFA9}" type="datetimeFigureOut">
              <a:rPr lang="en-US" smtClean="0"/>
              <a:t>3/21/2026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4E9F2-A8EE-4CDC-ABC8-B4149FF8DC8F}" type="slidenum">
              <a:rPr lang="en-US" smtClean="0"/>
              <a:t>‹#›</a:t>
            </a:fld>
            <a:endParaRPr lang="en-US"/>
          </a:p>
        </p:txBody>
      </p:sp>
    </p:spTree>
    <p:extLst>
      <p:ext uri="{BB962C8B-B14F-4D97-AF65-F5344CB8AC3E}">
        <p14:creationId xmlns:p14="http://schemas.microsoft.com/office/powerpoint/2010/main" val="280779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ko-KR" altLang="en-US"/>
              <a:t>마스터 제목 스타일 편집</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82B2B681-DACA-4D89-9D8A-94ED0431FFA9}"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4E9F2-A8EE-4CDC-ABC8-B4149FF8DC8F}" type="slidenum">
              <a:rPr lang="en-US" smtClean="0"/>
              <a:t>‹#›</a:t>
            </a:fld>
            <a:endParaRPr lang="en-US"/>
          </a:p>
        </p:txBody>
      </p:sp>
    </p:spTree>
    <p:extLst>
      <p:ext uri="{BB962C8B-B14F-4D97-AF65-F5344CB8AC3E}">
        <p14:creationId xmlns:p14="http://schemas.microsoft.com/office/powerpoint/2010/main" val="84967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82B2B681-DACA-4D89-9D8A-94ED0431FFA9}"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4E9F2-A8EE-4CDC-ABC8-B4149FF8DC8F}" type="slidenum">
              <a:rPr lang="en-US" smtClean="0"/>
              <a:t>‹#›</a:t>
            </a:fld>
            <a:endParaRPr lang="en-US"/>
          </a:p>
        </p:txBody>
      </p:sp>
    </p:spTree>
    <p:extLst>
      <p:ext uri="{BB962C8B-B14F-4D97-AF65-F5344CB8AC3E}">
        <p14:creationId xmlns:p14="http://schemas.microsoft.com/office/powerpoint/2010/main" val="40681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82B2B681-DACA-4D89-9D8A-94ED0431FFA9}" type="datetimeFigureOut">
              <a:rPr lang="en-US" smtClean="0"/>
              <a:t>3/21/2026</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F864E9F2-A8EE-4CDC-ABC8-B4149FF8DC8F}" type="slidenum">
              <a:rPr lang="en-US" smtClean="0"/>
              <a:t>‹#›</a:t>
            </a:fld>
            <a:endParaRPr lang="en-US"/>
          </a:p>
        </p:txBody>
      </p:sp>
    </p:spTree>
    <p:extLst>
      <p:ext uri="{BB962C8B-B14F-4D97-AF65-F5344CB8AC3E}">
        <p14:creationId xmlns:p14="http://schemas.microsoft.com/office/powerpoint/2010/main" val="2529090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1117"/>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ko-KR" altLang="en-US"/>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ADAB3498-A523-4A42-BB38-782B1991896F}" type="datetimeFigureOut">
              <a:rPr lang="ko-KR" altLang="en-US" smtClean="0"/>
              <a:t>2026-03-21</a:t>
            </a:fld>
            <a:endParaRPr lang="ko-KR"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ko-KR"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2F79BD98-6794-46E2-8E86-251C3D6F4DAE}" type="slidenum">
              <a:rPr lang="ko-KR" altLang="en-US" smtClean="0"/>
              <a:t>‹#›</a:t>
            </a:fld>
            <a:endParaRPr lang="ko-KR" altLang="en-US"/>
          </a:p>
        </p:txBody>
      </p:sp>
    </p:spTree>
    <p:extLst>
      <p:ext uri="{BB962C8B-B14F-4D97-AF65-F5344CB8AC3E}">
        <p14:creationId xmlns:p14="http://schemas.microsoft.com/office/powerpoint/2010/main" val="6951086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1" hangingPunct="1">
        <a:lnSpc>
          <a:spcPct val="90000"/>
        </a:lnSpc>
        <a:spcBef>
          <a:spcPct val="0"/>
        </a:spcBef>
        <a:buNone/>
        <a:defRPr sz="4400" kern="1200">
          <a:solidFill>
            <a:srgbClr val="F0F0F0"/>
          </a:solidFill>
          <a:latin typeface="+mj-lt"/>
          <a:ea typeface="+mj-ea"/>
          <a:cs typeface="+mj-cs"/>
        </a:defRPr>
      </a:lvl1pPr>
    </p:titleStyle>
    <p:bodyStyle>
      <a:lvl1pPr marL="228600" indent="-182880" algn="l" defTabSz="914400" rtl="0" eaLnBrk="1" latinLnBrk="1" hangingPunct="1">
        <a:lnSpc>
          <a:spcPct val="90000"/>
        </a:lnSpc>
        <a:spcBef>
          <a:spcPts val="1400"/>
        </a:spcBef>
        <a:buClr>
          <a:schemeClr val="tx1"/>
        </a:buClr>
        <a:buSzPct val="80000"/>
        <a:buFont typeface="Corbel" pitchFamily="34" charset="0"/>
        <a:buChar char="•"/>
        <a:defRPr sz="2200" kern="1200">
          <a:solidFill>
            <a:srgbClr val="D0D0D0"/>
          </a:solidFill>
          <a:latin typeface="+mn-lt"/>
          <a:ea typeface="+mn-ea"/>
          <a:cs typeface="+mn-cs"/>
        </a:defRPr>
      </a:lvl1pPr>
      <a:lvl2pPr marL="457200" indent="-182880" algn="l" defTabSz="914400" rtl="0" eaLnBrk="1" latinLnBrk="1" hangingPunct="1">
        <a:lnSpc>
          <a:spcPct val="90000"/>
        </a:lnSpc>
        <a:spcBef>
          <a:spcPts val="200"/>
        </a:spcBef>
        <a:spcAft>
          <a:spcPts val="400"/>
        </a:spcAft>
        <a:buClr>
          <a:schemeClr val="tx1"/>
        </a:buClr>
        <a:buSzPct val="80000"/>
        <a:buFont typeface="Corbel" pitchFamily="34" charset="0"/>
        <a:buChar char="•"/>
        <a:defRPr sz="2000" kern="1200">
          <a:solidFill>
            <a:srgbClr val="B0B0B0"/>
          </a:solidFill>
          <a:latin typeface="+mn-lt"/>
          <a:ea typeface="+mn-ea"/>
          <a:cs typeface="+mn-cs"/>
        </a:defRPr>
      </a:lvl2pPr>
      <a:lvl3pPr marL="731520" indent="-182880" algn="l" defTabSz="914400" rtl="0" eaLnBrk="1" latinLnBrk="1" hangingPunct="1">
        <a:lnSpc>
          <a:spcPct val="90000"/>
        </a:lnSpc>
        <a:spcBef>
          <a:spcPts val="200"/>
        </a:spcBef>
        <a:spcAft>
          <a:spcPts val="400"/>
        </a:spcAft>
        <a:buClr>
          <a:schemeClr val="tx1"/>
        </a:buClr>
        <a:buSzPct val="80000"/>
        <a:buFont typeface="Corbel" pitchFamily="34" charset="0"/>
        <a:buChar char="•"/>
        <a:defRPr sz="1800" kern="1200">
          <a:solidFill>
            <a:srgbClr val="B0B0B0"/>
          </a:solidFill>
          <a:latin typeface="+mn-lt"/>
          <a:ea typeface="+mn-ea"/>
          <a:cs typeface="+mn-cs"/>
        </a:defRPr>
      </a:lvl3pPr>
      <a:lvl4pPr marL="1005840" indent="-182880" algn="l" defTabSz="914400" rtl="0" eaLnBrk="1" latinLnBrk="1" hangingPunct="1">
        <a:lnSpc>
          <a:spcPct val="90000"/>
        </a:lnSpc>
        <a:spcBef>
          <a:spcPts val="200"/>
        </a:spcBef>
        <a:spcAft>
          <a:spcPts val="400"/>
        </a:spcAft>
        <a:buClr>
          <a:schemeClr val="tx1"/>
        </a:buClr>
        <a:buSzPct val="80000"/>
        <a:buFont typeface="Corbel" pitchFamily="34" charset="0"/>
        <a:buChar char="•"/>
        <a:defRPr sz="1600" kern="1200">
          <a:solidFill>
            <a:srgbClr val="B0B0B0"/>
          </a:solidFill>
          <a:latin typeface="+mn-lt"/>
          <a:ea typeface="+mn-ea"/>
          <a:cs typeface="+mn-cs"/>
        </a:defRPr>
      </a:lvl4pPr>
      <a:lvl5pPr marL="1280160" indent="-182880" algn="l" defTabSz="914400" rtl="0" eaLnBrk="1" latinLnBrk="1" hangingPunct="1">
        <a:lnSpc>
          <a:spcPct val="90000"/>
        </a:lnSpc>
        <a:spcBef>
          <a:spcPts val="200"/>
        </a:spcBef>
        <a:spcAft>
          <a:spcPts val="400"/>
        </a:spcAft>
        <a:buClr>
          <a:schemeClr val="tx1"/>
        </a:buClr>
        <a:buSzPct val="80000"/>
        <a:buFont typeface="Corbel" pitchFamily="34" charset="0"/>
        <a:buChar char="•"/>
        <a:defRPr sz="1600" kern="1200">
          <a:solidFill>
            <a:srgbClr val="B0B0B0"/>
          </a:solidFill>
          <a:latin typeface="+mn-lt"/>
          <a:ea typeface="+mn-ea"/>
          <a:cs typeface="+mn-cs"/>
        </a:defRPr>
      </a:lvl5pPr>
      <a:lvl6pPr marL="1600000" indent="-228600" algn="l" defTabSz="914400" rtl="0" eaLnBrk="1" latinLnBrk="1" hangingPunct="1">
        <a:lnSpc>
          <a:spcPct val="90000"/>
        </a:lnSpc>
        <a:spcBef>
          <a:spcPts val="200"/>
        </a:spcBef>
        <a:spcAft>
          <a:spcPts val="400"/>
        </a:spcAft>
        <a:buClr>
          <a:schemeClr val="tx1"/>
        </a:buClr>
        <a:buSzPct val="80000"/>
        <a:buFont typeface="Corbel" pitchFamily="34" charset="0"/>
        <a:buChar char="•"/>
        <a:defRPr sz="1600" kern="1200">
          <a:solidFill>
            <a:srgbClr val="B0B0B0"/>
          </a:solidFill>
          <a:latin typeface="+mn-lt"/>
          <a:ea typeface="+mn-ea"/>
          <a:cs typeface="+mn-cs"/>
        </a:defRPr>
      </a:lvl6pPr>
      <a:lvl7pPr marL="1900000" indent="-228600" algn="l" defTabSz="914400" rtl="0" eaLnBrk="1" latinLnBrk="1" hangingPunct="1">
        <a:lnSpc>
          <a:spcPct val="90000"/>
        </a:lnSpc>
        <a:spcBef>
          <a:spcPts val="200"/>
        </a:spcBef>
        <a:spcAft>
          <a:spcPts val="400"/>
        </a:spcAft>
        <a:buClr>
          <a:schemeClr val="tx1"/>
        </a:buClr>
        <a:buSzPct val="80000"/>
        <a:buFont typeface="Corbel" pitchFamily="34" charset="0"/>
        <a:buChar char="•"/>
        <a:defRPr sz="1600" kern="1200">
          <a:solidFill>
            <a:srgbClr val="B0B0B0"/>
          </a:solidFill>
          <a:latin typeface="+mn-lt"/>
          <a:ea typeface="+mn-ea"/>
          <a:cs typeface="+mn-cs"/>
        </a:defRPr>
      </a:lvl7pPr>
      <a:lvl8pPr marL="2200000" indent="-228600" algn="l" defTabSz="914400" rtl="0" eaLnBrk="1" latinLnBrk="1" hangingPunct="1">
        <a:lnSpc>
          <a:spcPct val="90000"/>
        </a:lnSpc>
        <a:spcBef>
          <a:spcPts val="200"/>
        </a:spcBef>
        <a:spcAft>
          <a:spcPts val="400"/>
        </a:spcAft>
        <a:buClr>
          <a:schemeClr val="tx1"/>
        </a:buClr>
        <a:buSzPct val="80000"/>
        <a:buFont typeface="Corbel" pitchFamily="34" charset="0"/>
        <a:buChar char="•"/>
        <a:defRPr sz="1600" kern="1200">
          <a:solidFill>
            <a:srgbClr val="B0B0B0"/>
          </a:solidFill>
          <a:latin typeface="+mn-lt"/>
          <a:ea typeface="+mn-ea"/>
          <a:cs typeface="+mn-cs"/>
        </a:defRPr>
      </a:lvl8pPr>
      <a:lvl9pPr marL="2500000" indent="-228600" algn="l" defTabSz="914400" rtl="0" eaLnBrk="1" latinLnBrk="1" hangingPunct="1">
        <a:lnSpc>
          <a:spcPct val="90000"/>
        </a:lnSpc>
        <a:spcBef>
          <a:spcPts val="200"/>
        </a:spcBef>
        <a:spcAft>
          <a:spcPts val="400"/>
        </a:spcAft>
        <a:buClr>
          <a:schemeClr val="tx1"/>
        </a:buClr>
        <a:buSzPct val="80000"/>
        <a:buFont typeface="Corbel" pitchFamily="34" charset="0"/>
        <a:buChar char="•"/>
        <a:defRPr sz="1600" kern="1200">
          <a:solidFill>
            <a:srgbClr val="B0B0B0"/>
          </a:solidFill>
          <a:latin typeface="+mn-lt"/>
          <a:ea typeface="+mn-ea"/>
          <a:cs typeface="+mn-cs"/>
        </a:defRPr>
      </a:lvl9pPr>
    </p:bodyStyle>
    <p:otherStyle>
      <a:defPPr>
        <a:defRPr lang="en-US"/>
      </a:defPPr>
      <a:lvl1pPr marL="0" algn="l" defTabSz="914400" rtl="0" eaLnBrk="1" latinLnBrk="1" hangingPunct="1">
        <a:defRPr sz="1800" kern="1200">
          <a:solidFill>
            <a:srgbClr val="D0D0D0"/>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wrtnlabs/autobe/blob/main/packages/interface/src/database/AutoBeDatabase.ts" TargetMode="External"/><Relationship Id="rId2" Type="http://schemas.openxmlformats.org/officeDocument/2006/relationships/hyperlink" Target="https://github.com/wrtnlabs/autobe/blob/main/packages/interface/src/analyze/AutoBeAnalyze.ts" TargetMode="External"/><Relationship Id="rId1" Type="http://schemas.openxmlformats.org/officeDocument/2006/relationships/slideLayout" Target="../slideLayouts/slideLayout2.xml"/><Relationship Id="rId5" Type="http://schemas.openxmlformats.org/officeDocument/2006/relationships/hyperlink" Target="https://github.com/wrtnlabs/autobe/blob/main/packages/interface/src/test/AutoBeTest.ts" TargetMode="External"/><Relationship Id="rId4" Type="http://schemas.openxmlformats.org/officeDocument/2006/relationships/hyperlink" Target="https://github.com/wrtnlabs/autobe/blob/main/packages/interface/src/interface/AutoBeInterface.t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hatever99.tistory.com/entry/2025%EB%85%84-%EB%B0%98%EB%8F%84%EC%B2%B4-%EC%82%B0%EC%97%85-%EC%A0%84%EB%A7%9D-%EC%82%BC%EC%84%B1%EC%A0%84%EC%9E%90-vs-SK-hynix-%EC%96%B4%EB%8A%90-%ED%9A%8C%EC%82%AC%EA%B0%80-%EB%8D%94-%EC%9C%A0%EB%A7%9D%ED%95%A0%EA%B9%8C"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pixabay.com/ko/vectors/%EC%BD%94%EB%81%BC%EB%A6%AC-%EC%95%84%EA%B8%B0-%ED%95%91%ED%81%AC-%EB%8F%99%EB%AC%BC-303409/"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et-a-position.tistory.com/entry/ISTP-%EC%84%B1%EA%B2%A9-%EC%9C%A0%ED%98%95%EC%9D%98-%EB%8A%A5%EB%A0%A5%EC%9D%84-%EB%B0%9C%ED%9C%98%ED%95%98%EB%8A%94-%EA%B5%AC%EC%A1%B0-%EC%97%94%EC%A7%80%EB%8B%88%EC%96%B4-%EC%A7%81%EC%97%85"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ditage.co.kr/insights/writing-for-science-journals-tips-tricks-and-a-learning-plan" TargetMode="External"/><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hyperlink" Target="https://boundaryml.com/blog/structured-outputs-create-false-confidence" TargetMode="External"/><Relationship Id="rId5" Type="http://schemas.openxmlformats.org/officeDocument/2006/relationships/hyperlink" Target="https://arxiv.org/abs/2501.10868" TargetMode="External"/><Relationship Id="rId4" Type="http://schemas.openxmlformats.org/officeDocument/2006/relationships/hyperlink" Target="https://arxiv.org/abs/2409.03797"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flyingjs.tistory.com/entry/%EA%B1%B4%EC%84%A4%EA%B8%B0%EA%B3%84%EC%84%A4%EB%B9%84%EA%B8%B0%EC%82%AC-2024-%EC%8B%9C%ED%97%98%EC%9D%BC%EC%A0%95-%EC%9D%91%EC%8B%9C%EC%9E%90%EA%B2%A9-%ED%95%84%EA%B8%B0-%EC%8B%A4%EA%B8%B0-%EB%82%9C%EC%9D%B4%EB%8F%84-%ED%95%A9%EA%B2%A9%EB%A5%A0-%EC%B7%A8%EC%97%85-%EC%A0%84%EB%A7%9D-%EC%B4%9D%EC%A0%95%EB%A6%AC"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pixnio.com/ko/%EA%B3%BC%ED%95%99/%ED%99%94%ED%95%99/%EC%8B%A4%ED%97%98-%EC%8B%A4%ED%97%98%EC%8B%A4-%EC%9C%A0%EB%A6%AC-%ED%99%94%ED%95%99-%EC%95%A1%EC%B2%B4-%EC%97%B0%EA%B5%AC-%EC%9D%98%ED%95%99-%EA%B3%BC%ED%95%99"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pixnio.com/ko/%EA%B3%BC%ED%95%99/%ED%99%94%ED%95%99/%EC%8B%A4%ED%97%98-%EC%8B%A4%ED%97%98%EC%8B%A4-%EC%9C%A0%EB%A6%AC-%ED%99%94%ED%95%99-%EC%95%A1%EC%B2%B4-%EC%97%B0%EA%B5%AC-%EC%9D%98%ED%95%99-%EA%B3%BC%ED%95%99"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1A4D4CC-6480-8350-D0FB-01F3803CB8C3}"/>
              </a:ext>
            </a:extLst>
          </p:cNvPr>
          <p:cNvSpPr>
            <a:spLocks noGrp="1"/>
          </p:cNvSpPr>
          <p:nvPr>
            <p:ph type="ctrTitle"/>
          </p:nvPr>
        </p:nvSpPr>
        <p:spPr/>
        <p:txBody>
          <a:bodyPr/>
          <a:lstStyle/>
          <a:p>
            <a:r>
              <a:rPr lang="en-US" dirty="0"/>
              <a:t>Function Calling Harness</a:t>
            </a:r>
          </a:p>
        </p:txBody>
      </p:sp>
      <p:sp>
        <p:nvSpPr>
          <p:cNvPr id="3" name="부제목 2">
            <a:extLst>
              <a:ext uri="{FF2B5EF4-FFF2-40B4-BE49-F238E27FC236}">
                <a16:creationId xmlns:a16="http://schemas.microsoft.com/office/drawing/2014/main" id="{58016CA8-3627-A3DE-00A7-FFDDD7F52487}"/>
              </a:ext>
            </a:extLst>
          </p:cNvPr>
          <p:cNvSpPr>
            <a:spLocks noGrp="1"/>
          </p:cNvSpPr>
          <p:nvPr>
            <p:ph type="subTitle" idx="1"/>
          </p:nvPr>
        </p:nvSpPr>
        <p:spPr/>
        <p:txBody>
          <a:bodyPr/>
          <a:lstStyle/>
          <a:p>
            <a:r>
              <a:rPr lang="en-US" dirty="0"/>
              <a:t>Success Rate of Function Calling From 6.75% to 100%</a:t>
            </a:r>
          </a:p>
          <a:p>
            <a:r>
              <a:rPr lang="en-US" dirty="0"/>
              <a:t>In Qwen-Coder-Next (80b-a3b)</a:t>
            </a:r>
          </a:p>
        </p:txBody>
      </p:sp>
    </p:spTree>
    <p:extLst>
      <p:ext uri="{BB962C8B-B14F-4D97-AF65-F5344CB8AC3E}">
        <p14:creationId xmlns:p14="http://schemas.microsoft.com/office/powerpoint/2010/main" val="828104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94F6BCA3-D77A-2C83-4220-DA6D396D56F3}"/>
              </a:ext>
            </a:extLst>
          </p:cNvPr>
          <p:cNvSpPr>
            <a:spLocks noGrp="1"/>
          </p:cNvSpPr>
          <p:nvPr>
            <p:ph type="title"/>
          </p:nvPr>
        </p:nvSpPr>
        <p:spPr/>
        <p:txBody>
          <a:bodyPr/>
          <a:lstStyle/>
          <a:p>
            <a:r>
              <a:rPr lang="en-US" dirty="0" err="1"/>
              <a:t>AutoBe</a:t>
            </a:r>
            <a:endParaRPr lang="en-US" dirty="0"/>
          </a:p>
        </p:txBody>
      </p:sp>
      <p:sp>
        <p:nvSpPr>
          <p:cNvPr id="5" name="텍스트 개체 틀 4">
            <a:extLst>
              <a:ext uri="{FF2B5EF4-FFF2-40B4-BE49-F238E27FC236}">
                <a16:creationId xmlns:a16="http://schemas.microsoft.com/office/drawing/2014/main" id="{F21A9C84-B10D-A982-2F57-31A2A4DFE2F8}"/>
              </a:ext>
            </a:extLst>
          </p:cNvPr>
          <p:cNvSpPr>
            <a:spLocks noGrp="1"/>
          </p:cNvSpPr>
          <p:nvPr>
            <p:ph type="body" idx="1"/>
          </p:nvPr>
        </p:nvSpPr>
        <p:spPr/>
        <p:txBody>
          <a:bodyPr/>
          <a:lstStyle/>
          <a:p>
            <a:r>
              <a:rPr lang="en-US" dirty="0"/>
              <a:t>AI Backend Auto-Generation Agent</a:t>
            </a:r>
          </a:p>
          <a:p>
            <a:r>
              <a:rPr lang="en-US" dirty="0"/>
              <a:t>Don’t write text code, but make AST structured data</a:t>
            </a:r>
          </a:p>
        </p:txBody>
      </p:sp>
    </p:spTree>
    <p:extLst>
      <p:ext uri="{BB962C8B-B14F-4D97-AF65-F5344CB8AC3E}">
        <p14:creationId xmlns:p14="http://schemas.microsoft.com/office/powerpoint/2010/main" val="46587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F79E2A4-24E2-51F7-AF8E-3DD5EF17CC83}"/>
              </a:ext>
            </a:extLst>
          </p:cNvPr>
          <p:cNvSpPr>
            <a:spLocks noGrp="1"/>
          </p:cNvSpPr>
          <p:nvPr>
            <p:ph type="title"/>
          </p:nvPr>
        </p:nvSpPr>
        <p:spPr/>
        <p:txBody>
          <a:bodyPr/>
          <a:lstStyle/>
          <a:p>
            <a:r>
              <a:rPr lang="en-US" dirty="0"/>
              <a:t>2.1. What </a:t>
            </a:r>
            <a:r>
              <a:rPr lang="en-US" dirty="0" err="1"/>
              <a:t>AutoBe</a:t>
            </a:r>
            <a:r>
              <a:rPr lang="en-US" dirty="0"/>
              <a:t> Does</a:t>
            </a:r>
          </a:p>
        </p:txBody>
      </p:sp>
      <p:sp>
        <p:nvSpPr>
          <p:cNvPr id="3" name="내용 개체 틀 2">
            <a:extLst>
              <a:ext uri="{FF2B5EF4-FFF2-40B4-BE49-F238E27FC236}">
                <a16:creationId xmlns:a16="http://schemas.microsoft.com/office/drawing/2014/main" id="{FC1ECA45-DEAE-12CC-50B8-CB8E3111D8EF}"/>
              </a:ext>
            </a:extLst>
          </p:cNvPr>
          <p:cNvSpPr>
            <a:spLocks noGrp="1"/>
          </p:cNvSpPr>
          <p:nvPr>
            <p:ph idx="1"/>
          </p:nvPr>
        </p:nvSpPr>
        <p:spPr/>
        <p:txBody>
          <a:bodyPr/>
          <a:lstStyle/>
          <a:p>
            <a:r>
              <a:rPr lang="en-US" dirty="0"/>
              <a:t>Build an e-commerce backend with products, carts, orders, and payments</a:t>
            </a:r>
          </a:p>
          <a:p>
            <a:endParaRPr lang="en-US" dirty="0"/>
          </a:p>
          <a:p>
            <a:r>
              <a:rPr lang="en-US" dirty="0"/>
              <a:t>Requirements Analysis (SRS)</a:t>
            </a:r>
          </a:p>
          <a:p>
            <a:r>
              <a:rPr lang="en-US" dirty="0"/>
              <a:t>Database Schema (ERD)</a:t>
            </a:r>
          </a:p>
          <a:p>
            <a:r>
              <a:rPr lang="en-US" dirty="0"/>
              <a:t>API Specification (OpenAPI v3.2)</a:t>
            </a:r>
          </a:p>
          <a:p>
            <a:r>
              <a:rPr lang="en-US" dirty="0"/>
              <a:t>E2E test code</a:t>
            </a:r>
          </a:p>
          <a:p>
            <a:r>
              <a:rPr lang="en-US" dirty="0"/>
              <a:t>Implementation code</a:t>
            </a:r>
          </a:p>
          <a:p>
            <a:r>
              <a:rPr lang="en-US" dirty="0"/>
              <a:t>Type-safe SDK for clients</a:t>
            </a:r>
          </a:p>
        </p:txBody>
      </p:sp>
    </p:spTree>
    <p:extLst>
      <p:ext uri="{BB962C8B-B14F-4D97-AF65-F5344CB8AC3E}">
        <p14:creationId xmlns:p14="http://schemas.microsoft.com/office/powerpoint/2010/main" val="335385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10">
            <a:extLst>
              <a:ext uri="{FF2B5EF4-FFF2-40B4-BE49-F238E27FC236}">
                <a16:creationId xmlns:a16="http://schemas.microsoft.com/office/drawing/2014/main" id="{29E7461E-D3EF-467C-90B0-A07159CA6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2" name="Rectangle 12">
            <a:extLst>
              <a:ext uri="{FF2B5EF4-FFF2-40B4-BE49-F238E27FC236}">
                <a16:creationId xmlns:a16="http://schemas.microsoft.com/office/drawing/2014/main" id="{6187544F-2A96-4442-9598-104754EE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3" name="Straight Connector 14">
            <a:extLst>
              <a:ext uri="{FF2B5EF4-FFF2-40B4-BE49-F238E27FC236}">
                <a16:creationId xmlns:a16="http://schemas.microsoft.com/office/drawing/2014/main" id="{9288961F-689B-486C-86C4-49DA3F389C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4" name="Rectangle 16">
            <a:extLst>
              <a:ext uri="{FF2B5EF4-FFF2-40B4-BE49-F238E27FC236}">
                <a16:creationId xmlns:a16="http://schemas.microsoft.com/office/drawing/2014/main" id="{4C4A1CEC-4439-473B-9939-B12503C5E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5" name="Rectangle 18">
            <a:extLst>
              <a:ext uri="{FF2B5EF4-FFF2-40B4-BE49-F238E27FC236}">
                <a16:creationId xmlns:a16="http://schemas.microsoft.com/office/drawing/2014/main" id="{BF85B2CC-AADA-4F42-9F7B-0A4FA3F6C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4206240"/>
            <a:ext cx="11724640" cy="24155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6" name="Straight Connector 20">
            <a:extLst>
              <a:ext uri="{FF2B5EF4-FFF2-40B4-BE49-F238E27FC236}">
                <a16:creationId xmlns:a16="http://schemas.microsoft.com/office/drawing/2014/main" id="{DD2BE13A-A3B2-4E96-99FC-10C36EDABA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600486"/>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제목 1">
            <a:extLst>
              <a:ext uri="{FF2B5EF4-FFF2-40B4-BE49-F238E27FC236}">
                <a16:creationId xmlns:a16="http://schemas.microsoft.com/office/drawing/2014/main" id="{C12656B8-760A-1BBD-D402-58043E935642}"/>
              </a:ext>
            </a:extLst>
          </p:cNvPr>
          <p:cNvSpPr>
            <a:spLocks noGrp="1"/>
          </p:cNvSpPr>
          <p:nvPr>
            <p:ph type="title"/>
          </p:nvPr>
        </p:nvSpPr>
        <p:spPr>
          <a:xfrm>
            <a:off x="1109980" y="4347758"/>
            <a:ext cx="9966960" cy="1325880"/>
          </a:xfrm>
        </p:spPr>
        <p:txBody>
          <a:bodyPr vert="horz" lIns="91440" tIns="45720" rIns="91440" bIns="45720" rtlCol="0" anchor="b">
            <a:noAutofit/>
          </a:bodyPr>
          <a:lstStyle/>
          <a:p>
            <a:pPr algn="ctr">
              <a:lnSpc>
                <a:spcPct val="85000"/>
              </a:lnSpc>
            </a:pPr>
            <a:r>
              <a:rPr lang="en-US" sz="4000" b="1" cap="all" dirty="0"/>
              <a:t>2.2. LLMs Don’t Write Code</a:t>
            </a:r>
          </a:p>
        </p:txBody>
      </p:sp>
      <p:sp>
        <p:nvSpPr>
          <p:cNvPr id="5" name="TextBox 4">
            <a:extLst>
              <a:ext uri="{FF2B5EF4-FFF2-40B4-BE49-F238E27FC236}">
                <a16:creationId xmlns:a16="http://schemas.microsoft.com/office/drawing/2014/main" id="{1AAF1E83-0BB9-65EB-B3F4-C9025B81592E}"/>
              </a:ext>
            </a:extLst>
          </p:cNvPr>
          <p:cNvSpPr txBox="1"/>
          <p:nvPr/>
        </p:nvSpPr>
        <p:spPr>
          <a:xfrm>
            <a:off x="1709530" y="5644392"/>
            <a:ext cx="8767860" cy="509519"/>
          </a:xfrm>
          <a:prstGeom prst="rect">
            <a:avLst/>
          </a:prstGeom>
        </p:spPr>
        <p:txBody>
          <a:bodyPr vert="horz" lIns="91440" tIns="45720" rIns="91440" bIns="45720" rtlCol="0">
            <a:normAutofit/>
          </a:bodyPr>
          <a:lstStyle/>
          <a:p>
            <a:pPr algn="ctr" defTabSz="914400">
              <a:lnSpc>
                <a:spcPct val="90000"/>
              </a:lnSpc>
              <a:spcBef>
                <a:spcPts val="1400"/>
              </a:spcBef>
              <a:buClr>
                <a:schemeClr val="tx1"/>
              </a:buClr>
              <a:buSzPct val="80000"/>
            </a:pPr>
            <a:r>
              <a:rPr lang="en-US" sz="2000" dirty="0"/>
              <a:t>The LLM fills structures. Compilers write code.</a:t>
            </a:r>
          </a:p>
        </p:txBody>
      </p:sp>
      <p:graphicFrame>
        <p:nvGraphicFramePr>
          <p:cNvPr id="6" name="내용 개체 틀 5">
            <a:extLst>
              <a:ext uri="{FF2B5EF4-FFF2-40B4-BE49-F238E27FC236}">
                <a16:creationId xmlns:a16="http://schemas.microsoft.com/office/drawing/2014/main" id="{A1FC1DE9-C94C-BE10-0747-6F18563EE280}"/>
              </a:ext>
            </a:extLst>
          </p:cNvPr>
          <p:cNvGraphicFramePr>
            <a:graphicFrameLocks noGrp="1"/>
          </p:cNvGraphicFramePr>
          <p:nvPr>
            <p:ph idx="1"/>
            <p:extLst>
              <p:ext uri="{D42A27DB-BD31-4B8C-83A1-F6EECF244321}">
                <p14:modId xmlns:p14="http://schemas.microsoft.com/office/powerpoint/2010/main" val="1719919614"/>
              </p:ext>
            </p:extLst>
          </p:nvPr>
        </p:nvGraphicFramePr>
        <p:xfrm>
          <a:off x="933385" y="741172"/>
          <a:ext cx="10325231" cy="3279648"/>
        </p:xfrm>
        <a:graphic>
          <a:graphicData uri="http://schemas.openxmlformats.org/drawingml/2006/table">
            <a:tbl>
              <a:tblPr firstRow="1" bandRow="1">
                <a:noFill/>
                <a:tableStyleId>{5C22544A-7EE6-4342-B048-85BDC9FD1C3A}</a:tableStyleId>
              </a:tblPr>
              <a:tblGrid>
                <a:gridCol w="1888722">
                  <a:extLst>
                    <a:ext uri="{9D8B030D-6E8A-4147-A177-3AD203B41FA5}">
                      <a16:colId xmlns:a16="http://schemas.microsoft.com/office/drawing/2014/main" val="2197739396"/>
                    </a:ext>
                  </a:extLst>
                </a:gridCol>
                <a:gridCol w="2638776">
                  <a:extLst>
                    <a:ext uri="{9D8B030D-6E8A-4147-A177-3AD203B41FA5}">
                      <a16:colId xmlns:a16="http://schemas.microsoft.com/office/drawing/2014/main" val="3096524490"/>
                    </a:ext>
                  </a:extLst>
                </a:gridCol>
                <a:gridCol w="5797733">
                  <a:extLst>
                    <a:ext uri="{9D8B030D-6E8A-4147-A177-3AD203B41FA5}">
                      <a16:colId xmlns:a16="http://schemas.microsoft.com/office/drawing/2014/main" val="571538464"/>
                    </a:ext>
                  </a:extLst>
                </a:gridCol>
              </a:tblGrid>
              <a:tr h="586918">
                <a:tc>
                  <a:txBody>
                    <a:bodyPr/>
                    <a:lstStyle/>
                    <a:p>
                      <a:r>
                        <a:rPr lang="en-US" sz="1700" b="0" cap="all" spc="150">
                          <a:solidFill>
                            <a:schemeClr val="lt1"/>
                          </a:solidFill>
                        </a:rPr>
                        <a:t>Phase</a:t>
                      </a:r>
                    </a:p>
                  </a:txBody>
                  <a:tcPr marL="145117" marR="145117" marT="145117" marB="145117">
                    <a:lnL w="12700" cmpd="sng">
                      <a:noFill/>
                    </a:lnL>
                    <a:lnR w="12700" cmpd="sng">
                      <a:noFill/>
                    </a:lnR>
                    <a:lnT w="12700" cmpd="sng">
                      <a:noFill/>
                    </a:lnT>
                    <a:lnB w="38100" cmpd="sng">
                      <a:noFill/>
                    </a:lnB>
                    <a:solidFill>
                      <a:srgbClr val="505356"/>
                    </a:solidFill>
                  </a:tcPr>
                </a:tc>
                <a:tc>
                  <a:txBody>
                    <a:bodyPr/>
                    <a:lstStyle/>
                    <a:p>
                      <a:r>
                        <a:rPr lang="en-US" sz="1700" b="0" cap="all" spc="150">
                          <a:solidFill>
                            <a:schemeClr val="lt1"/>
                          </a:solidFill>
                        </a:rPr>
                        <a:t>AST Type</a:t>
                      </a:r>
                    </a:p>
                  </a:txBody>
                  <a:tcPr marL="145117" marR="145117" marT="145117" marB="145117">
                    <a:lnL w="12700" cmpd="sng">
                      <a:noFill/>
                    </a:lnL>
                    <a:lnR w="12700" cmpd="sng">
                      <a:noFill/>
                    </a:lnR>
                    <a:lnT w="12700" cmpd="sng">
                      <a:noFill/>
                    </a:lnT>
                    <a:lnB w="38100" cmpd="sng">
                      <a:noFill/>
                    </a:lnB>
                    <a:solidFill>
                      <a:srgbClr val="505356"/>
                    </a:solidFill>
                  </a:tcPr>
                </a:tc>
                <a:tc>
                  <a:txBody>
                    <a:bodyPr/>
                    <a:lstStyle/>
                    <a:p>
                      <a:r>
                        <a:rPr lang="en-US" sz="1700" b="0" cap="all" spc="150">
                          <a:solidFill>
                            <a:schemeClr val="lt1"/>
                          </a:solidFill>
                        </a:rPr>
                        <a:t>Description</a:t>
                      </a:r>
                    </a:p>
                  </a:txBody>
                  <a:tcPr marL="145117" marR="145117" marT="145117" marB="145117">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3887477869"/>
                  </a:ext>
                </a:extLst>
              </a:tr>
              <a:tr h="538546">
                <a:tc>
                  <a:txBody>
                    <a:bodyPr/>
                    <a:lstStyle/>
                    <a:p>
                      <a:r>
                        <a:rPr lang="en-US" sz="1400" cap="none" spc="0">
                          <a:solidFill>
                            <a:schemeClr val="tx1"/>
                          </a:solidFill>
                        </a:rPr>
                        <a:t>Analyze</a:t>
                      </a:r>
                    </a:p>
                  </a:txBody>
                  <a:tcPr marL="145117" marR="145117" marT="145117" marB="145117">
                    <a:lnL w="12700" cmpd="sng">
                      <a:noFill/>
                      <a:prstDash val="solid"/>
                    </a:lnL>
                    <a:lnR w="12700" cmpd="sng">
                      <a:noFill/>
                      <a:prstDash val="solid"/>
                    </a:lnR>
                    <a:lnT w="38100" cmpd="sng">
                      <a:noFill/>
                    </a:lnT>
                    <a:lnB w="12700" cmpd="sng">
                      <a:noFill/>
                      <a:prstDash val="solid"/>
                    </a:lnB>
                    <a:noFill/>
                  </a:tcPr>
                </a:tc>
                <a:tc>
                  <a:txBody>
                    <a:bodyPr/>
                    <a:lstStyle/>
                    <a:p>
                      <a:r>
                        <a:rPr lang="en-US" sz="1400" u="none" cap="none" spc="0" dirty="0">
                          <a:solidFill>
                            <a:schemeClr val="tx1"/>
                          </a:solidFill>
                          <a:hlinkClick r:id="rId2"/>
                        </a:rPr>
                        <a:t>AutoBeAnalyze</a:t>
                      </a:r>
                      <a:endParaRPr lang="en-US" sz="1400" u="none" cap="none" spc="0" dirty="0">
                        <a:solidFill>
                          <a:schemeClr val="tx1"/>
                        </a:solidFill>
                      </a:endParaRPr>
                    </a:p>
                  </a:txBody>
                  <a:tcPr marL="145117" marR="145117" marT="145117" marB="145117">
                    <a:lnL w="12700" cmpd="sng">
                      <a:noFill/>
                      <a:prstDash val="solid"/>
                    </a:lnL>
                    <a:lnR w="12700" cmpd="sng">
                      <a:noFill/>
                      <a:prstDash val="solid"/>
                    </a:lnR>
                    <a:lnT w="38100" cmpd="sng">
                      <a:noFill/>
                    </a:lnT>
                    <a:lnB w="12700" cmpd="sng">
                      <a:noFill/>
                      <a:prstDash val="solid"/>
                    </a:lnB>
                    <a:noFill/>
                  </a:tcPr>
                </a:tc>
                <a:tc>
                  <a:txBody>
                    <a:bodyPr/>
                    <a:lstStyle/>
                    <a:p>
                      <a:r>
                        <a:rPr lang="en-US" sz="1400" cap="none" spc="0">
                          <a:solidFill>
                            <a:schemeClr val="tx1"/>
                          </a:solidFill>
                        </a:rPr>
                        <a:t>Structured SRS (</a:t>
                      </a:r>
                      <a:r>
                        <a:rPr lang="en-US" sz="1400" cap="none" spc="0" err="1">
                          <a:solidFill>
                            <a:schemeClr val="tx1"/>
                          </a:solidFill>
                        </a:rPr>
                        <a:t>Software</a:t>
                      </a:r>
                      <a:r>
                        <a:rPr lang="en-US" sz="1400" cap="none" spc="0">
                          <a:solidFill>
                            <a:schemeClr val="tx1"/>
                          </a:solidFill>
                        </a:rPr>
                        <a:t> Requirements Specification)</a:t>
                      </a:r>
                    </a:p>
                  </a:txBody>
                  <a:tcPr marL="145117" marR="145117" marT="145117" marB="145117">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4069786596"/>
                  </a:ext>
                </a:extLst>
              </a:tr>
              <a:tr h="538546">
                <a:tc>
                  <a:txBody>
                    <a:bodyPr/>
                    <a:lstStyle/>
                    <a:p>
                      <a:r>
                        <a:rPr lang="en-US" sz="1400" cap="none" spc="0">
                          <a:solidFill>
                            <a:schemeClr val="tx1"/>
                          </a:solidFill>
                        </a:rPr>
                        <a:t>Database</a:t>
                      </a:r>
                    </a:p>
                  </a:txBody>
                  <a:tcPr marL="145117" marR="145117" marT="145117" marB="14511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r>
                        <a:rPr lang="en-US" sz="1400" u="none" cap="none" spc="0" dirty="0">
                          <a:solidFill>
                            <a:schemeClr val="tx1"/>
                          </a:solidFill>
                          <a:hlinkClick r:id="rId3"/>
                        </a:rPr>
                        <a:t>AutoBeDatabase</a:t>
                      </a:r>
                      <a:endParaRPr lang="en-US" sz="1400" u="none" cap="none" spc="0" dirty="0">
                        <a:solidFill>
                          <a:schemeClr val="tx1"/>
                        </a:solidFill>
                      </a:endParaRPr>
                    </a:p>
                  </a:txBody>
                  <a:tcPr marL="145117" marR="145117" marT="145117" marB="14511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r>
                        <a:rPr lang="en-US" sz="1400" cap="none" spc="0" dirty="0">
                          <a:solidFill>
                            <a:schemeClr val="tx1"/>
                          </a:solidFill>
                        </a:rPr>
                        <a:t>Database Compiler ensuring Integrity</a:t>
                      </a:r>
                    </a:p>
                  </a:txBody>
                  <a:tcPr marL="145117" marR="145117" marT="145117" marB="14511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4213482767"/>
                  </a:ext>
                </a:extLst>
              </a:tr>
              <a:tr h="538546">
                <a:tc>
                  <a:txBody>
                    <a:bodyPr/>
                    <a:lstStyle/>
                    <a:p>
                      <a:r>
                        <a:rPr lang="en-US" sz="1400" cap="none" spc="0">
                          <a:solidFill>
                            <a:schemeClr val="tx1"/>
                          </a:solidFill>
                        </a:rPr>
                        <a:t>Interface</a:t>
                      </a:r>
                    </a:p>
                  </a:txBody>
                  <a:tcPr marL="145117" marR="145117" marT="145117" marB="145117">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u="none" cap="none" spc="0" dirty="0">
                          <a:solidFill>
                            <a:schemeClr val="tx1"/>
                          </a:solidFill>
                          <a:hlinkClick r:id="rId4"/>
                        </a:rPr>
                        <a:t>AutoBeOpenApi</a:t>
                      </a:r>
                      <a:endParaRPr lang="en-US" sz="1400" u="none" cap="none" spc="0" dirty="0">
                        <a:solidFill>
                          <a:schemeClr val="tx1"/>
                        </a:solidFill>
                      </a:endParaRPr>
                    </a:p>
                  </a:txBody>
                  <a:tcPr marL="145117" marR="145117" marT="145117" marB="145117">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dirty="0">
                          <a:solidFill>
                            <a:schemeClr val="tx1"/>
                          </a:solidFill>
                        </a:rPr>
                        <a:t>OpenAPI Compiler for API &amp; DTO Generation</a:t>
                      </a:r>
                    </a:p>
                  </a:txBody>
                  <a:tcPr marL="145117" marR="145117" marT="145117" marB="14511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68858939"/>
                  </a:ext>
                </a:extLst>
              </a:tr>
              <a:tr h="538546">
                <a:tc>
                  <a:txBody>
                    <a:bodyPr/>
                    <a:lstStyle/>
                    <a:p>
                      <a:r>
                        <a:rPr lang="en-US" sz="1400" cap="none" spc="0">
                          <a:solidFill>
                            <a:schemeClr val="tx1"/>
                          </a:solidFill>
                        </a:rPr>
                        <a:t>Test</a:t>
                      </a:r>
                    </a:p>
                  </a:txBody>
                  <a:tcPr marL="145117" marR="145117" marT="145117" marB="14511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r>
                        <a:rPr lang="en-US" sz="1400" u="none" cap="none" spc="0" dirty="0">
                          <a:solidFill>
                            <a:schemeClr val="tx1"/>
                          </a:solidFill>
                          <a:hlinkClick r:id="rId5"/>
                        </a:rPr>
                        <a:t>AutoBeTest</a:t>
                      </a:r>
                      <a:endParaRPr lang="en-US" sz="1400" u="none" cap="none" spc="0" dirty="0">
                        <a:solidFill>
                          <a:schemeClr val="tx1"/>
                        </a:solidFill>
                      </a:endParaRPr>
                    </a:p>
                  </a:txBody>
                  <a:tcPr marL="145117" marR="145117" marT="145117" marB="14511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r>
                        <a:rPr lang="en-US" sz="1400" cap="none" spc="0">
                          <a:solidFill>
                            <a:schemeClr val="tx1"/>
                          </a:solidFill>
                        </a:rPr>
                        <a:t>Test Compiler for API E2E Testing</a:t>
                      </a:r>
                    </a:p>
                  </a:txBody>
                  <a:tcPr marL="145117" marR="145117" marT="145117" marB="14511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232306712"/>
                  </a:ext>
                </a:extLst>
              </a:tr>
              <a:tr h="538546">
                <a:tc>
                  <a:txBody>
                    <a:bodyPr/>
                    <a:lstStyle/>
                    <a:p>
                      <a:r>
                        <a:rPr lang="en-US" sz="1400" cap="none" spc="0">
                          <a:solidFill>
                            <a:schemeClr val="tx1"/>
                          </a:solidFill>
                        </a:rPr>
                        <a:t>Realize</a:t>
                      </a:r>
                    </a:p>
                  </a:txBody>
                  <a:tcPr marL="145117" marR="145117" marT="145117" marB="145117">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dirty="0">
                          <a:solidFill>
                            <a:schemeClr val="tx1"/>
                          </a:solidFill>
                        </a:rPr>
                        <a:t>Modular Code</a:t>
                      </a:r>
                    </a:p>
                  </a:txBody>
                  <a:tcPr marL="145117" marR="145117" marT="145117" marB="145117">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dirty="0">
                          <a:solidFill>
                            <a:schemeClr val="tx1"/>
                          </a:solidFill>
                        </a:rPr>
                        <a:t>TypeScript Compiler</a:t>
                      </a:r>
                    </a:p>
                  </a:txBody>
                  <a:tcPr marL="145117" marR="145117" marT="145117" marB="14511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32388765"/>
                  </a:ext>
                </a:extLst>
              </a:tr>
            </a:tbl>
          </a:graphicData>
        </a:graphic>
      </p:graphicFrame>
    </p:spTree>
    <p:extLst>
      <p:ext uri="{BB962C8B-B14F-4D97-AF65-F5344CB8AC3E}">
        <p14:creationId xmlns:p14="http://schemas.microsoft.com/office/powerpoint/2010/main" val="114426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D1117">
            <a:alpha val="100000"/>
          </a:srgbClr>
        </a:solidFill>
        <a:effectLst/>
      </p:bgPr>
    </p:bg>
    <p:spTree>
      <p:nvGrpSpPr>
        <p:cNvPr id="1" name=""/>
        <p:cNvGrpSpPr/>
        <p:nvPr/>
      </p:nvGrpSpPr>
      <p:grpSpPr>
        <a:xfrm>
          <a:off x="0" y="0"/>
          <a:ext cx="0" cy="0"/>
          <a:chOff x="0" y="0"/>
          <a:chExt cx="0" cy="0"/>
        </a:xfrm>
      </p:grpSpPr>
      <p:sp>
        <p:nvSpPr>
          <p:cNvPr id="10" name="T"/>
          <p:cNvSpPr/>
          <p:nvPr/>
        </p:nvSpPr>
        <p:spPr>
          <a:xfrm>
            <a:off x="762000" y="317500"/>
            <a:ext cx="10668000" cy="508000"/>
          </a:xfrm>
          <a:prstGeom prst="rect">
            <a:avLst/>
          </a:prstGeom>
          <a:noFill/>
          <a:ln>
            <a:noFill/>
          </a:ln>
        </p:spPr>
        <p:txBody>
          <a:bodyPr wrap="square" lIns="0" tIns="0" rIns="0" bIns="0" anchor="b"/>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0F0F0"/>
                </a:solidFill>
                <a:effectLst/>
                <a:uLnTx/>
                <a:uFillTx/>
                <a:latin typeface="Segoe UI Semibold"/>
                <a:ea typeface="+mn-ea"/>
                <a:cs typeface="+mn-cs"/>
              </a:rPr>
              <a:t>The Forms Are Not Simple</a:t>
            </a:r>
            <a:endParaRPr kumimoji="0" lang="en-US" sz="2400" b="1" i="0" u="none" strike="noStrike" kern="1200" cap="none" spc="0" normalizeH="0" baseline="0" noProof="0" dirty="0">
              <a:ln>
                <a:noFill/>
              </a:ln>
              <a:solidFill>
                <a:srgbClr val="F0F0F0"/>
              </a:solidFill>
              <a:effectLst/>
              <a:uLnTx/>
              <a:uFillTx/>
              <a:latin typeface="Segoe UI Semibold"/>
              <a:ea typeface="+mn-ea"/>
              <a:cs typeface="+mn-cs"/>
            </a:endParaRPr>
          </a:p>
        </p:txBody>
      </p:sp>
      <p:sp>
        <p:nvSpPr>
          <p:cNvPr id="11" name="Sub"/>
          <p:cNvSpPr/>
          <p:nvPr/>
        </p:nvSpPr>
        <p:spPr>
          <a:xfrm>
            <a:off x="762000" y="863600"/>
            <a:ext cx="10668000" cy="317500"/>
          </a:xfrm>
          <a:prstGeom prst="rect">
            <a:avLst/>
          </a:prstGeom>
          <a:noFill/>
          <a:ln>
            <a:noFill/>
          </a:ln>
        </p:spPr>
        <p:txBody>
          <a:bodyPr wrap="square" lIns="0" tIns="0" rIns="0" bIns="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8080"/>
                </a:solidFill>
                <a:effectLst/>
                <a:uLnTx/>
                <a:uFillTx/>
                <a:latin typeface="Segoe UI"/>
                <a:ea typeface="+mn-ea"/>
                <a:cs typeface="+mn-cs"/>
              </a:rPr>
              <a:t>IJsonSchema: 10 variants, infinitely recursive nesting</a:t>
            </a:r>
          </a:p>
        </p:txBody>
      </p:sp>
      <p:sp>
        <p:nvSpPr>
          <p:cNvPr id="12" name="CodeBg"/>
          <p:cNvSpPr/>
          <p:nvPr/>
        </p:nvSpPr>
        <p:spPr>
          <a:xfrm>
            <a:off x="508000" y="1270000"/>
            <a:ext cx="11176000" cy="4445000"/>
          </a:xfrm>
          <a:prstGeom prst="roundRect">
            <a:avLst>
              <a:gd name="adj" fmla="val 4000"/>
            </a:avLst>
          </a:prstGeom>
          <a:solidFill>
            <a:srgbClr val="1E1E1E"/>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Segoe UI" panose="020B0503020204020204"/>
              <a:ea typeface="+mn-ea"/>
              <a:cs typeface="+mn-cs"/>
            </a:endParaRPr>
          </a:p>
        </p:txBody>
      </p:sp>
      <p:sp>
        <p:nvSpPr>
          <p:cNvPr id="13" name="Code"/>
          <p:cNvSpPr/>
          <p:nvPr/>
        </p:nvSpPr>
        <p:spPr>
          <a:xfrm>
            <a:off x="762000" y="1422400"/>
            <a:ext cx="10795000" cy="4191000"/>
          </a:xfrm>
          <a:prstGeom prst="rect">
            <a:avLst/>
          </a:prstGeom>
          <a:noFill/>
          <a:ln>
            <a:noFill/>
          </a:ln>
        </p:spPr>
        <p:txBody>
          <a:bodyPr wrap="square" lIns="127000" tIns="101600" rIns="127000" bIns="101600" anchor="t"/>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586C0"/>
                </a:solidFill>
                <a:effectLst/>
                <a:uLnTx/>
                <a:uFillTx/>
                <a:latin typeface="Consolas"/>
                <a:ea typeface="+mn-ea"/>
                <a:cs typeface="+mn-cs"/>
              </a:rPr>
              <a:t>export type </a:t>
            </a:r>
            <a:r>
              <a:rPr kumimoji="0" lang="en-US" sz="1800" b="0" i="0" u="none" strike="noStrike" kern="1200" cap="none" spc="0" normalizeH="0" baseline="0" noProof="0" dirty="0">
                <a:ln>
                  <a:noFill/>
                </a:ln>
                <a:solidFill>
                  <a:srgbClr val="4EC9B0"/>
                </a:solidFill>
                <a:effectLst/>
                <a:uLnTx/>
                <a:uFillTx/>
                <a:latin typeface="Consolas"/>
                <a:ea typeface="+mn-ea"/>
                <a:cs typeface="+mn-cs"/>
              </a:rPr>
              <a:t>IJsonSchema</a:t>
            </a:r>
            <a:r>
              <a:rPr kumimoji="0" lang="en-US" sz="1800" b="0" i="0" u="none" strike="noStrike" kern="1200" cap="none" spc="0" normalizeH="0" baseline="0" noProof="0" dirty="0">
                <a:ln>
                  <a:noFill/>
                </a:ln>
                <a:solidFill>
                  <a:srgbClr val="D4D4D4"/>
                </a:solidFill>
                <a:effectLst/>
                <a:uLnTx/>
                <a:uFillTx/>
                <a:latin typeface="Consolas"/>
                <a:ea typeface="+mn-ea"/>
                <a:cs typeface="+mn-cs"/>
              </a:rPr>
              <a:t> =</a:t>
            </a:r>
          </a:p>
          <a:p>
            <a:pPr marL="0" marR="0" lvl="0" indent="0" algn="l" defTabSz="457200" rtl="0" eaLnBrk="1" fontAlgn="auto" latinLnBrk="0" hangingPunct="1">
              <a:lnSpc>
                <a:spcPts val="2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4D4D4"/>
                </a:solidFill>
                <a:effectLst/>
                <a:uLnTx/>
                <a:uFillTx/>
                <a:latin typeface="Consolas"/>
                <a:ea typeface="+mn-ea"/>
                <a:cs typeface="+mn-cs"/>
              </a:rPr>
              <a:t>  </a:t>
            </a:r>
            <a:r>
              <a:rPr kumimoji="0" lang="en-US" sz="1800" b="0" i="0" u="none" strike="noStrike" kern="1200" cap="none" spc="0" normalizeH="0" baseline="0" noProof="0" dirty="0">
                <a:ln>
                  <a:noFill/>
                </a:ln>
                <a:solidFill>
                  <a:srgbClr val="C586C0"/>
                </a:solidFill>
                <a:effectLst/>
                <a:uLnTx/>
                <a:uFillTx/>
                <a:latin typeface="Consolas"/>
                <a:ea typeface="+mn-ea"/>
                <a:cs typeface="+mn-cs"/>
              </a:rPr>
              <a:t>| </a:t>
            </a:r>
            <a:r>
              <a:rPr kumimoji="0" lang="en-US" sz="1800" b="0" i="0" u="none" strike="noStrike" kern="1200" cap="none" spc="0" normalizeH="0" baseline="0" noProof="0" dirty="0">
                <a:ln>
                  <a:noFill/>
                </a:ln>
                <a:solidFill>
                  <a:srgbClr val="4EC9B0"/>
                </a:solidFill>
                <a:effectLst/>
                <a:uLnTx/>
                <a:uFillTx/>
                <a:latin typeface="Consolas"/>
                <a:ea typeface="+mn-ea"/>
                <a:cs typeface="+mn-cs"/>
              </a:rPr>
              <a:t>IJsonSchema.IConstant</a:t>
            </a:r>
          </a:p>
          <a:p>
            <a:pPr marL="0" marR="0" lvl="0" indent="0" algn="l" defTabSz="457200" rtl="0" eaLnBrk="1" fontAlgn="auto" latinLnBrk="0" hangingPunct="1">
              <a:lnSpc>
                <a:spcPts val="2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4D4D4"/>
                </a:solidFill>
                <a:effectLst/>
                <a:uLnTx/>
                <a:uFillTx/>
                <a:latin typeface="Consolas"/>
                <a:ea typeface="+mn-ea"/>
                <a:cs typeface="+mn-cs"/>
              </a:rPr>
              <a:t>  </a:t>
            </a:r>
            <a:r>
              <a:rPr kumimoji="0" lang="en-US" sz="1800" b="0" i="0" u="none" strike="noStrike" kern="1200" cap="none" spc="0" normalizeH="0" baseline="0" noProof="0" dirty="0">
                <a:ln>
                  <a:noFill/>
                </a:ln>
                <a:solidFill>
                  <a:srgbClr val="C586C0"/>
                </a:solidFill>
                <a:effectLst/>
                <a:uLnTx/>
                <a:uFillTx/>
                <a:latin typeface="Consolas"/>
                <a:ea typeface="+mn-ea"/>
                <a:cs typeface="+mn-cs"/>
              </a:rPr>
              <a:t>| </a:t>
            </a:r>
            <a:r>
              <a:rPr kumimoji="0" lang="en-US" sz="1800" b="0" i="0" u="none" strike="noStrike" kern="1200" cap="none" spc="0" normalizeH="0" baseline="0" noProof="0" dirty="0">
                <a:ln>
                  <a:noFill/>
                </a:ln>
                <a:solidFill>
                  <a:srgbClr val="4EC9B0"/>
                </a:solidFill>
                <a:effectLst/>
                <a:uLnTx/>
                <a:uFillTx/>
                <a:latin typeface="Consolas"/>
                <a:ea typeface="+mn-ea"/>
                <a:cs typeface="+mn-cs"/>
              </a:rPr>
              <a:t>IJsonSchema.IBoolean</a:t>
            </a:r>
          </a:p>
          <a:p>
            <a:pPr marL="0" marR="0" lvl="0" indent="0" algn="l" defTabSz="457200" rtl="0" eaLnBrk="1" fontAlgn="auto" latinLnBrk="0" hangingPunct="1">
              <a:lnSpc>
                <a:spcPts val="2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4D4D4"/>
                </a:solidFill>
                <a:effectLst/>
                <a:uLnTx/>
                <a:uFillTx/>
                <a:latin typeface="Consolas"/>
                <a:ea typeface="+mn-ea"/>
                <a:cs typeface="+mn-cs"/>
              </a:rPr>
              <a:t>  </a:t>
            </a:r>
            <a:r>
              <a:rPr kumimoji="0" lang="en-US" sz="1800" b="0" i="0" u="none" strike="noStrike" kern="1200" cap="none" spc="0" normalizeH="0" baseline="0" noProof="0" dirty="0">
                <a:ln>
                  <a:noFill/>
                </a:ln>
                <a:solidFill>
                  <a:srgbClr val="C586C0"/>
                </a:solidFill>
                <a:effectLst/>
                <a:uLnTx/>
                <a:uFillTx/>
                <a:latin typeface="Consolas"/>
                <a:ea typeface="+mn-ea"/>
                <a:cs typeface="+mn-cs"/>
              </a:rPr>
              <a:t>| </a:t>
            </a:r>
            <a:r>
              <a:rPr kumimoji="0" lang="en-US" sz="1800" b="0" i="0" u="none" strike="noStrike" kern="1200" cap="none" spc="0" normalizeH="0" baseline="0" noProof="0" dirty="0">
                <a:ln>
                  <a:noFill/>
                </a:ln>
                <a:solidFill>
                  <a:srgbClr val="4EC9B0"/>
                </a:solidFill>
                <a:effectLst/>
                <a:uLnTx/>
                <a:uFillTx/>
                <a:latin typeface="Consolas"/>
                <a:ea typeface="+mn-ea"/>
                <a:cs typeface="+mn-cs"/>
              </a:rPr>
              <a:t>IJsonSchema.IInteger</a:t>
            </a:r>
          </a:p>
          <a:p>
            <a:pPr marL="0" marR="0" lvl="0" indent="0" algn="l" defTabSz="457200" rtl="0" eaLnBrk="1" fontAlgn="auto" latinLnBrk="0" hangingPunct="1">
              <a:lnSpc>
                <a:spcPts val="2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4D4D4"/>
                </a:solidFill>
                <a:effectLst/>
                <a:uLnTx/>
                <a:uFillTx/>
                <a:latin typeface="Consolas"/>
                <a:ea typeface="+mn-ea"/>
                <a:cs typeface="+mn-cs"/>
              </a:rPr>
              <a:t>  </a:t>
            </a:r>
            <a:r>
              <a:rPr kumimoji="0" lang="en-US" sz="1800" b="0" i="0" u="none" strike="noStrike" kern="1200" cap="none" spc="0" normalizeH="0" baseline="0" noProof="0" dirty="0">
                <a:ln>
                  <a:noFill/>
                </a:ln>
                <a:solidFill>
                  <a:srgbClr val="C586C0"/>
                </a:solidFill>
                <a:effectLst/>
                <a:uLnTx/>
                <a:uFillTx/>
                <a:latin typeface="Consolas"/>
                <a:ea typeface="+mn-ea"/>
                <a:cs typeface="+mn-cs"/>
              </a:rPr>
              <a:t>| </a:t>
            </a:r>
            <a:r>
              <a:rPr kumimoji="0" lang="en-US" sz="1800" b="0" i="0" u="none" strike="noStrike" kern="1200" cap="none" spc="0" normalizeH="0" baseline="0" noProof="0" dirty="0">
                <a:ln>
                  <a:noFill/>
                </a:ln>
                <a:solidFill>
                  <a:srgbClr val="4EC9B0"/>
                </a:solidFill>
                <a:effectLst/>
                <a:uLnTx/>
                <a:uFillTx/>
                <a:latin typeface="Consolas"/>
                <a:ea typeface="+mn-ea"/>
                <a:cs typeface="+mn-cs"/>
              </a:rPr>
              <a:t>IJsonSchema.INumber</a:t>
            </a:r>
          </a:p>
          <a:p>
            <a:pPr marL="0" marR="0" lvl="0" indent="0" algn="l" defTabSz="457200" rtl="0" eaLnBrk="1" fontAlgn="auto" latinLnBrk="0" hangingPunct="1">
              <a:lnSpc>
                <a:spcPts val="2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4D4D4"/>
                </a:solidFill>
                <a:effectLst/>
                <a:uLnTx/>
                <a:uFillTx/>
                <a:latin typeface="Consolas"/>
                <a:ea typeface="+mn-ea"/>
                <a:cs typeface="+mn-cs"/>
              </a:rPr>
              <a:t>  </a:t>
            </a:r>
            <a:r>
              <a:rPr kumimoji="0" lang="en-US" sz="1800" b="0" i="0" u="none" strike="noStrike" kern="1200" cap="none" spc="0" normalizeH="0" baseline="0" noProof="0" dirty="0">
                <a:ln>
                  <a:noFill/>
                </a:ln>
                <a:solidFill>
                  <a:srgbClr val="C586C0"/>
                </a:solidFill>
                <a:effectLst/>
                <a:uLnTx/>
                <a:uFillTx/>
                <a:latin typeface="Consolas"/>
                <a:ea typeface="+mn-ea"/>
                <a:cs typeface="+mn-cs"/>
              </a:rPr>
              <a:t>| </a:t>
            </a:r>
            <a:r>
              <a:rPr kumimoji="0" lang="en-US" sz="1800" b="0" i="0" u="none" strike="noStrike" kern="1200" cap="none" spc="0" normalizeH="0" baseline="0" noProof="0" dirty="0">
                <a:ln>
                  <a:noFill/>
                </a:ln>
                <a:solidFill>
                  <a:srgbClr val="4EC9B0"/>
                </a:solidFill>
                <a:effectLst/>
                <a:uLnTx/>
                <a:uFillTx/>
                <a:latin typeface="Consolas"/>
                <a:ea typeface="+mn-ea"/>
                <a:cs typeface="+mn-cs"/>
              </a:rPr>
              <a:t>IJsonSchema.IString</a:t>
            </a:r>
          </a:p>
          <a:p>
            <a:pPr marL="0" marR="0" lvl="0" indent="0" algn="l" defTabSz="457200" rtl="0" eaLnBrk="1" fontAlgn="auto" latinLnBrk="0" hangingPunct="1">
              <a:lnSpc>
                <a:spcPts val="2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4D4D4"/>
                </a:solidFill>
                <a:effectLst/>
                <a:uLnTx/>
                <a:uFillTx/>
                <a:latin typeface="Consolas"/>
                <a:ea typeface="+mn-ea"/>
                <a:cs typeface="+mn-cs"/>
              </a:rPr>
              <a:t>  </a:t>
            </a:r>
            <a:r>
              <a:rPr kumimoji="0" lang="en-US" sz="1800" b="0" i="0" u="none" strike="noStrike" kern="1200" cap="none" spc="0" normalizeH="0" baseline="0" noProof="0" dirty="0">
                <a:ln>
                  <a:noFill/>
                </a:ln>
                <a:solidFill>
                  <a:srgbClr val="C586C0"/>
                </a:solidFill>
                <a:effectLst/>
                <a:uLnTx/>
                <a:uFillTx/>
                <a:latin typeface="Consolas"/>
                <a:ea typeface="+mn-ea"/>
                <a:cs typeface="+mn-cs"/>
              </a:rPr>
              <a:t>| </a:t>
            </a:r>
            <a:r>
              <a:rPr kumimoji="0" lang="en-US" sz="1800" b="0" i="0" u="none" strike="noStrike" kern="1200" cap="none" spc="0" normalizeH="0" baseline="0" noProof="0" dirty="0">
                <a:ln>
                  <a:noFill/>
                </a:ln>
                <a:solidFill>
                  <a:srgbClr val="4EC9B0"/>
                </a:solidFill>
                <a:effectLst/>
                <a:uLnTx/>
                <a:uFillTx/>
                <a:latin typeface="Consolas"/>
                <a:ea typeface="+mn-ea"/>
                <a:cs typeface="+mn-cs"/>
              </a:rPr>
              <a:t>IJsonSchema.IArray</a:t>
            </a:r>
            <a:r>
              <a:rPr kumimoji="0" lang="en-US" sz="1800" b="0" i="0" u="none" strike="noStrike" kern="1200" cap="none" spc="0" normalizeH="0" baseline="0" noProof="0" dirty="0">
                <a:ln>
                  <a:noFill/>
                </a:ln>
                <a:solidFill>
                  <a:srgbClr val="D4D4D4"/>
                </a:solidFill>
                <a:effectLst/>
                <a:uLnTx/>
                <a:uFillTx/>
                <a:latin typeface="Consolas"/>
                <a:ea typeface="+mn-ea"/>
                <a:cs typeface="+mn-cs"/>
              </a:rPr>
              <a:t>      </a:t>
            </a:r>
            <a:r>
              <a:rPr kumimoji="0" lang="en-US" sz="1800" b="0" i="0" u="none" strike="noStrike" kern="1200" cap="none" spc="0" normalizeH="0" baseline="0" noProof="0" dirty="0">
                <a:ln>
                  <a:noFill/>
                </a:ln>
                <a:solidFill>
                  <a:srgbClr val="6A9955"/>
                </a:solidFill>
                <a:effectLst/>
                <a:uLnTx/>
                <a:uFillTx/>
                <a:latin typeface="Consolas"/>
                <a:ea typeface="+mn-ea"/>
                <a:cs typeface="+mn-cs"/>
              </a:rPr>
              <a:t>// items: IJsonSchema ← recursive</a:t>
            </a:r>
          </a:p>
          <a:p>
            <a:pPr marL="0" marR="0" lvl="0" indent="0" algn="l" defTabSz="457200" rtl="0" eaLnBrk="1" fontAlgn="auto" latinLnBrk="0" hangingPunct="1">
              <a:lnSpc>
                <a:spcPts val="2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4D4D4"/>
                </a:solidFill>
                <a:effectLst/>
                <a:uLnTx/>
                <a:uFillTx/>
                <a:latin typeface="Consolas"/>
                <a:ea typeface="+mn-ea"/>
                <a:cs typeface="+mn-cs"/>
              </a:rPr>
              <a:t>  </a:t>
            </a:r>
            <a:r>
              <a:rPr kumimoji="0" lang="en-US" sz="1800" b="0" i="0" u="none" strike="noStrike" kern="1200" cap="none" spc="0" normalizeH="0" baseline="0" noProof="0" dirty="0">
                <a:ln>
                  <a:noFill/>
                </a:ln>
                <a:solidFill>
                  <a:srgbClr val="C586C0"/>
                </a:solidFill>
                <a:effectLst/>
                <a:uLnTx/>
                <a:uFillTx/>
                <a:latin typeface="Consolas"/>
                <a:ea typeface="+mn-ea"/>
                <a:cs typeface="+mn-cs"/>
              </a:rPr>
              <a:t>| </a:t>
            </a:r>
            <a:r>
              <a:rPr kumimoji="0" lang="en-US" sz="1800" b="0" i="0" u="none" strike="noStrike" kern="1200" cap="none" spc="0" normalizeH="0" baseline="0" noProof="0" dirty="0">
                <a:ln>
                  <a:noFill/>
                </a:ln>
                <a:solidFill>
                  <a:srgbClr val="4EC9B0"/>
                </a:solidFill>
                <a:effectLst/>
                <a:uLnTx/>
                <a:uFillTx/>
                <a:latin typeface="Consolas"/>
                <a:ea typeface="+mn-ea"/>
                <a:cs typeface="+mn-cs"/>
              </a:rPr>
              <a:t>IJsonSchema.IObject</a:t>
            </a:r>
            <a:r>
              <a:rPr kumimoji="0" lang="en-US" sz="1800" b="0" i="0" u="none" strike="noStrike" kern="1200" cap="none" spc="0" normalizeH="0" baseline="0" noProof="0" dirty="0">
                <a:ln>
                  <a:noFill/>
                </a:ln>
                <a:solidFill>
                  <a:srgbClr val="D4D4D4"/>
                </a:solidFill>
                <a:effectLst/>
                <a:uLnTx/>
                <a:uFillTx/>
                <a:latin typeface="Consolas"/>
                <a:ea typeface="+mn-ea"/>
                <a:cs typeface="+mn-cs"/>
              </a:rPr>
              <a:t>     </a:t>
            </a:r>
            <a:r>
              <a:rPr kumimoji="0" lang="en-US" sz="1800" b="0" i="0" u="none" strike="noStrike" kern="1200" cap="none" spc="0" normalizeH="0" baseline="0" noProof="0" dirty="0">
                <a:ln>
                  <a:noFill/>
                </a:ln>
                <a:solidFill>
                  <a:srgbClr val="6A9955"/>
                </a:solidFill>
                <a:effectLst/>
                <a:uLnTx/>
                <a:uFillTx/>
                <a:latin typeface="Consolas"/>
                <a:ea typeface="+mn-ea"/>
                <a:cs typeface="+mn-cs"/>
              </a:rPr>
              <a:t>// properties: Record&lt;...&gt; ← recursive</a:t>
            </a:r>
          </a:p>
          <a:p>
            <a:pPr marL="0" marR="0" lvl="0" indent="0" algn="l" defTabSz="457200" rtl="0" eaLnBrk="1" fontAlgn="auto" latinLnBrk="0" hangingPunct="1">
              <a:lnSpc>
                <a:spcPts val="2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4D4D4"/>
                </a:solidFill>
                <a:effectLst/>
                <a:uLnTx/>
                <a:uFillTx/>
                <a:latin typeface="Consolas"/>
                <a:ea typeface="+mn-ea"/>
                <a:cs typeface="+mn-cs"/>
              </a:rPr>
              <a:t>  </a:t>
            </a:r>
            <a:r>
              <a:rPr kumimoji="0" lang="en-US" sz="1800" b="0" i="0" u="none" strike="noStrike" kern="1200" cap="none" spc="0" normalizeH="0" baseline="0" noProof="0" dirty="0">
                <a:ln>
                  <a:noFill/>
                </a:ln>
                <a:solidFill>
                  <a:srgbClr val="C586C0"/>
                </a:solidFill>
                <a:effectLst/>
                <a:uLnTx/>
                <a:uFillTx/>
                <a:latin typeface="Consolas"/>
                <a:ea typeface="+mn-ea"/>
                <a:cs typeface="+mn-cs"/>
              </a:rPr>
              <a:t>| </a:t>
            </a:r>
            <a:r>
              <a:rPr kumimoji="0" lang="en-US" sz="1800" b="0" i="0" u="none" strike="noStrike" kern="1200" cap="none" spc="0" normalizeH="0" baseline="0" noProof="0" dirty="0">
                <a:ln>
                  <a:noFill/>
                </a:ln>
                <a:solidFill>
                  <a:srgbClr val="4EC9B0"/>
                </a:solidFill>
                <a:effectLst/>
                <a:uLnTx/>
                <a:uFillTx/>
                <a:latin typeface="Consolas"/>
                <a:ea typeface="+mn-ea"/>
                <a:cs typeface="+mn-cs"/>
              </a:rPr>
              <a:t>IJsonSchema.IReference</a:t>
            </a:r>
          </a:p>
          <a:p>
            <a:pPr marL="0" marR="0" lvl="0" indent="0" algn="l" defTabSz="457200" rtl="0" eaLnBrk="1" fontAlgn="auto" latinLnBrk="0" hangingPunct="1">
              <a:lnSpc>
                <a:spcPts val="2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4D4D4"/>
                </a:solidFill>
                <a:effectLst/>
                <a:uLnTx/>
                <a:uFillTx/>
                <a:latin typeface="Consolas"/>
                <a:ea typeface="+mn-ea"/>
                <a:cs typeface="+mn-cs"/>
              </a:rPr>
              <a:t>  </a:t>
            </a:r>
            <a:r>
              <a:rPr kumimoji="0" lang="en-US" sz="1800" b="0" i="0" u="none" strike="noStrike" kern="1200" cap="none" spc="0" normalizeH="0" baseline="0" noProof="0" dirty="0">
                <a:ln>
                  <a:noFill/>
                </a:ln>
                <a:solidFill>
                  <a:srgbClr val="C586C0"/>
                </a:solidFill>
                <a:effectLst/>
                <a:uLnTx/>
                <a:uFillTx/>
                <a:latin typeface="Consolas"/>
                <a:ea typeface="+mn-ea"/>
                <a:cs typeface="+mn-cs"/>
              </a:rPr>
              <a:t>| </a:t>
            </a:r>
            <a:r>
              <a:rPr kumimoji="0" lang="en-US" sz="1800" b="0" i="0" u="none" strike="noStrike" kern="1200" cap="none" spc="0" normalizeH="0" baseline="0" noProof="0" dirty="0">
                <a:ln>
                  <a:noFill/>
                </a:ln>
                <a:solidFill>
                  <a:srgbClr val="4EC9B0"/>
                </a:solidFill>
                <a:effectLst/>
                <a:uLnTx/>
                <a:uFillTx/>
                <a:latin typeface="Consolas"/>
                <a:ea typeface="+mn-ea"/>
                <a:cs typeface="+mn-cs"/>
              </a:rPr>
              <a:t>IJsonSchema.IOneOf</a:t>
            </a:r>
            <a:r>
              <a:rPr kumimoji="0" lang="en-US" sz="1800" b="0" i="0" u="none" strike="noStrike" kern="1200" cap="none" spc="0" normalizeH="0" baseline="0" noProof="0" dirty="0">
                <a:ln>
                  <a:noFill/>
                </a:ln>
                <a:solidFill>
                  <a:srgbClr val="D4D4D4"/>
                </a:solidFill>
                <a:effectLst/>
                <a:uLnTx/>
                <a:uFillTx/>
                <a:latin typeface="Consolas"/>
                <a:ea typeface="+mn-ea"/>
                <a:cs typeface="+mn-cs"/>
              </a:rPr>
              <a:t>      </a:t>
            </a:r>
            <a:r>
              <a:rPr kumimoji="0" lang="en-US" sz="1800" b="0" i="0" u="none" strike="noStrike" kern="1200" cap="none" spc="0" normalizeH="0" baseline="0" noProof="0" dirty="0">
                <a:ln>
                  <a:noFill/>
                </a:ln>
                <a:solidFill>
                  <a:srgbClr val="6A9955"/>
                </a:solidFill>
                <a:effectLst/>
                <a:uLnTx/>
                <a:uFillTx/>
                <a:latin typeface="Consolas"/>
                <a:ea typeface="+mn-ea"/>
                <a:cs typeface="+mn-cs"/>
              </a:rPr>
              <a:t>// oneOf: IJsonSchema[] ← recursive</a:t>
            </a:r>
          </a:p>
          <a:p>
            <a:pPr marL="0" marR="0" lvl="0" indent="0" algn="l" defTabSz="457200" rtl="0" eaLnBrk="1" fontAlgn="auto" latinLnBrk="0" hangingPunct="1">
              <a:lnSpc>
                <a:spcPts val="2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4D4D4"/>
                </a:solidFill>
                <a:effectLst/>
                <a:uLnTx/>
                <a:uFillTx/>
                <a:latin typeface="Consolas"/>
                <a:ea typeface="+mn-ea"/>
                <a:cs typeface="+mn-cs"/>
              </a:rPr>
              <a:t>  </a:t>
            </a:r>
            <a:r>
              <a:rPr kumimoji="0" lang="en-US" sz="1800" b="0" i="0" u="none" strike="noStrike" kern="1200" cap="none" spc="0" normalizeH="0" baseline="0" noProof="0" dirty="0">
                <a:ln>
                  <a:noFill/>
                </a:ln>
                <a:solidFill>
                  <a:srgbClr val="C586C0"/>
                </a:solidFill>
                <a:effectLst/>
                <a:uLnTx/>
                <a:uFillTx/>
                <a:latin typeface="Consolas"/>
                <a:ea typeface="+mn-ea"/>
                <a:cs typeface="+mn-cs"/>
              </a:rPr>
              <a:t>| </a:t>
            </a:r>
            <a:r>
              <a:rPr kumimoji="0" lang="en-US" sz="1800" b="0" i="0" u="none" strike="noStrike" kern="1200" cap="none" spc="0" normalizeH="0" baseline="0" noProof="0" dirty="0">
                <a:ln>
                  <a:noFill/>
                </a:ln>
                <a:solidFill>
                  <a:srgbClr val="4EC9B0"/>
                </a:solidFill>
                <a:effectLst/>
                <a:uLnTx/>
                <a:uFillTx/>
                <a:latin typeface="Consolas"/>
                <a:ea typeface="+mn-ea"/>
                <a:cs typeface="+mn-cs"/>
              </a:rPr>
              <a:t>IJsonSchema.INull</a:t>
            </a:r>
            <a:r>
              <a:rPr kumimoji="0" lang="en-US" sz="1800" b="0" i="0" u="none" strike="noStrike" kern="1200" cap="none" spc="0" normalizeH="0" baseline="0" noProof="0" dirty="0">
                <a:ln>
                  <a:noFill/>
                </a:ln>
                <a:solidFill>
                  <a:srgbClr val="D4D4D4"/>
                </a:solidFill>
                <a:effectLst/>
                <a:uLnTx/>
                <a:uFillTx/>
                <a:latin typeface="Consolas"/>
                <a:ea typeface="+mn-ea"/>
                <a:cs typeface="+mn-cs"/>
              </a:rPr>
              <a:t>;</a:t>
            </a:r>
          </a:p>
        </p:txBody>
      </p:sp>
      <p:sp>
        <p:nvSpPr>
          <p:cNvPr id="14" name="Badge"/>
          <p:cNvSpPr/>
          <p:nvPr/>
        </p:nvSpPr>
        <p:spPr>
          <a:xfrm>
            <a:off x="1270000" y="5867400"/>
            <a:ext cx="9652000" cy="508000"/>
          </a:xfrm>
          <a:prstGeom prst="roundRect">
            <a:avLst>
              <a:gd name="adj" fmla="val 20000"/>
            </a:avLst>
          </a:prstGeom>
          <a:solidFill>
            <a:srgbClr val="FF6B6B">
              <a:alpha val="15000"/>
            </a:srgbClr>
          </a:solidFill>
          <a:ln w="9525">
            <a:solidFill>
              <a:srgbClr val="FF6B6B">
                <a:alpha val="50000"/>
              </a:srgbClr>
            </a:solidFill>
          </a:ln>
        </p:spPr>
        <p:txBody>
          <a:bodyPr wrap="squar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B6B"/>
                </a:solidFill>
                <a:effectLst/>
                <a:uLnTx/>
                <a:uFillTx/>
                <a:latin typeface="Segoe UI Semibold"/>
                <a:ea typeface="+mn-ea"/>
                <a:cs typeface="+mn-cs"/>
              </a:rPr>
              <a:t>First-try success rate: 6.75%</a:t>
            </a:r>
            <a:r>
              <a:rPr kumimoji="0" lang="en-US" sz="1800" b="0" i="0" u="none" strike="noStrike" kern="1200" cap="none" spc="0" normalizeH="0" baseline="0" noProof="0" dirty="0">
                <a:ln>
                  <a:noFill/>
                </a:ln>
                <a:solidFill>
                  <a:srgbClr val="A0A0A0"/>
                </a:solidFill>
                <a:effectLst/>
                <a:uLnTx/>
                <a:uFillTx/>
                <a:latin typeface="Segoe UI"/>
                <a:ea typeface="+mn-ea"/>
                <a:cs typeface="+mn-cs"/>
              </a:rPr>
              <a:t>  —  10 variants × recursive nesting = combinatorial explosion</a:t>
            </a:r>
          </a:p>
        </p:txBody>
      </p:sp>
    </p:spTree>
    <p:extLst>
      <p:ext uri="{BB962C8B-B14F-4D97-AF65-F5344CB8AC3E}">
        <p14:creationId xmlns:p14="http://schemas.microsoft.com/office/powerpoint/2010/main" val="106491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1A2E">
            <a:alpha val="100000"/>
          </a:srgbClr>
        </a:solidFill>
        <a:effectLst/>
      </p:bgPr>
    </p:bg>
    <p:spTree>
      <p:nvGrpSpPr>
        <p:cNvPr id="1" name=""/>
        <p:cNvGrpSpPr/>
        <p:nvPr/>
      </p:nvGrpSpPr>
      <p:grpSpPr>
        <a:xfrm>
          <a:off x="0" y="0"/>
          <a:ext cx="0" cy="0"/>
          <a:chOff x="0" y="0"/>
          <a:chExt cx="0" cy="0"/>
        </a:xfrm>
      </p:grpSpPr>
      <p:sp>
        <p:nvSpPr>
          <p:cNvPr id="10" name="T"/>
          <p:cNvSpPr/>
          <p:nvPr/>
        </p:nvSpPr>
        <p:spPr>
          <a:xfrm>
            <a:off x="762000" y="317500"/>
            <a:ext cx="10668000" cy="508000"/>
          </a:xfrm>
          <a:prstGeom prst="rect">
            <a:avLst/>
          </a:prstGeom>
          <a:noFill/>
          <a:ln>
            <a:noFill/>
          </a:ln>
        </p:spPr>
        <p:txBody>
          <a:bodyPr wrap="square" lIns="36000" tIns="36000" rIns="36000" bIns="360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F0F0F0"/>
                </a:solidFill>
                <a:effectLst/>
                <a:uLnTx/>
                <a:uFillTx/>
                <a:latin typeface="Segoe UI Semibold"/>
                <a:ea typeface="+mn-ea"/>
                <a:cs typeface="+mn-cs"/>
              </a:rPr>
              <a:t>IExpression — 30+ Variants, Recursive</a:t>
            </a:r>
            <a:endParaRPr kumimoji="0" lang="en-US" sz="2400" b="1" i="0" u="none" strike="noStrike" kern="1200" cap="none" spc="0" normalizeH="0" baseline="0" noProof="0" dirty="0">
              <a:ln>
                <a:noFill/>
              </a:ln>
              <a:solidFill>
                <a:srgbClr val="F0F0F0"/>
              </a:solidFill>
              <a:effectLst/>
              <a:uLnTx/>
              <a:uFillTx/>
              <a:latin typeface="Segoe UI Semibold"/>
              <a:ea typeface="+mn-ea"/>
              <a:cs typeface="+mn-cs"/>
            </a:endParaRPr>
          </a:p>
        </p:txBody>
      </p:sp>
      <p:sp>
        <p:nvSpPr>
          <p:cNvPr id="11" name="Sub"/>
          <p:cNvSpPr/>
          <p:nvPr/>
        </p:nvSpPr>
        <p:spPr>
          <a:xfrm>
            <a:off x="762000" y="863600"/>
            <a:ext cx="10668000" cy="317500"/>
          </a:xfrm>
          <a:prstGeom prst="rect">
            <a:avLst/>
          </a:prstGeom>
          <a:noFill/>
          <a:ln>
            <a:noFill/>
          </a:ln>
        </p:spPr>
        <p:txBody>
          <a:bodyPr wrap="square" lIns="36000" tIns="36000" rIns="36000" bIns="360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Segoe UI"/>
                <a:ea typeface="+mn-ea"/>
                <a:cs typeface="+mn-cs"/>
              </a:rPr>
              <a:t>Test expression type — programming-language-level complexity in a single function call</a:t>
            </a:r>
          </a:p>
        </p:txBody>
      </p:sp>
      <p:sp>
        <p:nvSpPr>
          <p:cNvPr id="12" name="CodeBg"/>
          <p:cNvSpPr/>
          <p:nvPr/>
        </p:nvSpPr>
        <p:spPr>
          <a:xfrm>
            <a:off x="508000" y="1270000"/>
            <a:ext cx="11176000" cy="4445000"/>
          </a:xfrm>
          <a:prstGeom prst="rect">
            <a:avLst/>
          </a:prstGeom>
          <a:solidFill>
            <a:srgbClr val="0D1117"/>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Segoe UI" panose="020B0503020204020204"/>
              <a:ea typeface="+mn-ea"/>
              <a:cs typeface="+mn-cs"/>
            </a:endParaRPr>
          </a:p>
        </p:txBody>
      </p:sp>
      <p:sp>
        <p:nvSpPr>
          <p:cNvPr id="13" name="Code"/>
          <p:cNvSpPr/>
          <p:nvPr/>
        </p:nvSpPr>
        <p:spPr>
          <a:xfrm>
            <a:off x="762000" y="1422400"/>
            <a:ext cx="10795000" cy="4191000"/>
          </a:xfrm>
          <a:prstGeom prst="rect">
            <a:avLst/>
          </a:prstGeom>
          <a:noFill/>
          <a:ln>
            <a:noFill/>
          </a:ln>
        </p:spPr>
        <p:txBody>
          <a:bodyPr wrap="square" lIns="36000" tIns="36000" rIns="36000" bIns="360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586C0"/>
                </a:solidFill>
                <a:effectLst/>
                <a:uLnTx/>
                <a:uFillTx/>
                <a:latin typeface="Consolas"/>
                <a:ea typeface="+mn-ea"/>
                <a:cs typeface="+mn-cs"/>
              </a:rPr>
              <a:t>export type </a:t>
            </a:r>
            <a:r>
              <a:rPr kumimoji="0" lang="en-US" sz="1400" b="0" i="0" u="none" strike="noStrike" kern="1200" cap="none" spc="0" normalizeH="0" baseline="0" noProof="0" dirty="0">
                <a:ln>
                  <a:noFill/>
                </a:ln>
                <a:solidFill>
                  <a:srgbClr val="4EC9B0"/>
                </a:solidFill>
                <a:effectLst/>
                <a:uLnTx/>
                <a:uFillTx/>
                <a:latin typeface="Consolas"/>
                <a:ea typeface="+mn-ea"/>
                <a:cs typeface="+mn-cs"/>
              </a:rPr>
              <a:t>IExpression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IBooleanLiteral</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INumericLiteral</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IStringLiteral</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literals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IArrayLiteralExpression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err="1">
                <a:ln>
                  <a:noFill/>
                </a:ln>
                <a:solidFill>
                  <a:srgbClr val="4EC9B0"/>
                </a:solidFill>
                <a:effectLst/>
                <a:uLnTx/>
                <a:uFillTx/>
                <a:latin typeface="Consolas"/>
                <a:ea typeface="+mn-ea"/>
                <a:cs typeface="+mn-cs"/>
              </a:rPr>
              <a:t>IObjectLiteralExpression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compound literals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INullLiteral</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IUndefinedKeyword</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null/undefined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IIdentifier</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IPropertyAccessExpression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accessors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IElementAccessExpression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err="1">
                <a:ln>
                  <a:noFill/>
                </a:ln>
                <a:solidFill>
                  <a:srgbClr val="4EC9B0"/>
                </a:solidFill>
                <a:effectLst/>
                <a:uLnTx/>
                <a:uFillTx/>
                <a:latin typeface="Consolas"/>
                <a:ea typeface="+mn-ea"/>
                <a:cs typeface="+mn-cs"/>
              </a:rPr>
              <a:t>ITypeOfExpression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access/operations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IPrefixUnaryExpression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err="1">
                <a:ln>
                  <a:noFill/>
                </a:ln>
                <a:solidFill>
                  <a:srgbClr val="4EC9B0"/>
                </a:solidFill>
                <a:effectLst/>
                <a:uLnTx/>
                <a:uFillTx/>
                <a:latin typeface="Consolas"/>
                <a:ea typeface="+mn-ea"/>
                <a:cs typeface="+mn-cs"/>
              </a:rPr>
              <a:t>IPostfixUnaryExpression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unary operations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err="1">
                <a:ln>
                  <a:noFill/>
                </a:ln>
                <a:solidFill>
                  <a:srgbClr val="4EC9B0"/>
                </a:solidFill>
                <a:effectLst/>
                <a:uLnTx/>
                <a:uFillTx/>
                <a:latin typeface="Consolas"/>
                <a:ea typeface="+mn-ea"/>
                <a:cs typeface="+mn-cs"/>
              </a:rPr>
              <a:t>IBinaryExpression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binary operations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IArrowFunction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ICallExpression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err="1">
                <a:ln>
                  <a:noFill/>
                </a:ln>
                <a:solidFill>
                  <a:srgbClr val="4EC9B0"/>
                </a:solidFill>
                <a:effectLst/>
                <a:uLnTx/>
                <a:uFillTx/>
                <a:latin typeface="Consolas"/>
                <a:ea typeface="+mn-ea"/>
                <a:cs typeface="+mn-cs"/>
              </a:rPr>
              <a:t>INewExpression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functions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IArrayFilterExpression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err="1">
                <a:ln>
                  <a:noFill/>
                </a:ln>
                <a:solidFill>
                  <a:srgbClr val="4EC9B0"/>
                </a:solidFill>
                <a:effectLst/>
                <a:uLnTx/>
                <a:uFillTx/>
                <a:latin typeface="Consolas"/>
                <a:ea typeface="+mn-ea"/>
                <a:cs typeface="+mn-cs"/>
              </a:rPr>
              <a:t>IArrayForEachExpression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array operations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IArrayMapExpression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err="1">
                <a:ln>
                  <a:noFill/>
                </a:ln>
                <a:solidFill>
                  <a:srgbClr val="4EC9B0"/>
                </a:solidFill>
                <a:effectLst/>
                <a:uLnTx/>
                <a:uFillTx/>
                <a:latin typeface="Consolas"/>
                <a:ea typeface="+mn-ea"/>
                <a:cs typeface="+mn-cs"/>
              </a:rPr>
              <a:t>IArrayRepeatExpression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array operations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IPickRandom</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ISampleRandom</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IBooleanRandom</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random generation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IIntegerRandom</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INumberRandom</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IStringRandom</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random generation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IPatternRandom</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IFormatRandom</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IKeywordRandom</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random generation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IEqualPredicate</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INotEqualPredicate</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assertions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IConditionalPredicate</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 </a:t>
            </a:r>
            <a:r>
              <a:rPr kumimoji="0" lang="en-US" sz="1400" b="0" i="0" u="none" strike="noStrike" kern="1200" cap="none" spc="0" normalizeH="0" baseline="0" noProof="0" dirty="0">
                <a:ln>
                  <a:noFill/>
                </a:ln>
                <a:solidFill>
                  <a:srgbClr val="4EC9B0"/>
                </a:solidFill>
                <a:effectLst/>
                <a:uLnTx/>
                <a:uFillTx/>
                <a:latin typeface="Consolas"/>
                <a:ea typeface="+mn-ea"/>
                <a:cs typeface="+mn-cs"/>
              </a:rPr>
              <a:t>IErrorPredicate</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assertions</a:t>
            </a:r>
          </a:p>
        </p:txBody>
      </p:sp>
      <p:sp>
        <p:nvSpPr>
          <p:cNvPr id="14" name="Badge"/>
          <p:cNvSpPr/>
          <p:nvPr/>
        </p:nvSpPr>
        <p:spPr>
          <a:xfrm>
            <a:off x="1270000" y="5867400"/>
            <a:ext cx="9652000" cy="508000"/>
          </a:xfrm>
          <a:prstGeom prst="rect">
            <a:avLst/>
          </a:prstGeom>
          <a:noFill/>
          <a:ln>
            <a:noFill/>
          </a:ln>
        </p:spPr>
        <p:txBody>
          <a:bodyPr wrap="square" lIns="36000" tIns="36000" rIns="36000" bIns="3600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D93D"/>
                </a:solidFill>
                <a:effectLst/>
                <a:uLnTx/>
                <a:uFillTx/>
                <a:latin typeface="Segoe UI Semibold"/>
                <a:ea typeface="+mn-ea"/>
                <a:cs typeface="+mn-cs"/>
              </a:rPr>
              <a:t>30+ variants with recursive nesting</a:t>
            </a:r>
            <a:br>
              <a:rPr kumimoji="0" lang="en-US" sz="1800" b="1" i="0" u="none" strike="noStrike" kern="1200" cap="none" spc="0" normalizeH="0" baseline="0" noProof="0" dirty="0">
                <a:ln>
                  <a:noFill/>
                </a:ln>
                <a:solidFill>
                  <a:srgbClr val="FFD93D"/>
                </a:solidFill>
                <a:effectLst/>
                <a:uLnTx/>
                <a:uFillTx/>
                <a:latin typeface="Segoe UI Semibold"/>
                <a:ea typeface="+mn-ea"/>
                <a:cs typeface="+mn-cs"/>
              </a:rPr>
            </a:br>
            <a:r>
              <a:rPr kumimoji="0" lang="en-US" sz="1800" b="1" i="0" u="none" strike="noStrike" kern="1200" cap="none" spc="0" normalizeH="0" baseline="0" noProof="0" dirty="0">
                <a:ln>
                  <a:noFill/>
                </a:ln>
                <a:solidFill>
                  <a:srgbClr val="FFD93D"/>
                </a:solidFill>
                <a:effectLst/>
                <a:uLnTx/>
                <a:uFillTx/>
                <a:latin typeface="Segoe UI Semibold"/>
                <a:ea typeface="+mn-ea"/>
                <a:cs typeface="+mn-cs"/>
              </a:rPr>
              <a:t>programming-language complexity in one function call</a:t>
            </a:r>
          </a:p>
        </p:txBody>
      </p:sp>
    </p:spTree>
    <p:extLst>
      <p:ext uri="{BB962C8B-B14F-4D97-AF65-F5344CB8AC3E}">
        <p14:creationId xmlns:p14="http://schemas.microsoft.com/office/powerpoint/2010/main" val="700508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BEB7520-46D6-F1A1-FB4B-0CA1EAD7EEB0}"/>
              </a:ext>
            </a:extLst>
          </p:cNvPr>
          <p:cNvSpPr>
            <a:spLocks noGrp="1"/>
          </p:cNvSpPr>
          <p:nvPr>
            <p:ph type="title"/>
          </p:nvPr>
        </p:nvSpPr>
        <p:spPr/>
        <p:txBody>
          <a:bodyPr/>
          <a:lstStyle/>
          <a:p>
            <a:r>
              <a:rPr lang="en-US" dirty="0"/>
              <a:t>2.3. Self-Healing Loops</a:t>
            </a:r>
          </a:p>
        </p:txBody>
      </p:sp>
      <p:sp>
        <p:nvSpPr>
          <p:cNvPr id="3" name="내용 개체 틀 2">
            <a:extLst>
              <a:ext uri="{FF2B5EF4-FFF2-40B4-BE49-F238E27FC236}">
                <a16:creationId xmlns:a16="http://schemas.microsoft.com/office/drawing/2014/main" id="{0E41761D-E93C-E0BD-6C2B-B48C4AE1E0D6}"/>
              </a:ext>
            </a:extLst>
          </p:cNvPr>
          <p:cNvSpPr>
            <a:spLocks noGrp="1"/>
          </p:cNvSpPr>
          <p:nvPr>
            <p:ph idx="1"/>
          </p:nvPr>
        </p:nvSpPr>
        <p:spPr>
          <a:xfrm>
            <a:off x="1143000" y="3683000"/>
            <a:ext cx="9872338" cy="2540000"/>
          </a:xfrm>
        </p:spPr>
        <p:txBody>
          <a:bodyPr>
            <a:normAutofit/>
          </a:bodyPr>
          <a:lstStyle/>
          <a:p>
            <a:pPr>
              <a:buFont typeface="Arial"/>
              <a:buChar char="•"/>
            </a:pPr>
            <a:r>
              <a:rPr lang="en-US" sz="2000" b="1" dirty="0"/>
              <a:t>Write</a:t>
            </a:r>
            <a:r>
              <a:rPr lang="en-US" sz="2000" dirty="0"/>
              <a:t> — LLM fills AST-typed data via function calling</a:t>
            </a:r>
          </a:p>
          <a:p>
            <a:pPr>
              <a:buFont typeface="Arial"/>
              <a:buChar char="•"/>
            </a:pPr>
            <a:r>
              <a:rPr lang="en-US" sz="2000" b="1" dirty="0"/>
              <a:t>Validate</a:t>
            </a:r>
            <a:r>
              <a:rPr lang="en-US" sz="2000" dirty="0"/>
              <a:t> — Typia checks if value conforms to the AST type</a:t>
            </a:r>
          </a:p>
          <a:p>
            <a:pPr>
              <a:buFont typeface="Arial"/>
              <a:buChar char="•"/>
            </a:pPr>
            <a:r>
              <a:rPr lang="en-US" sz="2000" b="1" dirty="0"/>
              <a:t>Diagnose</a:t>
            </a:r>
            <a:r>
              <a:rPr lang="en-US" sz="2000" dirty="0"/>
              <a:t> — Compiler verifies the AST data (DB, OpenAPI, TS)</a:t>
            </a:r>
          </a:p>
          <a:p>
            <a:pPr>
              <a:buFont typeface="Arial"/>
              <a:buChar char="•"/>
            </a:pPr>
            <a:r>
              <a:rPr lang="en-US" sz="2000" b="1" dirty="0"/>
              <a:t>Correct</a:t>
            </a:r>
            <a:r>
              <a:rPr lang="en-US" sz="2000" dirty="0"/>
              <a:t> — On failure, feed precise diagnostics back to the LLM</a:t>
            </a:r>
          </a:p>
          <a:p>
            <a:pPr>
              <a:buFont typeface="Arial"/>
              <a:buChar char="•"/>
            </a:pPr>
            <a:r>
              <a:rPr lang="en-US" sz="2000" b="1" dirty="0"/>
              <a:t>Generate</a:t>
            </a:r>
            <a:r>
              <a:rPr lang="en-US" sz="2000" dirty="0"/>
              <a:t> — Once all checks pass, compiler emits final code</a:t>
            </a:r>
          </a:p>
        </p:txBody>
      </p:sp>
      <p:sp>
        <p:nvSpPr>
          <p:cNvPr id="100" name="Step100"/>
          <p:cNvSpPr/>
          <p:nvPr/>
        </p:nvSpPr>
        <p:spPr>
          <a:xfrm>
            <a:off x="1473200" y="2222500"/>
            <a:ext cx="1524000" cy="533400"/>
          </a:xfrm>
          <a:prstGeom prst="roundRect">
            <a:avLst>
              <a:gd name="adj" fmla="val 16667"/>
            </a:avLst>
          </a:prstGeom>
          <a:solidFill>
            <a:srgbClr val="418AB3"/>
          </a:solidFill>
          <a:ln>
            <a:noFill/>
          </a:ln>
        </p:spPr>
        <p:txBody>
          <a:bodyPr wrap="none" lIns="0" tIns="0" rIns="0" bIns="0" anchor="ctr" anchorCtr="1"/>
          <a:lstStyle/>
          <a:p>
            <a:pPr algn="ctr"/>
            <a:r>
              <a:rPr lang="en-US" sz="1800" b="1" dirty="0">
                <a:solidFill>
                  <a:srgbClr val="FFFFFF"/>
                </a:solidFill>
              </a:rPr>
              <a:t>Write</a:t>
            </a:r>
          </a:p>
        </p:txBody>
      </p:sp>
      <p:sp>
        <p:nvSpPr>
          <p:cNvPr id="101" name="Arr101"/>
          <p:cNvSpPr/>
          <p:nvPr/>
        </p:nvSpPr>
        <p:spPr>
          <a:xfrm>
            <a:off x="3048000" y="2387600"/>
            <a:ext cx="304800" cy="203200"/>
          </a:xfrm>
          <a:prstGeom prst="rightArrow">
            <a:avLst/>
          </a:prstGeom>
          <a:solidFill>
            <a:srgbClr val="565349"/>
          </a:solidFill>
          <a:ln>
            <a:noFill/>
          </a:ln>
        </p:spPr>
        <p:txBody>
          <a:bodyPr/>
          <a:lstStyle/>
          <a:p>
            <a:endParaRPr lang="en-US"/>
          </a:p>
        </p:txBody>
      </p:sp>
      <p:sp>
        <p:nvSpPr>
          <p:cNvPr id="102" name="Step102"/>
          <p:cNvSpPr/>
          <p:nvPr/>
        </p:nvSpPr>
        <p:spPr>
          <a:xfrm>
            <a:off x="3403600" y="2222500"/>
            <a:ext cx="1524000" cy="533400"/>
          </a:xfrm>
          <a:prstGeom prst="roundRect">
            <a:avLst>
              <a:gd name="adj" fmla="val 16667"/>
            </a:avLst>
          </a:prstGeom>
          <a:solidFill>
            <a:srgbClr val="A6B727"/>
          </a:solidFill>
          <a:ln>
            <a:noFill/>
          </a:ln>
        </p:spPr>
        <p:txBody>
          <a:bodyPr wrap="none" lIns="0" tIns="0" rIns="0" bIns="0" anchor="ctr" anchorCtr="1"/>
          <a:lstStyle/>
          <a:p>
            <a:pPr algn="ctr"/>
            <a:r>
              <a:rPr lang="en-US" sz="1800" b="1" dirty="0">
                <a:solidFill>
                  <a:srgbClr val="FFFFFF"/>
                </a:solidFill>
              </a:rPr>
              <a:t>Validate</a:t>
            </a:r>
          </a:p>
        </p:txBody>
      </p:sp>
      <p:sp>
        <p:nvSpPr>
          <p:cNvPr id="103" name="Arr103"/>
          <p:cNvSpPr/>
          <p:nvPr/>
        </p:nvSpPr>
        <p:spPr>
          <a:xfrm>
            <a:off x="4978400" y="2387600"/>
            <a:ext cx="304800" cy="203200"/>
          </a:xfrm>
          <a:prstGeom prst="rightArrow">
            <a:avLst/>
          </a:prstGeom>
          <a:solidFill>
            <a:srgbClr val="565349"/>
          </a:solidFill>
          <a:ln>
            <a:noFill/>
          </a:ln>
        </p:spPr>
        <p:txBody>
          <a:bodyPr/>
          <a:lstStyle/>
          <a:p>
            <a:endParaRPr lang="en-US"/>
          </a:p>
        </p:txBody>
      </p:sp>
      <p:sp>
        <p:nvSpPr>
          <p:cNvPr id="104" name="Step104"/>
          <p:cNvSpPr/>
          <p:nvPr/>
        </p:nvSpPr>
        <p:spPr>
          <a:xfrm>
            <a:off x="5334000" y="2222500"/>
            <a:ext cx="1524000" cy="533400"/>
          </a:xfrm>
          <a:prstGeom prst="roundRect">
            <a:avLst>
              <a:gd name="adj" fmla="val 16667"/>
            </a:avLst>
          </a:prstGeom>
          <a:solidFill>
            <a:srgbClr val="FE9E00"/>
          </a:solidFill>
          <a:ln>
            <a:noFill/>
          </a:ln>
        </p:spPr>
        <p:txBody>
          <a:bodyPr wrap="none" lIns="0" tIns="0" rIns="0" bIns="0" anchor="ctr" anchorCtr="1"/>
          <a:lstStyle/>
          <a:p>
            <a:pPr algn="ctr"/>
            <a:r>
              <a:rPr lang="en-US" sz="1800" b="1" dirty="0">
                <a:solidFill>
                  <a:srgbClr val="FFFFFF"/>
                </a:solidFill>
              </a:rPr>
              <a:t>Diagnose</a:t>
            </a:r>
          </a:p>
        </p:txBody>
      </p:sp>
      <p:sp>
        <p:nvSpPr>
          <p:cNvPr id="105" name="Arr105"/>
          <p:cNvSpPr/>
          <p:nvPr/>
        </p:nvSpPr>
        <p:spPr>
          <a:xfrm>
            <a:off x="6908800" y="2387600"/>
            <a:ext cx="304800" cy="203200"/>
          </a:xfrm>
          <a:prstGeom prst="rightArrow">
            <a:avLst/>
          </a:prstGeom>
          <a:solidFill>
            <a:srgbClr val="565349"/>
          </a:solidFill>
          <a:ln>
            <a:noFill/>
          </a:ln>
        </p:spPr>
        <p:txBody>
          <a:bodyPr/>
          <a:lstStyle/>
          <a:p>
            <a:endParaRPr lang="en-US"/>
          </a:p>
        </p:txBody>
      </p:sp>
      <p:sp>
        <p:nvSpPr>
          <p:cNvPr id="106" name="Step106"/>
          <p:cNvSpPr/>
          <p:nvPr/>
        </p:nvSpPr>
        <p:spPr>
          <a:xfrm>
            <a:off x="7264400" y="2222500"/>
            <a:ext cx="1524000" cy="533400"/>
          </a:xfrm>
          <a:prstGeom prst="roundRect">
            <a:avLst>
              <a:gd name="adj" fmla="val 16667"/>
            </a:avLst>
          </a:prstGeom>
          <a:solidFill>
            <a:srgbClr val="DF5327"/>
          </a:solidFill>
          <a:ln>
            <a:noFill/>
          </a:ln>
        </p:spPr>
        <p:txBody>
          <a:bodyPr wrap="none" lIns="0" tIns="0" rIns="0" bIns="0" anchor="ctr" anchorCtr="1"/>
          <a:lstStyle/>
          <a:p>
            <a:pPr algn="ctr"/>
            <a:r>
              <a:rPr lang="en-US" sz="1800" b="1" dirty="0">
                <a:solidFill>
                  <a:srgbClr val="FFFFFF"/>
                </a:solidFill>
              </a:rPr>
              <a:t>Correct</a:t>
            </a:r>
          </a:p>
        </p:txBody>
      </p:sp>
      <p:sp>
        <p:nvSpPr>
          <p:cNvPr id="107" name="Arr107"/>
          <p:cNvSpPr/>
          <p:nvPr/>
        </p:nvSpPr>
        <p:spPr>
          <a:xfrm>
            <a:off x="8839200" y="2387600"/>
            <a:ext cx="304800" cy="203200"/>
          </a:xfrm>
          <a:prstGeom prst="rightArrow">
            <a:avLst/>
          </a:prstGeom>
          <a:solidFill>
            <a:srgbClr val="565349"/>
          </a:solidFill>
          <a:ln>
            <a:noFill/>
          </a:ln>
        </p:spPr>
        <p:txBody>
          <a:bodyPr/>
          <a:lstStyle/>
          <a:p>
            <a:endParaRPr lang="en-US"/>
          </a:p>
        </p:txBody>
      </p:sp>
      <p:sp>
        <p:nvSpPr>
          <p:cNvPr id="108" name="Step108"/>
          <p:cNvSpPr/>
          <p:nvPr/>
        </p:nvSpPr>
        <p:spPr>
          <a:xfrm>
            <a:off x="9194800" y="2222500"/>
            <a:ext cx="1524000" cy="533400"/>
          </a:xfrm>
          <a:prstGeom prst="roundRect">
            <a:avLst>
              <a:gd name="adj" fmla="val 16667"/>
            </a:avLst>
          </a:prstGeom>
          <a:solidFill>
            <a:srgbClr val="818183"/>
          </a:solidFill>
          <a:ln>
            <a:noFill/>
          </a:ln>
        </p:spPr>
        <p:txBody>
          <a:bodyPr wrap="none" lIns="0" tIns="0" rIns="0" bIns="0" anchor="ctr" anchorCtr="1"/>
          <a:lstStyle/>
          <a:p>
            <a:pPr algn="ctr"/>
            <a:r>
              <a:rPr lang="en-US" sz="1800" b="1" dirty="0">
                <a:solidFill>
                  <a:srgbClr val="FFFFFF"/>
                </a:solidFill>
              </a:rPr>
              <a:t>Generate</a:t>
            </a:r>
          </a:p>
        </p:txBody>
      </p:sp>
      <p:sp>
        <p:nvSpPr>
          <p:cNvPr id="109" name="Bracket109"/>
          <p:cNvSpPr/>
          <p:nvPr/>
        </p:nvSpPr>
        <p:spPr>
          <a:xfrm>
            <a:off x="3352800" y="2044700"/>
            <a:ext cx="5486400" cy="889000"/>
          </a:xfrm>
          <a:prstGeom prst="roundRect">
            <a:avLst>
              <a:gd name="adj" fmla="val 16667"/>
            </a:avLst>
          </a:prstGeom>
          <a:noFill/>
          <a:ln w="19050">
            <a:solidFill>
              <a:srgbClr val="A6B727"/>
            </a:solidFill>
            <a:prstDash val="dash"/>
          </a:ln>
        </p:spPr>
        <p:txBody>
          <a:bodyPr/>
          <a:lstStyle/>
          <a:p>
            <a:endParaRPr lang="en-US"/>
          </a:p>
        </p:txBody>
      </p:sp>
      <p:sp>
        <p:nvSpPr>
          <p:cNvPr id="110" name="Label110"/>
          <p:cNvSpPr/>
          <p:nvPr/>
        </p:nvSpPr>
        <p:spPr>
          <a:xfrm>
            <a:off x="3352800" y="2959100"/>
            <a:ext cx="5486400" cy="279400"/>
          </a:xfrm>
          <a:prstGeom prst="rect">
            <a:avLst/>
          </a:prstGeom>
          <a:noFill/>
          <a:ln>
            <a:noFill/>
          </a:ln>
        </p:spPr>
        <p:txBody>
          <a:bodyPr wrap="square" lIns="0" tIns="0" rIns="0" bIns="0" anchor="t" anchorCtr="1"/>
          <a:lstStyle/>
          <a:p>
            <a:pPr algn="ctr"/>
            <a:r>
              <a:rPr lang="en-US" sz="1400" b="1" dirty="0">
                <a:solidFill>
                  <a:srgbClr val="A6B727"/>
                </a:solidFill>
              </a:rPr>
              <a:t>↻ repeat until success</a:t>
            </a:r>
          </a:p>
        </p:txBody>
      </p:sp>
    </p:spTree>
    <p:extLst>
      <p:ext uri="{BB962C8B-B14F-4D97-AF65-F5344CB8AC3E}">
        <p14:creationId xmlns:p14="http://schemas.microsoft.com/office/powerpoint/2010/main" val="2006556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5166CA40-9CDD-FB49-7579-301ADE88F2D0}"/>
              </a:ext>
            </a:extLst>
          </p:cNvPr>
          <p:cNvSpPr>
            <a:spLocks noGrp="1"/>
          </p:cNvSpPr>
          <p:nvPr>
            <p:ph type="title"/>
          </p:nvPr>
        </p:nvSpPr>
        <p:spPr/>
        <p:txBody>
          <a:bodyPr/>
          <a:lstStyle/>
          <a:p>
            <a:r>
              <a:rPr lang="en-US" dirty="0"/>
              <a:t>2.4. AST Specs Are Better</a:t>
            </a:r>
          </a:p>
        </p:txBody>
      </p:sp>
      <p:sp>
        <p:nvSpPr>
          <p:cNvPr id="5" name="내용 개체 틀 4">
            <a:extLst>
              <a:ext uri="{FF2B5EF4-FFF2-40B4-BE49-F238E27FC236}">
                <a16:creationId xmlns:a16="http://schemas.microsoft.com/office/drawing/2014/main" id="{1BD9C0F0-720F-54CA-9147-E583E83D5E43}"/>
              </a:ext>
            </a:extLst>
          </p:cNvPr>
          <p:cNvSpPr>
            <a:spLocks noGrp="1"/>
          </p:cNvSpPr>
          <p:nvPr>
            <p:ph idx="1"/>
          </p:nvPr>
        </p:nvSpPr>
        <p:spPr/>
        <p:txBody>
          <a:bodyPr>
            <a:normAutofit lnSpcReduction="10000"/>
          </a:bodyPr>
          <a:lstStyle/>
          <a:p>
            <a:pPr>
              <a:buNone/>
            </a:pPr>
            <a:r>
              <a:rPr lang="en-US" sz="1800" b="1" dirty="0"/>
              <a:t>Total Control — constraint by structure, not prohibition</a:t>
            </a:r>
          </a:p>
          <a:p>
            <a:pPr>
              <a:buFont typeface="Arial"/>
              <a:buChar char="•"/>
            </a:pPr>
            <a:r>
              <a:rPr lang="en-US" sz="1800" dirty="0"/>
              <a:t>Output space is defined by the type, not by rules</a:t>
            </a:r>
          </a:p>
          <a:p>
            <a:pPr>
              <a:buFont typeface="Arial"/>
              <a:buChar char="•"/>
            </a:pPr>
            <a:r>
              <a:rPr lang="en-US" sz="1800" dirty="0"/>
              <a:t>Invalid outputs are structurally impossible, not merely forbidden</a:t>
            </a:r>
          </a:p>
          <a:p>
            <a:pPr>
              <a:buNone/>
            </a:pPr>
            <a:endParaRPr lang="en-US" sz="600" dirty="0"/>
          </a:p>
          <a:p>
            <a:pPr>
              <a:buNone/>
            </a:pPr>
            <a:r>
              <a:rPr lang="en-US" sz="1800" b="1" dirty="0"/>
              <a:t>Total Diagnosis — every failure is mechanically decomposable</a:t>
            </a:r>
          </a:p>
          <a:p>
            <a:pPr>
              <a:buFont typeface="Arial"/>
              <a:buChar char="•"/>
            </a:pPr>
            <a:r>
              <a:rPr lang="en-US" sz="1800" dirty="0"/>
              <a:t>Errors localized to exact paths with expected vs. actual</a:t>
            </a:r>
          </a:p>
          <a:p>
            <a:pPr>
              <a:buFont typeface="Arial"/>
              <a:buChar char="•"/>
            </a:pPr>
            <a:r>
              <a:rPr lang="en-US" sz="1800" dirty="0"/>
              <a:t>Correction is targeted — only broken fields are retried</a:t>
            </a:r>
          </a:p>
          <a:p>
            <a:pPr>
              <a:buNone/>
            </a:pPr>
            <a:endParaRPr lang="en-US" sz="600" dirty="0"/>
          </a:p>
          <a:p>
            <a:pPr>
              <a:buNone/>
            </a:pPr>
            <a:r>
              <a:rPr lang="en-US" sz="1800" b="1" dirty="0"/>
              <a:t>Total Portability — model-neutral and language-neutral</a:t>
            </a:r>
          </a:p>
          <a:p>
            <a:pPr>
              <a:buFont typeface="Arial"/>
              <a:buChar char="•"/>
            </a:pPr>
            <a:r>
              <a:rPr lang="en-US" sz="1800" dirty="0"/>
              <a:t>Same schema works across any LLM without prompt rewriting</a:t>
            </a:r>
          </a:p>
          <a:p>
            <a:pPr>
              <a:buFont typeface="Arial"/>
              <a:buChar char="•"/>
            </a:pPr>
            <a:r>
              <a:rPr lang="en-US" sz="1800" dirty="0"/>
              <a:t>Same schema works across any programming language</a:t>
            </a:r>
          </a:p>
        </p:txBody>
      </p:sp>
    </p:spTree>
    <p:extLst>
      <p:ext uri="{BB962C8B-B14F-4D97-AF65-F5344CB8AC3E}">
        <p14:creationId xmlns:p14="http://schemas.microsoft.com/office/powerpoint/2010/main" val="3292307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15DB102-2EDE-05EC-171A-D30A549E36CD}"/>
              </a:ext>
            </a:extLst>
          </p:cNvPr>
          <p:cNvSpPr>
            <a:spLocks noGrp="1"/>
          </p:cNvSpPr>
          <p:nvPr>
            <p:ph type="title"/>
          </p:nvPr>
        </p:nvSpPr>
        <p:spPr/>
        <p:txBody>
          <a:bodyPr/>
          <a:lstStyle/>
          <a:p>
            <a:r>
              <a:rPr lang="en-US" dirty="0"/>
              <a:t>2.5. Four Qwen Models, All 100%</a:t>
            </a:r>
          </a:p>
        </p:txBody>
      </p:sp>
      <p:sp>
        <p:nvSpPr>
          <p:cNvPr id="3" name="내용 개체 틀 2">
            <a:extLst>
              <a:ext uri="{FF2B5EF4-FFF2-40B4-BE49-F238E27FC236}">
                <a16:creationId xmlns:a16="http://schemas.microsoft.com/office/drawing/2014/main" id="{EC85E0D1-0C3A-3478-92D4-E495D4983874}"/>
              </a:ext>
            </a:extLst>
          </p:cNvPr>
          <p:cNvSpPr>
            <a:spLocks noGrp="1"/>
          </p:cNvSpPr>
          <p:nvPr>
            <p:ph idx="1"/>
          </p:nvPr>
        </p:nvSpPr>
        <p:spPr/>
        <p:txBody>
          <a:bodyPr/>
          <a:lstStyle/>
          <a:p>
            <a:pPr>
              <a:buNone/>
            </a:pPr>
            <a:r>
              <a:rPr lang="en-US" sz="1800" b="1" dirty="0"/>
              <a:t>Compilation success rate across all tested Qwen models</a:t>
            </a:r>
          </a:p>
          <a:p>
            <a:pPr>
              <a:buNone/>
            </a:pPr>
            <a:endParaRPr lang="en-US" sz="800" dirty="0"/>
          </a:p>
          <a:p>
            <a:pPr>
              <a:buFont typeface="Arial"/>
              <a:buChar char="•"/>
            </a:pPr>
            <a:r>
              <a:rPr lang="en-US" sz="1800" b="1" dirty="0"/>
              <a:t>qwen3-coder-next</a:t>
            </a:r>
            <a:r>
              <a:rPr lang="en-US" sz="1800" dirty="0"/>
              <a:t>  (3B / 80B) — Coding-specialized → 100%</a:t>
            </a:r>
          </a:p>
          <a:p>
            <a:pPr>
              <a:buFont typeface="Arial"/>
              <a:buChar char="•"/>
            </a:pPr>
            <a:r>
              <a:rPr lang="en-US" sz="1800" b="1" dirty="0"/>
              <a:t>qwen3.5-397b-a17b</a:t>
            </a:r>
            <a:r>
              <a:rPr lang="en-US" sz="1800" dirty="0"/>
              <a:t>  (17B / 397B) — Largest MoE → 100%</a:t>
            </a:r>
          </a:p>
          <a:p>
            <a:pPr>
              <a:buFont typeface="Arial"/>
              <a:buChar char="•"/>
            </a:pPr>
            <a:r>
              <a:rPr lang="en-US" sz="1800" b="1" dirty="0"/>
              <a:t>qwen3.5-122b-a10b</a:t>
            </a:r>
            <a:r>
              <a:rPr lang="en-US" sz="1800" dirty="0"/>
              <a:t>  (10B / 122B) — Medium MoE → 100%</a:t>
            </a:r>
          </a:p>
          <a:p>
            <a:pPr>
              <a:buFont typeface="Arial"/>
              <a:buChar char="•"/>
            </a:pPr>
            <a:r>
              <a:rPr lang="en-US" sz="1800" b="1" dirty="0"/>
              <a:t>qwen3.5-27b</a:t>
            </a:r>
            <a:r>
              <a:rPr lang="en-US" sz="1800" dirty="0"/>
              <a:t>  (27B Dense) — Medium Dense → 100%</a:t>
            </a:r>
          </a:p>
          <a:p>
            <a:pPr>
              <a:buFont typeface="Arial"/>
              <a:buChar char="•"/>
            </a:pPr>
            <a:r>
              <a:rPr lang="en-US" sz="1800" b="1" dirty="0"/>
              <a:t>qwen3.5-35b-a3b</a:t>
            </a:r>
            <a:r>
              <a:rPr lang="en-US" sz="1800" dirty="0"/>
              <a:t>  (3B / 35B) — Small MoE → 100%</a:t>
            </a:r>
          </a:p>
          <a:p>
            <a:pPr>
              <a:buNone/>
            </a:pPr>
            <a:endParaRPr lang="en-US" sz="800" dirty="0"/>
          </a:p>
          <a:p>
            <a:pPr>
              <a:buNone/>
            </a:pPr>
            <a:r>
              <a:rPr lang="en-US" sz="1800" b="1" dirty="0"/>
              <a:t>From 397B to 35B. Same schema, same pipeline, same result.</a:t>
            </a:r>
          </a:p>
        </p:txBody>
      </p:sp>
    </p:spTree>
    <p:extLst>
      <p:ext uri="{BB962C8B-B14F-4D97-AF65-F5344CB8AC3E}">
        <p14:creationId xmlns:p14="http://schemas.microsoft.com/office/powerpoint/2010/main" val="2746136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2F8B4D0-7BAB-1B37-4945-71881B2C5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46" b="14036"/>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F557AC3B-63D5-4181-AD35-0D051F7C8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14006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93B686DA-38FC-7B33-58FC-491F29CE66D4}"/>
              </a:ext>
            </a:extLst>
          </p:cNvPr>
          <p:cNvPicPr>
            <a:picLocks noChangeAspect="1"/>
          </p:cNvPicPr>
          <p:nvPr/>
        </p:nvPicPr>
        <p:blipFill>
          <a:blip r:embed="rId2"/>
          <a:srcRect t="6639"/>
          <a:stretch>
            <a:fillRect/>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F557AC3B-63D5-4181-AD35-0D051F7C8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4279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44573B-7CF6-ED2E-E36D-99092E11AA96}"/>
              </a:ext>
            </a:extLst>
          </p:cNvPr>
          <p:cNvSpPr>
            <a:spLocks noGrp="1"/>
          </p:cNvSpPr>
          <p:nvPr>
            <p:ph type="title"/>
          </p:nvPr>
        </p:nvSpPr>
        <p:spPr/>
        <p:txBody>
          <a:bodyPr/>
          <a:lstStyle/>
          <a:p>
            <a:r>
              <a:rPr lang="en-US" dirty="0"/>
              <a:t>TL;DR</a:t>
            </a:r>
          </a:p>
        </p:txBody>
      </p:sp>
      <p:sp>
        <p:nvSpPr>
          <p:cNvPr id="3" name="내용 개체 틀 2">
            <a:extLst>
              <a:ext uri="{FF2B5EF4-FFF2-40B4-BE49-F238E27FC236}">
                <a16:creationId xmlns:a16="http://schemas.microsoft.com/office/drawing/2014/main" id="{3525E5B0-5203-DA1F-04D7-67E07F82EE3A}"/>
              </a:ext>
            </a:extLst>
          </p:cNvPr>
          <p:cNvSpPr>
            <a:spLocks noGrp="1"/>
          </p:cNvSpPr>
          <p:nvPr>
            <p:ph sz="half" idx="1"/>
          </p:nvPr>
        </p:nvSpPr>
        <p:spPr/>
        <p:txBody>
          <a:bodyPr/>
          <a:lstStyle/>
          <a:p>
            <a:r>
              <a:rPr lang="en-US" dirty="0" err="1"/>
              <a:t>AutoBe</a:t>
            </a:r>
            <a:r>
              <a:rPr lang="en-US" dirty="0"/>
              <a:t>: AI backend generator</a:t>
            </a:r>
          </a:p>
          <a:p>
            <a:endParaRPr lang="en-US" dirty="0"/>
          </a:p>
          <a:p>
            <a:r>
              <a:rPr lang="en-US" dirty="0"/>
              <a:t>Do not write text codes</a:t>
            </a:r>
          </a:p>
          <a:p>
            <a:r>
              <a:rPr lang="en-US" dirty="0"/>
              <a:t>Instead, make AST structured data</a:t>
            </a:r>
          </a:p>
          <a:p>
            <a:r>
              <a:rPr lang="en-US" dirty="0"/>
              <a:t>By AI Function Calling</a:t>
            </a:r>
          </a:p>
          <a:p>
            <a:endParaRPr lang="en-US" dirty="0"/>
          </a:p>
          <a:p>
            <a:r>
              <a:rPr lang="en-US" dirty="0"/>
              <a:t>Types are extremely complicated</a:t>
            </a:r>
          </a:p>
          <a:p>
            <a:r>
              <a:rPr lang="en-US" dirty="0"/>
              <a:t>Recursive union types</a:t>
            </a:r>
          </a:p>
        </p:txBody>
      </p:sp>
      <p:pic>
        <p:nvPicPr>
          <p:cNvPr id="6" name="내용 개체 틀 5">
            <a:extLst>
              <a:ext uri="{FF2B5EF4-FFF2-40B4-BE49-F238E27FC236}">
                <a16:creationId xmlns:a16="http://schemas.microsoft.com/office/drawing/2014/main" id="{23DA82D9-A41B-6FDC-50C1-0EFD3BD86B8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75085" y="318618"/>
            <a:ext cx="6214291" cy="6220764"/>
          </a:xfrm>
          <a:prstGeom prst="rect">
            <a:avLst/>
          </a:prstGeom>
        </p:spPr>
      </p:pic>
    </p:spTree>
    <p:extLst>
      <p:ext uri="{BB962C8B-B14F-4D97-AF65-F5344CB8AC3E}">
        <p14:creationId xmlns:p14="http://schemas.microsoft.com/office/powerpoint/2010/main" val="4067836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1AAF891C-34D8-D001-7475-0AAC30B1525D}"/>
              </a:ext>
            </a:extLst>
          </p:cNvPr>
          <p:cNvPicPr>
            <a:picLocks noChangeAspect="1"/>
          </p:cNvPicPr>
          <p:nvPr/>
        </p:nvPicPr>
        <p:blipFill>
          <a:blip r:embed="rId2"/>
          <a:srcRect t="1807" b="4832"/>
          <a:stretch>
            <a:fillRect/>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F557AC3B-63D5-4181-AD35-0D051F7C8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82691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7A39217E-66D0-0BC8-CBF8-F13215E6FAFF}"/>
              </a:ext>
            </a:extLst>
          </p:cNvPr>
          <p:cNvSpPr>
            <a:spLocks noGrp="1"/>
          </p:cNvSpPr>
          <p:nvPr>
            <p:ph type="title"/>
          </p:nvPr>
        </p:nvSpPr>
        <p:spPr/>
        <p:txBody>
          <a:bodyPr/>
          <a:lstStyle/>
          <a:p>
            <a:r>
              <a:rPr lang="en-US" dirty="0"/>
              <a:t>Typia</a:t>
            </a:r>
          </a:p>
        </p:txBody>
      </p:sp>
      <p:sp>
        <p:nvSpPr>
          <p:cNvPr id="5" name="텍스트 개체 틀 4">
            <a:extLst>
              <a:ext uri="{FF2B5EF4-FFF2-40B4-BE49-F238E27FC236}">
                <a16:creationId xmlns:a16="http://schemas.microsoft.com/office/drawing/2014/main" id="{394D4894-558C-5CAA-E572-E3EC3FD9BC20}"/>
              </a:ext>
            </a:extLst>
          </p:cNvPr>
          <p:cNvSpPr>
            <a:spLocks noGrp="1"/>
          </p:cNvSpPr>
          <p:nvPr>
            <p:ph type="body" idx="1"/>
          </p:nvPr>
        </p:nvSpPr>
        <p:spPr/>
        <p:txBody>
          <a:bodyPr/>
          <a:lstStyle/>
          <a:p>
            <a:r>
              <a:rPr lang="en-US" dirty="0"/>
              <a:t>The Infrastructure for LLM Function Calling</a:t>
            </a:r>
          </a:p>
          <a:p>
            <a:r>
              <a:rPr lang="en-US" dirty="0"/>
              <a:t>Turns 6.75% into 100% by Compiler Skills</a:t>
            </a:r>
          </a:p>
        </p:txBody>
      </p:sp>
    </p:spTree>
    <p:extLst>
      <p:ext uri="{BB962C8B-B14F-4D97-AF65-F5344CB8AC3E}">
        <p14:creationId xmlns:p14="http://schemas.microsoft.com/office/powerpoint/2010/main" val="3742596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5E53FEA-569B-4423-64DE-8221C07D5464}"/>
              </a:ext>
            </a:extLst>
          </p:cNvPr>
          <p:cNvSpPr>
            <a:spLocks noGrp="1"/>
          </p:cNvSpPr>
          <p:nvPr>
            <p:ph type="title"/>
          </p:nvPr>
        </p:nvSpPr>
        <p:spPr/>
        <p:txBody>
          <a:bodyPr>
            <a:normAutofit/>
          </a:bodyPr>
          <a:lstStyle/>
          <a:p>
            <a:r>
              <a:rPr lang="en-US" dirty="0"/>
              <a:t>2.1. What Is Typia</a:t>
            </a:r>
          </a:p>
        </p:txBody>
      </p:sp>
      <p:sp>
        <p:nvSpPr>
          <p:cNvPr id="3" name="내용 개체 틀 2">
            <a:extLst>
              <a:ext uri="{FF2B5EF4-FFF2-40B4-BE49-F238E27FC236}">
                <a16:creationId xmlns:a16="http://schemas.microsoft.com/office/drawing/2014/main" id="{E0E8E6B4-4C10-FBBD-69EB-EC2C19883F9F}"/>
              </a:ext>
            </a:extLst>
          </p:cNvPr>
          <p:cNvSpPr>
            <a:spLocks noGrp="1"/>
          </p:cNvSpPr>
          <p:nvPr>
            <p:ph sz="half" idx="1"/>
          </p:nvPr>
        </p:nvSpPr>
        <p:spPr/>
        <p:txBody>
          <a:bodyPr>
            <a:normAutofit/>
          </a:bodyPr>
          <a:lstStyle/>
          <a:p>
            <a:pPr>
              <a:buNone/>
            </a:pPr>
            <a:r>
              <a:rPr lang="en-US" sz="1800" dirty="0"/>
              <a:t>A TypeScript compiler plugin that analyzes source code at compile time</a:t>
            </a:r>
          </a:p>
          <a:p>
            <a:pPr>
              <a:buNone/>
            </a:pPr>
            <a:endParaRPr lang="en-US" sz="800" dirty="0"/>
          </a:p>
          <a:p>
            <a:pPr>
              <a:buFont typeface="Arial"/>
              <a:buChar char="•"/>
            </a:pPr>
            <a:r>
              <a:rPr lang="en-US" sz="1800" dirty="0"/>
              <a:t>Overcomes TypeScript's runtime type erasure</a:t>
            </a:r>
          </a:p>
          <a:p>
            <a:pPr>
              <a:buFont typeface="Arial"/>
              <a:buChar char="•"/>
            </a:pPr>
            <a:r>
              <a:rPr lang="en-US" sz="1800" dirty="0"/>
              <a:t>Generates optimal validation code (AOT — Ahead of Time)</a:t>
            </a:r>
          </a:p>
          <a:p>
            <a:pPr>
              <a:buFont typeface="Arial"/>
              <a:buChar char="•"/>
            </a:pPr>
            <a:r>
              <a:rPr lang="en-US" sz="1800" dirty="0"/>
              <a:t>20,000× faster than class-validator</a:t>
            </a:r>
          </a:p>
          <a:p>
            <a:pPr>
              <a:buFont typeface="Arial"/>
              <a:buChar char="•"/>
            </a:pPr>
            <a:r>
              <a:rPr lang="en-US" sz="1800" dirty="0"/>
              <a:t>One line of code — no extra schema definitions needed</a:t>
            </a:r>
          </a:p>
          <a:p>
            <a:pPr>
              <a:buNone/>
            </a:pPr>
            <a:endParaRPr lang="en-US" sz="800" dirty="0"/>
          </a:p>
          <a:p>
            <a:pPr>
              <a:buNone/>
            </a:pPr>
            <a:r>
              <a:rPr lang="en-US" sz="1800" b="1" dirty="0"/>
              <a:t>typia.validate&lt;T&gt;(input) — that's it</a:t>
            </a:r>
          </a:p>
        </p:txBody>
      </p:sp>
      <p:pic>
        <p:nvPicPr>
          <p:cNvPr id="6" name="내용 개체 틀 5">
            <a:extLst>
              <a:ext uri="{FF2B5EF4-FFF2-40B4-BE49-F238E27FC236}">
                <a16:creationId xmlns:a16="http://schemas.microsoft.com/office/drawing/2014/main" id="{90504929-B81A-E009-9149-D3C2DB160B0D}"/>
              </a:ext>
            </a:extLst>
          </p:cNvPr>
          <p:cNvPicPr>
            <a:picLocks noGrp="1" noChangeAspect="1"/>
          </p:cNvPicPr>
          <p:nvPr>
            <p:ph sz="half" idx="2"/>
          </p:nvPr>
        </p:nvPicPr>
        <p:blipFill>
          <a:blip r:embed="rId2"/>
          <a:stretch>
            <a:fillRect/>
          </a:stretch>
        </p:blipFill>
        <p:spPr>
          <a:xfrm>
            <a:off x="6031908" y="407019"/>
            <a:ext cx="5763376" cy="6045820"/>
          </a:xfrm>
          <a:prstGeom prst="rect">
            <a:avLst/>
          </a:prstGeom>
        </p:spPr>
      </p:pic>
    </p:spTree>
    <p:extLst>
      <p:ext uri="{BB962C8B-B14F-4D97-AF65-F5344CB8AC3E}">
        <p14:creationId xmlns:p14="http://schemas.microsoft.com/office/powerpoint/2010/main" val="1901325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A1A2E">
            <a:alpha val="100000"/>
          </a:srgbClr>
        </a:solidFill>
        <a:effectLst/>
      </p:bgPr>
    </p:bg>
    <p:spTree>
      <p:nvGrpSpPr>
        <p:cNvPr id="1" name=""/>
        <p:cNvGrpSpPr/>
        <p:nvPr/>
      </p:nvGrpSpPr>
      <p:grpSpPr>
        <a:xfrm>
          <a:off x="0" y="0"/>
          <a:ext cx="0" cy="0"/>
          <a:chOff x="0" y="0"/>
          <a:chExt cx="0" cy="0"/>
        </a:xfrm>
      </p:grpSpPr>
      <p:sp>
        <p:nvSpPr>
          <p:cNvPr id="10" name="T"/>
          <p:cNvSpPr/>
          <p:nvPr/>
        </p:nvSpPr>
        <p:spPr>
          <a:xfrm>
            <a:off x="762000" y="381000"/>
            <a:ext cx="10668000" cy="635000"/>
          </a:xfrm>
          <a:prstGeom prst="rect">
            <a:avLst/>
          </a:prstGeom>
          <a:noFill/>
          <a:ln>
            <a:noFill/>
          </a:ln>
        </p:spPr>
        <p:txBody>
          <a:bodyPr wrap="square" lIns="36000" tIns="36000" rIns="36000" bIns="360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0F0F0"/>
                </a:solidFill>
                <a:effectLst/>
                <a:uLnTx/>
                <a:uFillTx/>
                <a:latin typeface="Segoe UI Semibold"/>
                <a:ea typeface="+mn-ea"/>
                <a:cs typeface="+mn-cs"/>
              </a:rPr>
              <a:t>Typia's Core: TS → JS Transform</a:t>
            </a:r>
            <a:endParaRPr kumimoji="0" lang="en-US" sz="2400" b="1" i="0" u="none" strike="noStrike" kern="1200" cap="none" spc="0" normalizeH="0" baseline="0" noProof="0" dirty="0">
              <a:ln>
                <a:noFill/>
              </a:ln>
              <a:solidFill>
                <a:srgbClr val="F0F0F0"/>
              </a:solidFill>
              <a:effectLst/>
              <a:uLnTx/>
              <a:uFillTx/>
              <a:latin typeface="Segoe UI Semibold"/>
              <a:ea typeface="+mn-ea"/>
              <a:cs typeface="+mn-cs"/>
            </a:endParaRPr>
          </a:p>
        </p:txBody>
      </p:sp>
      <p:sp>
        <p:nvSpPr>
          <p:cNvPr id="12" name="LH"/>
          <p:cNvSpPr/>
          <p:nvPr/>
        </p:nvSpPr>
        <p:spPr>
          <a:xfrm>
            <a:off x="762000" y="1270000"/>
            <a:ext cx="5080000" cy="355600"/>
          </a:xfrm>
          <a:prstGeom prst="rect">
            <a:avLst/>
          </a:prstGeom>
          <a:noFill/>
          <a:ln>
            <a:noFill/>
          </a:ln>
        </p:spPr>
        <p:txBody>
          <a:bodyPr wrap="square" lIns="36000" tIns="36000" rIns="36000" bIns="3600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D4AA"/>
                </a:solidFill>
                <a:effectLst/>
                <a:uLnTx/>
                <a:uFillTx/>
                <a:latin typeface="Segoe UI Semibold"/>
                <a:ea typeface="+mn-ea"/>
                <a:cs typeface="+mn-cs"/>
              </a:rPr>
              <a:t>Before Compilation: TypeScript</a:t>
            </a:r>
          </a:p>
        </p:txBody>
      </p:sp>
      <p:sp>
        <p:nvSpPr>
          <p:cNvPr id="13" name="LBg"/>
          <p:cNvSpPr/>
          <p:nvPr/>
        </p:nvSpPr>
        <p:spPr>
          <a:xfrm>
            <a:off x="762000" y="1651000"/>
            <a:ext cx="5080000" cy="4191000"/>
          </a:xfrm>
          <a:prstGeom prst="rect">
            <a:avLst/>
          </a:prstGeom>
          <a:solidFill>
            <a:srgbClr val="0D1117"/>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Segoe UI" panose="020B0503020204020204"/>
              <a:ea typeface="+mn-ea"/>
              <a:cs typeface="+mn-cs"/>
            </a:endParaRPr>
          </a:p>
        </p:txBody>
      </p:sp>
      <p:sp>
        <p:nvSpPr>
          <p:cNvPr id="14" name="TSCode"/>
          <p:cNvSpPr/>
          <p:nvPr/>
        </p:nvSpPr>
        <p:spPr>
          <a:xfrm>
            <a:off x="889000" y="1676400"/>
            <a:ext cx="4826000" cy="4064000"/>
          </a:xfrm>
          <a:prstGeom prst="rect">
            <a:avLst/>
          </a:prstGeom>
          <a:noFill/>
          <a:ln>
            <a:noFill/>
          </a:ln>
        </p:spPr>
        <p:txBody>
          <a:bodyPr wrap="square" lIns="36000" tIns="36000" rIns="36000" bIns="360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586C0"/>
                </a:solidFill>
                <a:effectLst/>
                <a:uLnTx/>
                <a:uFillTx/>
                <a:latin typeface="Consolas"/>
                <a:ea typeface="+mn-ea"/>
                <a:cs typeface="+mn-cs"/>
              </a:rPr>
              <a:t>import </a:t>
            </a:r>
            <a:r>
              <a:rPr kumimoji="0" lang="en-US" sz="1400" b="0" i="0" u="none" strike="noStrike" kern="1200" cap="none" spc="0" normalizeH="0" baseline="0" noProof="0" dirty="0">
                <a:ln>
                  <a:noFill/>
                </a:ln>
                <a:solidFill>
                  <a:srgbClr val="D4D4D4"/>
                </a:solidFill>
                <a:effectLst/>
                <a:uLnTx/>
                <a:uFillTx/>
                <a:latin typeface="Consolas"/>
                <a:ea typeface="+mn-ea"/>
                <a:cs typeface="+mn-cs"/>
              </a:rPr>
              <a:t>typia, { tags } </a:t>
            </a:r>
            <a:r>
              <a:rPr kumimoji="0" lang="en-US" sz="1400" b="0" i="0" u="none" strike="noStrike" kern="1200" cap="none" spc="0" normalizeH="0" baseline="0" noProof="0" dirty="0">
                <a:ln>
                  <a:noFill/>
                </a:ln>
                <a:solidFill>
                  <a:srgbClr val="C586C0"/>
                </a:solidFill>
                <a:effectLst/>
                <a:uLnTx/>
                <a:uFillTx/>
                <a:latin typeface="Consolas"/>
                <a:ea typeface="+mn-ea"/>
                <a:cs typeface="+mn-cs"/>
              </a:rPr>
              <a:t>from </a:t>
            </a:r>
            <a:r>
              <a:rPr kumimoji="0" lang="en-US" sz="1400" b="0" i="0" u="none" strike="noStrike" kern="1200" cap="none" spc="0" normalizeH="0" baseline="0" noProof="0" dirty="0">
                <a:ln>
                  <a:noFill/>
                </a:ln>
                <a:solidFill>
                  <a:srgbClr val="CE9178"/>
                </a:solidFill>
                <a:effectLst/>
                <a:uLnTx/>
                <a:uFillTx/>
                <a:latin typeface="Consolas"/>
                <a:ea typeface="+mn-ea"/>
                <a:cs typeface="+mn-cs"/>
              </a:rPr>
              <a:t>"typia"</a:t>
            </a:r>
            <a:r>
              <a:rPr kumimoji="0" lang="en-US" sz="1400" b="0" i="0" u="none" strike="noStrike" kern="1200" cap="none" spc="0" normalizeH="0" baseline="0" noProof="0" dirty="0">
                <a:ln>
                  <a:noFill/>
                </a:ln>
                <a:solidFill>
                  <a:srgbClr val="D4D4D4"/>
                </a:solidFill>
                <a:effectLst/>
                <a:uLnTx/>
                <a:uFillTx/>
                <a:latin typeface="Consolas"/>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D4D4D4"/>
              </a:solidFill>
              <a:effectLst/>
              <a:uLnTx/>
              <a:uFillTx/>
              <a:latin typeface="Consola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586C0"/>
                </a:solidFill>
                <a:effectLst/>
                <a:uLnTx/>
                <a:uFillTx/>
                <a:latin typeface="Consolas"/>
                <a:ea typeface="+mn-ea"/>
                <a:cs typeface="+mn-cs"/>
              </a:rPr>
              <a:t>interface </a:t>
            </a:r>
            <a:r>
              <a:rPr kumimoji="0" lang="en-US" sz="1400" b="0" i="0" u="none" strike="noStrike" kern="1200" cap="none" spc="0" normalizeH="0" baseline="0" noProof="0" dirty="0">
                <a:ln>
                  <a:noFill/>
                </a:ln>
                <a:solidFill>
                  <a:srgbClr val="4EC9B0"/>
                </a:solidFill>
                <a:effectLst/>
                <a:uLnTx/>
                <a:uFillTx/>
                <a:latin typeface="Consolas"/>
                <a:ea typeface="+mn-ea"/>
                <a:cs typeface="+mn-cs"/>
              </a:rPr>
              <a:t>IMember</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id: </a:t>
            </a:r>
            <a:r>
              <a:rPr kumimoji="0" lang="en-US" sz="1400" b="0" i="0" u="none" strike="noStrike" kern="1200" cap="none" spc="0" normalizeH="0" baseline="0" noProof="0" dirty="0">
                <a:ln>
                  <a:noFill/>
                </a:ln>
                <a:solidFill>
                  <a:srgbClr val="569CD6"/>
                </a:solidFill>
                <a:effectLst/>
                <a:uLnTx/>
                <a:uFillTx/>
                <a:latin typeface="Consolas"/>
                <a:ea typeface="+mn-ea"/>
                <a:cs typeface="+mn-cs"/>
              </a:rPr>
              <a:t>string</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t>
            </a:r>
            <a:r>
              <a:rPr kumimoji="0" lang="en-US" sz="1400" b="0" i="0" u="none" strike="noStrike" kern="1200" cap="none" spc="0" normalizeH="0" baseline="0" noProof="0" dirty="0">
                <a:ln>
                  <a:noFill/>
                </a:ln>
                <a:solidFill>
                  <a:srgbClr val="D4D4D4"/>
                </a:solidFill>
                <a:effectLst/>
                <a:uLnTx/>
                <a:uFillTx/>
                <a:latin typeface="Consolas"/>
                <a:ea typeface="+mn-ea"/>
                <a:cs typeface="+mn-cs"/>
              </a:rPr>
              <a:t> tags.</a:t>
            </a:r>
            <a:r>
              <a:rPr kumimoji="0" lang="en-US" sz="1400" b="0" i="0" u="none" strike="noStrike" kern="1200" cap="none" spc="0" normalizeH="0" baseline="0" noProof="0" dirty="0">
                <a:ln>
                  <a:noFill/>
                </a:ln>
                <a:solidFill>
                  <a:srgbClr val="4EC9B0"/>
                </a:solidFill>
                <a:effectLst/>
                <a:uLnTx/>
                <a:uFillTx/>
                <a:latin typeface="Consolas"/>
                <a:ea typeface="+mn-ea"/>
                <a:cs typeface="+mn-cs"/>
              </a:rPr>
              <a:t>Format</a:t>
            </a:r>
            <a:r>
              <a:rPr kumimoji="0" lang="en-US" sz="1400" b="0" i="0" u="none" strike="noStrike" kern="1200" cap="none" spc="0" normalizeH="0" baseline="0" noProof="0" dirty="0">
                <a:ln>
                  <a:noFill/>
                </a:ln>
                <a:solidFill>
                  <a:srgbClr val="D4D4D4"/>
                </a:solidFill>
                <a:effectLst/>
                <a:uLnTx/>
                <a:uFillTx/>
                <a:latin typeface="Consolas"/>
                <a:ea typeface="+mn-ea"/>
                <a:cs typeface="+mn-cs"/>
              </a:rPr>
              <a:t>&lt;</a:t>
            </a:r>
            <a:r>
              <a:rPr kumimoji="0" lang="en-US" sz="1400" b="0" i="0" u="none" strike="noStrike" kern="1200" cap="none" spc="0" normalizeH="0" baseline="0" noProof="0" dirty="0">
                <a:ln>
                  <a:noFill/>
                </a:ln>
                <a:solidFill>
                  <a:srgbClr val="CE9178"/>
                </a:solidFill>
                <a:effectLst/>
                <a:uLnTx/>
                <a:uFillTx/>
                <a:latin typeface="Consolas"/>
                <a:ea typeface="+mn-ea"/>
                <a:cs typeface="+mn-cs"/>
              </a:rPr>
              <a:t>"uuid"</a:t>
            </a:r>
            <a:r>
              <a:rPr kumimoji="0" lang="en-US" sz="1400" b="0" i="0" u="none" strike="noStrike" kern="1200" cap="none" spc="0" normalizeH="0" baseline="0" noProof="0" dirty="0">
                <a:ln>
                  <a:noFill/>
                </a:ln>
                <a:solidFill>
                  <a:srgbClr val="D4D4D4"/>
                </a:solidFill>
                <a:effectLst/>
                <a:uLnTx/>
                <a:uFillTx/>
                <a:latin typeface="Consolas"/>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email: </a:t>
            </a:r>
            <a:r>
              <a:rPr kumimoji="0" lang="en-US" sz="1400" b="0" i="0" u="none" strike="noStrike" kern="1200" cap="none" spc="0" normalizeH="0" baseline="0" noProof="0" dirty="0">
                <a:ln>
                  <a:noFill/>
                </a:ln>
                <a:solidFill>
                  <a:srgbClr val="569CD6"/>
                </a:solidFill>
                <a:effectLst/>
                <a:uLnTx/>
                <a:uFillTx/>
                <a:latin typeface="Consolas"/>
                <a:ea typeface="+mn-ea"/>
                <a:cs typeface="+mn-cs"/>
              </a:rPr>
              <a:t>string</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t>
            </a:r>
            <a:r>
              <a:rPr kumimoji="0" lang="en-US" sz="1400" b="0" i="0" u="none" strike="noStrike" kern="1200" cap="none" spc="0" normalizeH="0" baseline="0" noProof="0" dirty="0">
                <a:ln>
                  <a:noFill/>
                </a:ln>
                <a:solidFill>
                  <a:srgbClr val="D4D4D4"/>
                </a:solidFill>
                <a:effectLst/>
                <a:uLnTx/>
                <a:uFillTx/>
                <a:latin typeface="Consolas"/>
                <a:ea typeface="+mn-ea"/>
                <a:cs typeface="+mn-cs"/>
              </a:rPr>
              <a:t> tags.</a:t>
            </a:r>
            <a:r>
              <a:rPr kumimoji="0" lang="en-US" sz="1400" b="0" i="0" u="none" strike="noStrike" kern="1200" cap="none" spc="0" normalizeH="0" baseline="0" noProof="0" dirty="0">
                <a:ln>
                  <a:noFill/>
                </a:ln>
                <a:solidFill>
                  <a:srgbClr val="4EC9B0"/>
                </a:solidFill>
                <a:effectLst/>
                <a:uLnTx/>
                <a:uFillTx/>
                <a:latin typeface="Consolas"/>
                <a:ea typeface="+mn-ea"/>
                <a:cs typeface="+mn-cs"/>
              </a:rPr>
              <a:t>Format</a:t>
            </a:r>
            <a:r>
              <a:rPr kumimoji="0" lang="en-US" sz="1400" b="0" i="0" u="none" strike="noStrike" kern="1200" cap="none" spc="0" normalizeH="0" baseline="0" noProof="0" dirty="0">
                <a:ln>
                  <a:noFill/>
                </a:ln>
                <a:solidFill>
                  <a:srgbClr val="D4D4D4"/>
                </a:solidFill>
                <a:effectLst/>
                <a:uLnTx/>
                <a:uFillTx/>
                <a:latin typeface="Consolas"/>
                <a:ea typeface="+mn-ea"/>
                <a:cs typeface="+mn-cs"/>
              </a:rPr>
              <a:t>&lt;</a:t>
            </a:r>
            <a:r>
              <a:rPr kumimoji="0" lang="en-US" sz="1400" b="0" i="0" u="none" strike="noStrike" kern="1200" cap="none" spc="0" normalizeH="0" baseline="0" noProof="0" dirty="0">
                <a:ln>
                  <a:noFill/>
                </a:ln>
                <a:solidFill>
                  <a:srgbClr val="CE9178"/>
                </a:solidFill>
                <a:effectLst/>
                <a:uLnTx/>
                <a:uFillTx/>
                <a:latin typeface="Consolas"/>
                <a:ea typeface="+mn-ea"/>
                <a:cs typeface="+mn-cs"/>
              </a:rPr>
              <a:t>"email"</a:t>
            </a:r>
            <a:r>
              <a:rPr kumimoji="0" lang="en-US" sz="1400" b="0" i="0" u="none" strike="noStrike" kern="1200" cap="none" spc="0" normalizeH="0" baseline="0" noProof="0" dirty="0">
                <a:ln>
                  <a:noFill/>
                </a:ln>
                <a:solidFill>
                  <a:srgbClr val="D4D4D4"/>
                </a:solidFill>
                <a:effectLst/>
                <a:uLnTx/>
                <a:uFillTx/>
                <a:latin typeface="Consolas"/>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age: </a:t>
            </a:r>
            <a:r>
              <a:rPr kumimoji="0" lang="en-US" sz="1400" b="0" i="0" u="none" strike="noStrike" kern="1200" cap="none" spc="0" normalizeH="0" baseline="0" noProof="0" dirty="0">
                <a:ln>
                  <a:noFill/>
                </a:ln>
                <a:solidFill>
                  <a:srgbClr val="569CD6"/>
                </a:solidFill>
                <a:effectLst/>
                <a:uLnTx/>
                <a:uFillTx/>
                <a:latin typeface="Consolas"/>
                <a:ea typeface="+mn-ea"/>
                <a:cs typeface="+mn-cs"/>
              </a:rPr>
              <a:t>number</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tags.</a:t>
            </a:r>
            <a:r>
              <a:rPr kumimoji="0" lang="en-US" sz="1400" b="0" i="0" u="none" strike="noStrike" kern="1200" cap="none" spc="0" normalizeH="0" baseline="0" noProof="0" dirty="0">
                <a:ln>
                  <a:noFill/>
                </a:ln>
                <a:solidFill>
                  <a:srgbClr val="4EC9B0"/>
                </a:solidFill>
                <a:effectLst/>
                <a:uLnTx/>
                <a:uFillTx/>
                <a:latin typeface="Consolas"/>
                <a:ea typeface="+mn-ea"/>
                <a:cs typeface="+mn-cs"/>
              </a:rPr>
              <a:t>Type</a:t>
            </a:r>
            <a:r>
              <a:rPr kumimoji="0" lang="en-US" sz="1400" b="0" i="0" u="none" strike="noStrike" kern="1200" cap="none" spc="0" normalizeH="0" baseline="0" noProof="0" dirty="0">
                <a:ln>
                  <a:noFill/>
                </a:ln>
                <a:solidFill>
                  <a:srgbClr val="D4D4D4"/>
                </a:solidFill>
                <a:effectLst/>
                <a:uLnTx/>
                <a:uFillTx/>
                <a:latin typeface="Consolas"/>
                <a:ea typeface="+mn-ea"/>
                <a:cs typeface="+mn-cs"/>
              </a:rPr>
              <a:t>&lt;</a:t>
            </a:r>
            <a:r>
              <a:rPr kumimoji="0" lang="en-US" sz="1400" b="0" i="0" u="none" strike="noStrike" kern="1200" cap="none" spc="0" normalizeH="0" baseline="0" noProof="0" dirty="0">
                <a:ln>
                  <a:noFill/>
                </a:ln>
                <a:solidFill>
                  <a:srgbClr val="CE9178"/>
                </a:solidFill>
                <a:effectLst/>
                <a:uLnTx/>
                <a:uFillTx/>
                <a:latin typeface="Consolas"/>
                <a:ea typeface="+mn-ea"/>
                <a:cs typeface="+mn-cs"/>
              </a:rPr>
              <a:t>"uint32"</a:t>
            </a:r>
            <a:r>
              <a:rPr kumimoji="0" lang="en-US" sz="1400" b="0" i="0" u="none" strike="noStrike" kern="1200" cap="none" spc="0" normalizeH="0" baseline="0" noProof="0" dirty="0">
                <a:ln>
                  <a:noFill/>
                </a:ln>
                <a:solidFill>
                  <a:srgbClr val="D4D4D4"/>
                </a:solidFill>
                <a:effectLst/>
                <a:uLnTx/>
                <a:uFillTx/>
                <a:latin typeface="Consolas"/>
                <a:ea typeface="+mn-ea"/>
                <a:cs typeface="+mn-cs"/>
              </a:rPr>
              <a:t>&gt;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tags.</a:t>
            </a:r>
            <a:r>
              <a:rPr kumimoji="0" lang="en-US" sz="1400" b="0" i="0" u="none" strike="noStrike" kern="1200" cap="none" spc="0" normalizeH="0" baseline="0" noProof="0" dirty="0">
                <a:ln>
                  <a:noFill/>
                </a:ln>
                <a:solidFill>
                  <a:srgbClr val="4EC9B0"/>
                </a:solidFill>
                <a:effectLst/>
                <a:uLnTx/>
                <a:uFillTx/>
                <a:latin typeface="Consolas"/>
                <a:ea typeface="+mn-ea"/>
                <a:cs typeface="+mn-cs"/>
              </a:rPr>
              <a:t>ExclusiveMinimum</a:t>
            </a:r>
            <a:r>
              <a:rPr kumimoji="0" lang="en-US" sz="1400" b="0" i="0" u="none" strike="noStrike" kern="1200" cap="none" spc="0" normalizeH="0" baseline="0" noProof="0" dirty="0">
                <a:ln>
                  <a:noFill/>
                </a:ln>
                <a:solidFill>
                  <a:srgbClr val="D4D4D4"/>
                </a:solidFill>
                <a:effectLst/>
                <a:uLnTx/>
                <a:uFillTx/>
                <a:latin typeface="Consolas"/>
                <a:ea typeface="+mn-ea"/>
                <a:cs typeface="+mn-cs"/>
              </a:rPr>
              <a:t>&lt;</a:t>
            </a:r>
            <a:r>
              <a:rPr kumimoji="0" lang="en-US" sz="1400" b="0" i="0" u="none" strike="noStrike" kern="1200" cap="none" spc="0" normalizeH="0" baseline="0" noProof="0" dirty="0">
                <a:ln>
                  <a:noFill/>
                </a:ln>
                <a:solidFill>
                  <a:srgbClr val="B5CEA8"/>
                </a:solidFill>
                <a:effectLst/>
                <a:uLnTx/>
                <a:uFillTx/>
                <a:latin typeface="Consolas"/>
                <a:ea typeface="+mn-ea"/>
                <a:cs typeface="+mn-cs"/>
              </a:rPr>
              <a:t>19</a:t>
            </a:r>
            <a:r>
              <a:rPr kumimoji="0" lang="en-US" sz="1400" b="0" i="0" u="none" strike="noStrike" kern="1200" cap="none" spc="0" normalizeH="0" baseline="0" noProof="0" dirty="0">
                <a:ln>
                  <a:noFill/>
                </a:ln>
                <a:solidFill>
                  <a:srgbClr val="D4D4D4"/>
                </a:solidFill>
                <a:effectLst/>
                <a:uLnTx/>
                <a:uFillTx/>
                <a:latin typeface="Consolas"/>
                <a:ea typeface="+mn-ea"/>
                <a:cs typeface="+mn-cs"/>
              </a:rPr>
              <a:t>&gt;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tags.</a:t>
            </a:r>
            <a:r>
              <a:rPr kumimoji="0" lang="en-US" sz="1400" b="0" i="0" u="none" strike="noStrike" kern="1200" cap="none" spc="0" normalizeH="0" baseline="0" noProof="0" dirty="0">
                <a:ln>
                  <a:noFill/>
                </a:ln>
                <a:solidFill>
                  <a:srgbClr val="4EC9B0"/>
                </a:solidFill>
                <a:effectLst/>
                <a:uLnTx/>
                <a:uFillTx/>
                <a:latin typeface="Consolas"/>
                <a:ea typeface="+mn-ea"/>
                <a:cs typeface="+mn-cs"/>
              </a:rPr>
              <a:t>Maximum</a:t>
            </a:r>
            <a:r>
              <a:rPr kumimoji="0" lang="en-US" sz="1400" b="0" i="0" u="none" strike="noStrike" kern="1200" cap="none" spc="0" normalizeH="0" baseline="0" noProof="0" dirty="0">
                <a:ln>
                  <a:noFill/>
                </a:ln>
                <a:solidFill>
                  <a:srgbClr val="D4D4D4"/>
                </a:solidFill>
                <a:effectLst/>
                <a:uLnTx/>
                <a:uFillTx/>
                <a:latin typeface="Consolas"/>
                <a:ea typeface="+mn-ea"/>
                <a:cs typeface="+mn-cs"/>
              </a:rPr>
              <a:t>&lt;</a:t>
            </a:r>
            <a:r>
              <a:rPr kumimoji="0" lang="en-US" sz="1400" b="0" i="0" u="none" strike="noStrike" kern="1200" cap="none" spc="0" normalizeH="0" baseline="0" noProof="0" dirty="0">
                <a:ln>
                  <a:noFill/>
                </a:ln>
                <a:solidFill>
                  <a:srgbClr val="B5CEA8"/>
                </a:solidFill>
                <a:effectLst/>
                <a:uLnTx/>
                <a:uFillTx/>
                <a:latin typeface="Consolas"/>
                <a:ea typeface="+mn-ea"/>
                <a:cs typeface="+mn-cs"/>
              </a:rPr>
              <a:t>100</a:t>
            </a:r>
            <a:r>
              <a:rPr kumimoji="0" lang="en-US" sz="1400" b="0" i="0" u="none" strike="noStrike" kern="1200" cap="none" spc="0" normalizeH="0" baseline="0" noProof="0" dirty="0">
                <a:ln>
                  <a:noFill/>
                </a:ln>
                <a:solidFill>
                  <a:srgbClr val="D4D4D4"/>
                </a:solidFill>
                <a:effectLst/>
                <a:uLnTx/>
                <a:uFillTx/>
                <a:latin typeface="Consolas"/>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D4D4D4"/>
              </a:solidFill>
              <a:effectLst/>
              <a:uLnTx/>
              <a:uFillTx/>
              <a:latin typeface="Consola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C586C0"/>
                </a:solidFill>
                <a:effectLst/>
                <a:uLnTx/>
                <a:uFillTx/>
                <a:latin typeface="Consolas"/>
                <a:ea typeface="+mn-ea"/>
                <a:cs typeface="+mn-cs"/>
              </a:rPr>
              <a:t>const </a:t>
            </a:r>
            <a:r>
              <a:rPr kumimoji="0" lang="en-US" sz="1400" b="1" i="0" u="sng" strike="noStrike" kern="1200" cap="none" spc="0" normalizeH="0" baseline="0" noProof="0" dirty="0">
                <a:ln>
                  <a:noFill/>
                </a:ln>
                <a:solidFill>
                  <a:srgbClr val="D4D4D4"/>
                </a:solidFill>
                <a:effectLst/>
                <a:uLnTx/>
                <a:uFillTx/>
                <a:latin typeface="Consolas"/>
                <a:ea typeface="+mn-ea"/>
                <a:cs typeface="+mn-cs"/>
              </a:rPr>
              <a:t>check: </a:t>
            </a:r>
            <a:r>
              <a:rPr kumimoji="0" lang="en-US" sz="1400" b="1" i="0" u="sng" strike="noStrike" kern="1200" cap="none" spc="0" normalizeH="0" baseline="0" noProof="0" dirty="0">
                <a:ln>
                  <a:noFill/>
                </a:ln>
                <a:solidFill>
                  <a:srgbClr val="569CD6"/>
                </a:solidFill>
                <a:effectLst/>
                <a:uLnTx/>
                <a:uFillTx/>
                <a:latin typeface="Consolas"/>
                <a:ea typeface="+mn-ea"/>
                <a:cs typeface="+mn-cs"/>
              </a:rPr>
              <a:t>boolean</a:t>
            </a:r>
            <a:r>
              <a:rPr kumimoji="0" lang="en-US" sz="1400" b="1" i="0" u="sng" strike="noStrike" kern="1200" cap="none" spc="0" normalizeH="0" baseline="0" noProof="0" dirty="0">
                <a:ln>
                  <a:noFill/>
                </a:ln>
                <a:solidFill>
                  <a:srgbClr val="D4D4D4"/>
                </a:solidFill>
                <a:effectLst/>
                <a:uLnTx/>
                <a:uFillTx/>
                <a:latin typeface="Consolas"/>
                <a:ea typeface="+mn-ea"/>
                <a:cs typeface="+mn-cs"/>
              </a:rPr>
              <a:t> = typia.</a:t>
            </a:r>
            <a:r>
              <a:rPr kumimoji="0" lang="en-US" sz="1400" b="1" i="0" u="sng" strike="noStrike" kern="1200" cap="none" spc="0" normalizeH="0" baseline="0" noProof="0" dirty="0">
                <a:ln>
                  <a:noFill/>
                </a:ln>
                <a:solidFill>
                  <a:srgbClr val="4EC9B0"/>
                </a:solidFill>
                <a:effectLst/>
                <a:uLnTx/>
                <a:uFillTx/>
                <a:latin typeface="Consolas"/>
                <a:ea typeface="+mn-ea"/>
                <a:cs typeface="+mn-cs"/>
              </a:rPr>
              <a:t>is</a:t>
            </a:r>
            <a:r>
              <a:rPr kumimoji="0" lang="en-US" sz="1400" b="1" i="0" u="sng" strike="noStrike" kern="1200" cap="none" spc="0" normalizeH="0" baseline="0" noProof="0" dirty="0">
                <a:ln>
                  <a:noFill/>
                </a:ln>
                <a:solidFill>
                  <a:srgbClr val="D4D4D4"/>
                </a:solidFill>
                <a:effectLst/>
                <a:uLnTx/>
                <a:uFillTx/>
                <a:latin typeface="Consolas"/>
                <a:ea typeface="+mn-ea"/>
                <a:cs typeface="+mn-cs"/>
              </a:rPr>
              <a:t>&lt;</a:t>
            </a:r>
            <a:r>
              <a:rPr kumimoji="0" lang="en-US" sz="1400" b="1" i="0" u="sng" strike="noStrike" kern="1200" cap="none" spc="0" normalizeH="0" baseline="0" noProof="0" dirty="0">
                <a:ln>
                  <a:noFill/>
                </a:ln>
                <a:solidFill>
                  <a:srgbClr val="4EC9B0"/>
                </a:solidFill>
                <a:effectLst/>
                <a:uLnTx/>
                <a:uFillTx/>
                <a:latin typeface="Consolas"/>
                <a:ea typeface="+mn-ea"/>
                <a:cs typeface="+mn-cs"/>
              </a:rPr>
              <a:t>IMember</a:t>
            </a:r>
            <a:r>
              <a:rPr kumimoji="0" lang="en-US" sz="1400" b="1" i="0" u="sng" strike="noStrike" kern="1200" cap="none" spc="0" normalizeH="0" baseline="0" noProof="0" dirty="0">
                <a:ln>
                  <a:noFill/>
                </a:ln>
                <a:solidFill>
                  <a:srgbClr val="D4D4D4"/>
                </a:solidFill>
                <a:effectLst/>
                <a:uLnTx/>
                <a:uFillTx/>
                <a:latin typeface="Consolas"/>
                <a:ea typeface="+mn-ea"/>
                <a:cs typeface="+mn-cs"/>
              </a:rPr>
              <a:t>&gt;(input);</a:t>
            </a:r>
          </a:p>
        </p:txBody>
      </p:sp>
      <p:sp>
        <p:nvSpPr>
          <p:cNvPr id="15" name="RH"/>
          <p:cNvSpPr/>
          <p:nvPr/>
        </p:nvSpPr>
        <p:spPr>
          <a:xfrm>
            <a:off x="6350000" y="1270000"/>
            <a:ext cx="5080000" cy="355600"/>
          </a:xfrm>
          <a:prstGeom prst="rect">
            <a:avLst/>
          </a:prstGeom>
          <a:noFill/>
          <a:ln>
            <a:noFill/>
          </a:ln>
        </p:spPr>
        <p:txBody>
          <a:bodyPr wrap="square" lIns="36000" tIns="36000" rIns="36000" bIns="3600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D93D"/>
                </a:solidFill>
                <a:effectLst/>
                <a:uLnTx/>
                <a:uFillTx/>
                <a:latin typeface="Segoe UI Semibold"/>
                <a:ea typeface="+mn-ea"/>
                <a:cs typeface="+mn-cs"/>
              </a:rPr>
              <a:t>After Compilation: JavaScript</a:t>
            </a:r>
          </a:p>
        </p:txBody>
      </p:sp>
      <p:sp>
        <p:nvSpPr>
          <p:cNvPr id="16" name="RBg"/>
          <p:cNvSpPr/>
          <p:nvPr/>
        </p:nvSpPr>
        <p:spPr>
          <a:xfrm>
            <a:off x="6350000" y="1651000"/>
            <a:ext cx="5080000" cy="4191000"/>
          </a:xfrm>
          <a:prstGeom prst="rect">
            <a:avLst/>
          </a:prstGeom>
          <a:solidFill>
            <a:srgbClr val="0D1117"/>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Segoe UI" panose="020B0503020204020204"/>
              <a:ea typeface="+mn-ea"/>
              <a:cs typeface="+mn-cs"/>
            </a:endParaRPr>
          </a:p>
        </p:txBody>
      </p:sp>
      <p:sp>
        <p:nvSpPr>
          <p:cNvPr id="17" name="JSCode"/>
          <p:cNvSpPr/>
          <p:nvPr/>
        </p:nvSpPr>
        <p:spPr>
          <a:xfrm>
            <a:off x="6477000" y="1676400"/>
            <a:ext cx="4826000" cy="4064000"/>
          </a:xfrm>
          <a:prstGeom prst="rect">
            <a:avLst/>
          </a:prstGeom>
          <a:noFill/>
          <a:ln>
            <a:noFill/>
          </a:ln>
        </p:spPr>
        <p:txBody>
          <a:bodyPr wrap="square" lIns="36000" tIns="36000" rIns="36000" bIns="360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((input) </a:t>
            </a:r>
            <a:r>
              <a:rPr kumimoji="0" lang="en-US" sz="1400" b="0" i="0" u="none" strike="noStrike" kern="1200" cap="none" spc="0" normalizeH="0" baseline="0" noProof="0" dirty="0">
                <a:ln>
                  <a:noFill/>
                </a:ln>
                <a:solidFill>
                  <a:srgbClr val="C586C0"/>
                </a:solidFill>
                <a:effectLst/>
                <a:uLnTx/>
                <a:uFillTx/>
                <a:latin typeface="Consolas"/>
                <a:ea typeface="+mn-ea"/>
                <a:cs typeface="+mn-cs"/>
              </a:rPr>
              <a:t>=&gt;</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return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E9178"/>
                </a:solidFill>
                <a:effectLst/>
                <a:uLnTx/>
                <a:uFillTx/>
                <a:latin typeface="Consolas"/>
                <a:ea typeface="+mn-ea"/>
                <a:cs typeface="+mn-cs"/>
              </a:rPr>
              <a:t>"object"</a:t>
            </a:r>
            <a:r>
              <a:rPr kumimoji="0" lang="en-US" sz="1400" b="0" i="0" u="none" strike="noStrike" kern="1200" cap="none" spc="0" normalizeH="0" baseline="0" noProof="0" dirty="0">
                <a:ln>
                  <a:noFill/>
                </a:ln>
                <a:solidFill>
                  <a:srgbClr val="D4D4D4"/>
                </a:solidFill>
                <a:effectLst/>
                <a:uLnTx/>
                <a:uFillTx/>
                <a:latin typeface="Consolas"/>
                <a:ea typeface="+mn-ea"/>
                <a:cs typeface="+mn-cs"/>
              </a:rPr>
              <a:t> === </a:t>
            </a:r>
            <a:r>
              <a:rPr kumimoji="0" lang="en-US" sz="1400" b="0" i="0" u="none" strike="noStrike" kern="1200" cap="none" spc="0" normalizeH="0" baseline="0" noProof="0" dirty="0">
                <a:ln>
                  <a:noFill/>
                </a:ln>
                <a:solidFill>
                  <a:srgbClr val="C586C0"/>
                </a:solidFill>
                <a:effectLst/>
                <a:uLnTx/>
                <a:uFillTx/>
                <a:latin typeface="Consolas"/>
                <a:ea typeface="+mn-ea"/>
                <a:cs typeface="+mn-cs"/>
              </a:rPr>
              <a:t>typeof</a:t>
            </a:r>
            <a:r>
              <a:rPr kumimoji="0" lang="en-US" sz="1400" b="0" i="0" u="none" strike="noStrike" kern="1200" cap="none" spc="0" normalizeH="0" baseline="0" noProof="0" dirty="0">
                <a:ln>
                  <a:noFill/>
                </a:ln>
                <a:solidFill>
                  <a:srgbClr val="D4D4D4"/>
                </a:solidFill>
                <a:effectLst/>
                <a:uLnTx/>
                <a:uFillTx/>
                <a:latin typeface="Consolas"/>
                <a:ea typeface="+mn-ea"/>
                <a:cs typeface="+mn-cs"/>
              </a:rPr>
              <a:t> input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&amp;&amp;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569CD6"/>
                </a:solidFill>
                <a:effectLst/>
                <a:uLnTx/>
                <a:uFillTx/>
                <a:latin typeface="Consolas"/>
                <a:ea typeface="+mn-ea"/>
                <a:cs typeface="+mn-cs"/>
              </a:rPr>
              <a:t>null</a:t>
            </a:r>
            <a:r>
              <a:rPr kumimoji="0" lang="en-US" sz="1400" b="0" i="0" u="none" strike="noStrike" kern="1200" cap="none" spc="0" normalizeH="0" baseline="0" noProof="0" dirty="0">
                <a:ln>
                  <a:noFill/>
                </a:ln>
                <a:solidFill>
                  <a:srgbClr val="D4D4D4"/>
                </a:solidFill>
                <a:effectLst/>
                <a:uLnTx/>
                <a:uFillTx/>
                <a:latin typeface="Consolas"/>
                <a:ea typeface="+mn-ea"/>
                <a:cs typeface="+mn-cs"/>
              </a:rPr>
              <a:t> !== input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&amp;&amp;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E9178"/>
                </a:solidFill>
                <a:effectLst/>
                <a:uLnTx/>
                <a:uFillTx/>
                <a:latin typeface="Consolas"/>
                <a:ea typeface="+mn-ea"/>
                <a:cs typeface="+mn-cs"/>
              </a:rPr>
              <a:t>"string"</a:t>
            </a:r>
            <a:r>
              <a:rPr kumimoji="0" lang="en-US" sz="1400" b="0" i="0" u="none" strike="noStrike" kern="1200" cap="none" spc="0" normalizeH="0" baseline="0" noProof="0" dirty="0">
                <a:ln>
                  <a:noFill/>
                </a:ln>
                <a:solidFill>
                  <a:srgbClr val="D4D4D4"/>
                </a:solidFill>
                <a:effectLst/>
                <a:uLnTx/>
                <a:uFillTx/>
                <a:latin typeface="Consolas"/>
                <a:ea typeface="+mn-ea"/>
                <a:cs typeface="+mn-cs"/>
              </a:rPr>
              <a:t> === </a:t>
            </a:r>
            <a:r>
              <a:rPr kumimoji="0" lang="en-US" sz="1400" b="0" i="0" u="none" strike="noStrike" kern="1200" cap="none" spc="0" normalizeH="0" baseline="0" noProof="0" dirty="0">
                <a:ln>
                  <a:noFill/>
                </a:ln>
                <a:solidFill>
                  <a:srgbClr val="C586C0"/>
                </a:solidFill>
                <a:effectLst/>
                <a:uLnTx/>
                <a:uFillTx/>
                <a:latin typeface="Consolas"/>
                <a:ea typeface="+mn-ea"/>
                <a:cs typeface="+mn-cs"/>
              </a:rPr>
              <a:t>typeof</a:t>
            </a:r>
            <a:r>
              <a:rPr kumimoji="0" lang="en-US" sz="1400" b="0" i="0" u="none" strike="noStrike" kern="1200" cap="none" spc="0" normalizeH="0" baseline="0" noProof="0" dirty="0">
                <a:ln>
                  <a:noFill/>
                </a:ln>
                <a:solidFill>
                  <a:srgbClr val="D4D4D4"/>
                </a:solidFill>
                <a:effectLst/>
                <a:uLnTx/>
                <a:uFillTx/>
                <a:latin typeface="Consolas"/>
                <a:ea typeface="+mn-ea"/>
                <a:cs typeface="+mn-cs"/>
              </a:rPr>
              <a:t> input.id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&amp;&amp;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/^[0-9a-f]{8}-.../.</a:t>
            </a:r>
            <a:r>
              <a:rPr kumimoji="0" lang="en-US" sz="1400" b="0" i="0" u="none" strike="noStrike" kern="1200" cap="none" spc="0" normalizeH="0" baseline="0" noProof="0" dirty="0">
                <a:ln>
                  <a:noFill/>
                </a:ln>
                <a:solidFill>
                  <a:srgbClr val="4EC9B0"/>
                </a:solidFill>
                <a:effectLst/>
                <a:uLnTx/>
                <a:uFillTx/>
                <a:latin typeface="Consolas"/>
                <a:ea typeface="+mn-ea"/>
                <a:cs typeface="+mn-cs"/>
              </a:rPr>
              <a:t>test</a:t>
            </a:r>
            <a:r>
              <a:rPr kumimoji="0" lang="en-US" sz="1400" b="0" i="0" u="none" strike="noStrike" kern="1200" cap="none" spc="0" normalizeH="0" baseline="0" noProof="0" dirty="0">
                <a:ln>
                  <a:noFill/>
                </a:ln>
                <a:solidFill>
                  <a:srgbClr val="D4D4D4"/>
                </a:solidFill>
                <a:effectLst/>
                <a:uLnTx/>
                <a:uFillTx/>
                <a:latin typeface="Consolas"/>
                <a:ea typeface="+mn-ea"/>
                <a:cs typeface="+mn-cs"/>
              </a:rPr>
              <a:t>(input.id)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&amp;&amp;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E9178"/>
                </a:solidFill>
                <a:effectLst/>
                <a:uLnTx/>
                <a:uFillTx/>
                <a:latin typeface="Consolas"/>
                <a:ea typeface="+mn-ea"/>
                <a:cs typeface="+mn-cs"/>
              </a:rPr>
              <a:t>"string"</a:t>
            </a:r>
            <a:r>
              <a:rPr kumimoji="0" lang="en-US" sz="1400" b="0" i="0" u="none" strike="noStrike" kern="1200" cap="none" spc="0" normalizeH="0" baseline="0" noProof="0" dirty="0">
                <a:ln>
                  <a:noFill/>
                </a:ln>
                <a:solidFill>
                  <a:srgbClr val="D4D4D4"/>
                </a:solidFill>
                <a:effectLst/>
                <a:uLnTx/>
                <a:uFillTx/>
                <a:latin typeface="Consolas"/>
                <a:ea typeface="+mn-ea"/>
                <a:cs typeface="+mn-cs"/>
              </a:rPr>
              <a:t> === </a:t>
            </a:r>
            <a:r>
              <a:rPr kumimoji="0" lang="en-US" sz="1400" b="0" i="0" u="none" strike="noStrike" kern="1200" cap="none" spc="0" normalizeH="0" baseline="0" noProof="0" dirty="0">
                <a:ln>
                  <a:noFill/>
                </a:ln>
                <a:solidFill>
                  <a:srgbClr val="C586C0"/>
                </a:solidFill>
                <a:effectLst/>
                <a:uLnTx/>
                <a:uFillTx/>
                <a:latin typeface="Consolas"/>
                <a:ea typeface="+mn-ea"/>
                <a:cs typeface="+mn-cs"/>
              </a:rPr>
              <a:t>typeof</a:t>
            </a:r>
            <a:r>
              <a:rPr kumimoji="0" lang="en-US" sz="1400" b="0" i="0" u="none" strike="noStrike" kern="1200" cap="none" spc="0" normalizeH="0" baseline="0" noProof="0" dirty="0">
                <a:ln>
                  <a:noFill/>
                </a:ln>
                <a:solidFill>
                  <a:srgbClr val="D4D4D4"/>
                </a:solidFill>
                <a:effectLst/>
                <a:uLnTx/>
                <a:uFillTx/>
                <a:latin typeface="Consolas"/>
                <a:ea typeface="+mn-ea"/>
                <a:cs typeface="+mn-cs"/>
              </a:rPr>
              <a:t> input.email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&amp;&amp;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/^[a-z0-9._%+-]+@.../.</a:t>
            </a:r>
            <a:r>
              <a:rPr kumimoji="0" lang="en-US" sz="1400" b="0" i="0" u="none" strike="noStrike" kern="1200" cap="none" spc="0" normalizeH="0" baseline="0" noProof="0" dirty="0">
                <a:ln>
                  <a:noFill/>
                </a:ln>
                <a:solidFill>
                  <a:srgbClr val="4EC9B0"/>
                </a:solidFill>
                <a:effectLst/>
                <a:uLnTx/>
                <a:uFillTx/>
                <a:latin typeface="Consolas"/>
                <a:ea typeface="+mn-ea"/>
                <a:cs typeface="+mn-cs"/>
              </a:rPr>
              <a:t>test</a:t>
            </a:r>
            <a:r>
              <a:rPr kumimoji="0" lang="en-US" sz="1400" b="0" i="0" u="none" strike="noStrike" kern="1200" cap="none" spc="0" normalizeH="0" baseline="0" noProof="0" dirty="0">
                <a:ln>
                  <a:noFill/>
                </a:ln>
                <a:solidFill>
                  <a:srgbClr val="D4D4D4"/>
                </a:solidFill>
                <a:effectLst/>
                <a:uLnTx/>
                <a:uFillTx/>
                <a:latin typeface="Consolas"/>
                <a:ea typeface="+mn-ea"/>
                <a:cs typeface="+mn-cs"/>
              </a:rPr>
              <a:t>(input.email)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&amp;&amp;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E9178"/>
                </a:solidFill>
                <a:effectLst/>
                <a:uLnTx/>
                <a:uFillTx/>
                <a:latin typeface="Consolas"/>
                <a:ea typeface="+mn-ea"/>
                <a:cs typeface="+mn-cs"/>
              </a:rPr>
              <a:t>"number"</a:t>
            </a:r>
            <a:r>
              <a:rPr kumimoji="0" lang="en-US" sz="1400" b="0" i="0" u="none" strike="noStrike" kern="1200" cap="none" spc="0" normalizeH="0" baseline="0" noProof="0" dirty="0">
                <a:ln>
                  <a:noFill/>
                </a:ln>
                <a:solidFill>
                  <a:srgbClr val="D4D4D4"/>
                </a:solidFill>
                <a:effectLst/>
                <a:uLnTx/>
                <a:uFillTx/>
                <a:latin typeface="Consolas"/>
                <a:ea typeface="+mn-ea"/>
                <a:cs typeface="+mn-cs"/>
              </a:rPr>
              <a:t> === </a:t>
            </a:r>
            <a:r>
              <a:rPr kumimoji="0" lang="en-US" sz="1400" b="0" i="0" u="none" strike="noStrike" kern="1200" cap="none" spc="0" normalizeH="0" baseline="0" noProof="0" dirty="0">
                <a:ln>
                  <a:noFill/>
                </a:ln>
                <a:solidFill>
                  <a:srgbClr val="C586C0"/>
                </a:solidFill>
                <a:effectLst/>
                <a:uLnTx/>
                <a:uFillTx/>
                <a:latin typeface="Consolas"/>
                <a:ea typeface="+mn-ea"/>
                <a:cs typeface="+mn-cs"/>
              </a:rPr>
              <a:t>typeof</a:t>
            </a:r>
            <a:r>
              <a:rPr kumimoji="0" lang="en-US" sz="1400" b="0" i="0" u="none" strike="noStrike" kern="1200" cap="none" spc="0" normalizeH="0" baseline="0" noProof="0" dirty="0">
                <a:ln>
                  <a:noFill/>
                </a:ln>
                <a:solidFill>
                  <a:srgbClr val="D4D4D4"/>
                </a:solidFill>
                <a:effectLst/>
                <a:uLnTx/>
                <a:uFillTx/>
                <a:latin typeface="Consolas"/>
                <a:ea typeface="+mn-ea"/>
                <a:cs typeface="+mn-cs"/>
              </a:rPr>
              <a:t> input.age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&amp;&amp;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Number.</a:t>
            </a:r>
            <a:r>
              <a:rPr kumimoji="0" lang="en-US" sz="1400" b="0" i="0" u="none" strike="noStrike" kern="1200" cap="none" spc="0" normalizeH="0" baseline="0" noProof="0" dirty="0">
                <a:ln>
                  <a:noFill/>
                </a:ln>
                <a:solidFill>
                  <a:srgbClr val="4EC9B0"/>
                </a:solidFill>
                <a:effectLst/>
                <a:uLnTx/>
                <a:uFillTx/>
                <a:latin typeface="Consolas"/>
                <a:ea typeface="+mn-ea"/>
                <a:cs typeface="+mn-cs"/>
              </a:rPr>
              <a:t>isInteger</a:t>
            </a:r>
            <a:r>
              <a:rPr kumimoji="0" lang="en-US" sz="1400" b="0" i="0" u="none" strike="noStrike" kern="1200" cap="none" spc="0" normalizeH="0" baseline="0" noProof="0" dirty="0">
                <a:ln>
                  <a:noFill/>
                </a:ln>
                <a:solidFill>
                  <a:srgbClr val="D4D4D4"/>
                </a:solidFill>
                <a:effectLst/>
                <a:uLnTx/>
                <a:uFillTx/>
                <a:latin typeface="Consolas"/>
                <a:ea typeface="+mn-ea"/>
                <a:cs typeface="+mn-cs"/>
              </a:rPr>
              <a:t>(input.age)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&amp;&amp;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input.age &gt;= </a:t>
            </a:r>
            <a:r>
              <a:rPr kumimoji="0" lang="en-US" sz="1400" b="0" i="0" u="none" strike="noStrike" kern="1200" cap="none" spc="0" normalizeH="0" baseline="0" noProof="0" dirty="0">
                <a:ln>
                  <a:noFill/>
                </a:ln>
                <a:solidFill>
                  <a:srgbClr val="B5CEA8"/>
                </a:solidFill>
                <a:effectLst/>
                <a:uLnTx/>
                <a:uFillTx/>
                <a:latin typeface="Consolas"/>
                <a:ea typeface="+mn-ea"/>
                <a:cs typeface="+mn-cs"/>
              </a:rPr>
              <a:t>0</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&amp;&amp;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B5CEA8"/>
                </a:solidFill>
                <a:effectLst/>
                <a:uLnTx/>
                <a:uFillTx/>
                <a:latin typeface="Consolas"/>
                <a:ea typeface="+mn-ea"/>
                <a:cs typeface="+mn-cs"/>
              </a:rPr>
              <a:t>19</a:t>
            </a:r>
            <a:r>
              <a:rPr kumimoji="0" lang="en-US" sz="1400" b="0" i="0" u="none" strike="noStrike" kern="1200" cap="none" spc="0" normalizeH="0" baseline="0" noProof="0" dirty="0">
                <a:ln>
                  <a:noFill/>
                </a:ln>
                <a:solidFill>
                  <a:srgbClr val="D4D4D4"/>
                </a:solidFill>
                <a:effectLst/>
                <a:uLnTx/>
                <a:uFillTx/>
                <a:latin typeface="Consolas"/>
                <a:ea typeface="+mn-ea"/>
                <a:cs typeface="+mn-cs"/>
              </a:rPr>
              <a:t> &lt; input.age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&amp;&amp;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B5CEA8"/>
                </a:solidFill>
                <a:effectLst/>
                <a:uLnTx/>
                <a:uFillTx/>
                <a:latin typeface="Consolas"/>
                <a:ea typeface="+mn-ea"/>
                <a:cs typeface="+mn-cs"/>
              </a:rPr>
              <a:t>100</a:t>
            </a:r>
            <a:r>
              <a:rPr kumimoji="0" lang="en-US" sz="1400" b="0" i="0" u="none" strike="noStrike" kern="1200" cap="none" spc="0" normalizeH="0" baseline="0" noProof="0" dirty="0">
                <a:ln>
                  <a:noFill/>
                </a:ln>
                <a:solidFill>
                  <a:srgbClr val="D4D4D4"/>
                </a:solidFill>
                <a:effectLst/>
                <a:uLnTx/>
                <a:uFillTx/>
                <a:latin typeface="Consolas"/>
                <a:ea typeface="+mn-ea"/>
                <a:cs typeface="+mn-cs"/>
              </a:rPr>
              <a:t> &gt;= input.age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a:t>
            </a:r>
          </a:p>
        </p:txBody>
      </p:sp>
      <p:sp>
        <p:nvSpPr>
          <p:cNvPr id="18" name="Arr"/>
          <p:cNvSpPr/>
          <p:nvPr/>
        </p:nvSpPr>
        <p:spPr>
          <a:xfrm>
            <a:off x="5867400" y="3429000"/>
            <a:ext cx="457200" cy="457200"/>
          </a:xfrm>
          <a:prstGeom prst="rect">
            <a:avLst/>
          </a:prstGeom>
          <a:noFill/>
          <a:ln>
            <a:noFill/>
          </a:ln>
        </p:spPr>
        <p:txBody>
          <a:bodyPr wrap="square" lIns="36000" tIns="36000" rIns="36000" bIns="3600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D4AA"/>
                </a:solidFill>
                <a:effectLst/>
                <a:uLnTx/>
                <a:uFillTx/>
                <a:latin typeface="Segoe UI"/>
                <a:ea typeface="+mn-ea"/>
                <a:cs typeface="+mn-cs"/>
              </a:rPr>
              <a:t>→</a:t>
            </a:r>
          </a:p>
        </p:txBody>
      </p:sp>
      <p:sp>
        <p:nvSpPr>
          <p:cNvPr id="19" name="Insight"/>
          <p:cNvSpPr/>
          <p:nvPr/>
        </p:nvSpPr>
        <p:spPr>
          <a:xfrm>
            <a:off x="762000" y="6032500"/>
            <a:ext cx="10668000" cy="571500"/>
          </a:xfrm>
          <a:prstGeom prst="rect">
            <a:avLst/>
          </a:prstGeom>
          <a:noFill/>
          <a:ln>
            <a:noFill/>
          </a:ln>
        </p:spPr>
        <p:txBody>
          <a:bodyPr wrap="square" lIns="36000" tIns="36000" rIns="36000" bIns="3600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0D0D0"/>
                </a:solidFill>
                <a:effectLst/>
                <a:uLnTx/>
                <a:uFillTx/>
                <a:latin typeface="Segoe UI"/>
                <a:ea typeface="+mn-ea"/>
                <a:cs typeface="+mn-cs"/>
              </a:rPr>
              <a:t>A single line — </a:t>
            </a:r>
            <a:r>
              <a:rPr kumimoji="0" lang="en-US" sz="1800" b="1" i="0" u="none" strike="noStrike" kern="1200" cap="none" spc="0" normalizeH="0" baseline="0" noProof="0" dirty="0">
                <a:ln>
                  <a:noFill/>
                </a:ln>
                <a:solidFill>
                  <a:srgbClr val="00D4AA"/>
                </a:solidFill>
                <a:effectLst/>
                <a:uLnTx/>
                <a:uFillTx/>
                <a:latin typeface="Consolas"/>
                <a:ea typeface="+mn-ea"/>
                <a:cs typeface="+mn-cs"/>
              </a:rPr>
              <a:t>typia.is&lt;IMember&gt;(input)</a:t>
            </a:r>
            <a:br>
              <a:rPr kumimoji="0" lang="en-US" sz="1800" b="1" i="0" u="none" strike="noStrike" kern="1200" cap="none" spc="0" normalizeH="0" baseline="0" noProof="0" dirty="0">
                <a:ln>
                  <a:noFill/>
                </a:ln>
                <a:solidFill>
                  <a:srgbClr val="D0D0D0"/>
                </a:solidFill>
                <a:effectLst/>
                <a:uLnTx/>
                <a:uFillTx/>
                <a:latin typeface="Segoe UI"/>
                <a:ea typeface="+mn-ea"/>
                <a:cs typeface="+mn-cs"/>
              </a:rPr>
            </a:br>
            <a:r>
              <a:rPr kumimoji="0" lang="en-US" sz="1800" b="0" i="0" u="none" strike="noStrike" kern="1200" cap="none" spc="0" normalizeH="0" baseline="0" noProof="0" dirty="0">
                <a:ln>
                  <a:noFill/>
                </a:ln>
                <a:solidFill>
                  <a:srgbClr val="D0D0D0"/>
                </a:solidFill>
                <a:effectLst/>
                <a:uLnTx/>
                <a:uFillTx/>
                <a:latin typeface="Segoe UI"/>
                <a:ea typeface="+mn-ea"/>
                <a:cs typeface="+mn-cs"/>
              </a:rPr>
              <a:t>transforms into UUID regex, email regex, integer + range checks</a:t>
            </a:r>
          </a:p>
        </p:txBody>
      </p:sp>
      <p:sp>
        <p:nvSpPr>
          <p:cNvPr id="2" name="AL">
            <a:extLst>
              <a:ext uri="{FF2B5EF4-FFF2-40B4-BE49-F238E27FC236}">
                <a16:creationId xmlns:a16="http://schemas.microsoft.com/office/drawing/2014/main" id="{202CEDE0-EA16-47C5-A9E7-C4A3984FF2DA}"/>
              </a:ext>
            </a:extLst>
          </p:cNvPr>
          <p:cNvSpPr/>
          <p:nvPr/>
        </p:nvSpPr>
        <p:spPr>
          <a:xfrm>
            <a:off x="762000" y="1041400"/>
            <a:ext cx="1524000" cy="38100"/>
          </a:xfrm>
          <a:prstGeom prst="rect">
            <a:avLst/>
          </a:prstGeom>
          <a:solidFill>
            <a:srgbClr val="00D4A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117"/>
              </a:solidFill>
              <a:effectLst/>
              <a:uLnTx/>
              <a:uFillTx/>
              <a:latin typeface="Segoe UI" panose="020B0503020204020204"/>
              <a:ea typeface="+mn-ea"/>
              <a:cs typeface="+mn-cs"/>
            </a:endParaRPr>
          </a:p>
        </p:txBody>
      </p:sp>
    </p:spTree>
    <p:extLst>
      <p:ext uri="{BB962C8B-B14F-4D97-AF65-F5344CB8AC3E}">
        <p14:creationId xmlns:p14="http://schemas.microsoft.com/office/powerpoint/2010/main" val="3357458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A1A2E">
            <a:alpha val="100000"/>
          </a:srgbClr>
        </a:solidFill>
        <a:effectLst/>
      </p:bgPr>
    </p:bg>
    <p:spTree>
      <p:nvGrpSpPr>
        <p:cNvPr id="1" name=""/>
        <p:cNvGrpSpPr/>
        <p:nvPr/>
      </p:nvGrpSpPr>
      <p:grpSpPr>
        <a:xfrm>
          <a:off x="0" y="0"/>
          <a:ext cx="0" cy="0"/>
          <a:chOff x="0" y="0"/>
          <a:chExt cx="0" cy="0"/>
        </a:xfrm>
      </p:grpSpPr>
      <p:sp>
        <p:nvSpPr>
          <p:cNvPr id="10" name="T"/>
          <p:cNvSpPr/>
          <p:nvPr/>
        </p:nvSpPr>
        <p:spPr>
          <a:xfrm>
            <a:off x="762000" y="381000"/>
            <a:ext cx="10668000" cy="635000"/>
          </a:xfrm>
          <a:prstGeom prst="rect">
            <a:avLst/>
          </a:prstGeom>
          <a:noFill/>
          <a:ln>
            <a:noFill/>
          </a:ln>
        </p:spPr>
        <p:txBody>
          <a:bodyPr wrap="square" lIns="36000" tIns="36000" rIns="36000" bIns="360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a:ln>
                  <a:noFill/>
                </a:ln>
                <a:solidFill>
                  <a:srgbClr val="F0F0F0"/>
                </a:solidFill>
                <a:effectLst/>
                <a:uLnTx/>
                <a:uFillTx/>
                <a:latin typeface="Segoe UI Semibold"/>
                <a:ea typeface="+mn-ea"/>
                <a:cs typeface="+mn-cs"/>
              </a:rPr>
              <a:t>Type → Schema: Automatic Generation</a:t>
            </a:r>
            <a:endParaRPr kumimoji="0" lang="en-US" sz="2400" b="1" i="0" u="none" strike="noStrike" kern="1200" cap="none" spc="0" normalizeH="0" baseline="0" noProof="0" dirty="0">
              <a:ln>
                <a:noFill/>
              </a:ln>
              <a:solidFill>
                <a:srgbClr val="F0F0F0"/>
              </a:solidFill>
              <a:effectLst/>
              <a:uLnTx/>
              <a:uFillTx/>
              <a:latin typeface="Segoe UI Semibold"/>
              <a:ea typeface="+mn-ea"/>
              <a:cs typeface="+mn-cs"/>
            </a:endParaRPr>
          </a:p>
        </p:txBody>
      </p:sp>
      <p:sp>
        <p:nvSpPr>
          <p:cNvPr id="12" name="LH"/>
          <p:cNvSpPr/>
          <p:nvPr/>
        </p:nvSpPr>
        <p:spPr>
          <a:xfrm>
            <a:off x="762000" y="1270000"/>
            <a:ext cx="5080000" cy="355600"/>
          </a:xfrm>
          <a:prstGeom prst="rect">
            <a:avLst/>
          </a:prstGeom>
          <a:noFill/>
          <a:ln>
            <a:noFill/>
          </a:ln>
        </p:spPr>
        <p:txBody>
          <a:bodyPr wrap="square" lIns="36000" tIns="36000" rIns="36000" bIns="3600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D4AA"/>
                </a:solidFill>
                <a:effectLst/>
                <a:uLnTx/>
                <a:uFillTx/>
                <a:latin typeface="Segoe UI Semibold"/>
                <a:ea typeface="+mn-ea"/>
                <a:cs typeface="+mn-cs"/>
              </a:rPr>
              <a:t>TypeScript Type (input)</a:t>
            </a:r>
          </a:p>
        </p:txBody>
      </p:sp>
      <p:sp>
        <p:nvSpPr>
          <p:cNvPr id="13" name="LBg"/>
          <p:cNvSpPr/>
          <p:nvPr/>
        </p:nvSpPr>
        <p:spPr>
          <a:xfrm>
            <a:off x="762000" y="1625600"/>
            <a:ext cx="5080000" cy="4191000"/>
          </a:xfrm>
          <a:prstGeom prst="rect">
            <a:avLst/>
          </a:prstGeom>
          <a:solidFill>
            <a:srgbClr val="0D1117"/>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Segoe UI" panose="020B0503020204020204"/>
              <a:ea typeface="+mn-ea"/>
              <a:cs typeface="+mn-cs"/>
            </a:endParaRPr>
          </a:p>
        </p:txBody>
      </p:sp>
      <p:sp>
        <p:nvSpPr>
          <p:cNvPr id="14" name="TSCode"/>
          <p:cNvSpPr/>
          <p:nvPr/>
        </p:nvSpPr>
        <p:spPr>
          <a:xfrm>
            <a:off x="889000" y="1676400"/>
            <a:ext cx="4826000" cy="4064000"/>
          </a:xfrm>
          <a:prstGeom prst="rect">
            <a:avLst/>
          </a:prstGeom>
          <a:noFill/>
          <a:ln>
            <a:noFill/>
          </a:ln>
        </p:spPr>
        <p:txBody>
          <a:bodyPr wrap="square" lIns="36000" tIns="36000" rIns="36000" bIns="360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586C0"/>
                </a:solidFill>
                <a:effectLst/>
                <a:uLnTx/>
                <a:uFillTx/>
                <a:latin typeface="Consolas"/>
                <a:ea typeface="+mn-ea"/>
                <a:cs typeface="+mn-cs"/>
              </a:rPr>
              <a:t>import </a:t>
            </a:r>
            <a:r>
              <a:rPr kumimoji="0" lang="en-US" sz="1400" b="0" i="0" u="none" strike="noStrike" kern="1200" cap="none" spc="0" normalizeH="0" baseline="0" noProof="0" dirty="0">
                <a:ln>
                  <a:noFill/>
                </a:ln>
                <a:solidFill>
                  <a:srgbClr val="D4D4D4"/>
                </a:solidFill>
                <a:effectLst/>
                <a:uLnTx/>
                <a:uFillTx/>
                <a:latin typeface="Consolas"/>
                <a:ea typeface="+mn-ea"/>
                <a:cs typeface="+mn-cs"/>
              </a:rPr>
              <a:t>typia, { tags } </a:t>
            </a:r>
            <a:r>
              <a:rPr kumimoji="0" lang="en-US" sz="1400" b="0" i="0" u="none" strike="noStrike" kern="1200" cap="none" spc="0" normalizeH="0" baseline="0" noProof="0" dirty="0">
                <a:ln>
                  <a:noFill/>
                </a:ln>
                <a:solidFill>
                  <a:srgbClr val="C586C0"/>
                </a:solidFill>
                <a:effectLst/>
                <a:uLnTx/>
                <a:uFillTx/>
                <a:latin typeface="Consolas"/>
                <a:ea typeface="+mn-ea"/>
                <a:cs typeface="+mn-cs"/>
              </a:rPr>
              <a:t>from </a:t>
            </a:r>
            <a:r>
              <a:rPr kumimoji="0" lang="en-US" sz="1400" b="0" i="0" u="none" strike="noStrike" kern="1200" cap="none" spc="0" normalizeH="0" baseline="0" noProof="0" dirty="0">
                <a:ln>
                  <a:noFill/>
                </a:ln>
                <a:solidFill>
                  <a:srgbClr val="CE9178"/>
                </a:solidFill>
                <a:effectLst/>
                <a:uLnTx/>
                <a:uFillTx/>
                <a:latin typeface="Consolas"/>
                <a:ea typeface="+mn-ea"/>
                <a:cs typeface="+mn-cs"/>
              </a:rPr>
              <a:t>"typia"</a:t>
            </a:r>
            <a:r>
              <a:rPr kumimoji="0" lang="en-US" sz="1400" b="0" i="0" u="none" strike="noStrike" kern="1200" cap="none" spc="0" normalizeH="0" baseline="0" noProof="0" dirty="0">
                <a:ln>
                  <a:noFill/>
                </a:ln>
                <a:solidFill>
                  <a:srgbClr val="D4D4D4"/>
                </a:solidFill>
                <a:effectLst/>
                <a:uLnTx/>
                <a:uFillTx/>
                <a:latin typeface="Consolas"/>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D4D4D4"/>
              </a:solidFill>
              <a:effectLst/>
              <a:uLnTx/>
              <a:uFillTx/>
              <a:latin typeface="Consola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586C0"/>
                </a:solidFill>
                <a:effectLst/>
                <a:uLnTx/>
                <a:uFillTx/>
                <a:latin typeface="Consolas"/>
                <a:ea typeface="+mn-ea"/>
                <a:cs typeface="+mn-cs"/>
              </a:rPr>
              <a:t>interface </a:t>
            </a:r>
            <a:r>
              <a:rPr kumimoji="0" lang="en-US" sz="1400" b="0" i="0" u="none" strike="noStrike" kern="1200" cap="none" spc="0" normalizeH="0" baseline="0" noProof="0" dirty="0">
                <a:ln>
                  <a:noFill/>
                </a:ln>
                <a:solidFill>
                  <a:srgbClr val="4EC9B0"/>
                </a:solidFill>
                <a:effectLst/>
                <a:uLnTx/>
                <a:uFillTx/>
                <a:latin typeface="Consolas"/>
                <a:ea typeface="+mn-ea"/>
                <a:cs typeface="+mn-cs"/>
              </a:rPr>
              <a:t>IMember</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 Member's 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 Only adults aged 19 or older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 can register.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6A9955"/>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age: </a:t>
            </a:r>
            <a:r>
              <a:rPr kumimoji="0" lang="en-US" sz="1400" b="0" i="0" u="none" strike="noStrike" kern="1200" cap="none" spc="0" normalizeH="0" baseline="0" noProof="0" dirty="0">
                <a:ln>
                  <a:noFill/>
                </a:ln>
                <a:solidFill>
                  <a:srgbClr val="569CD6"/>
                </a:solidFill>
                <a:effectLst/>
                <a:uLnTx/>
                <a:uFillTx/>
                <a:latin typeface="Consolas"/>
                <a:ea typeface="+mn-ea"/>
                <a:cs typeface="+mn-cs"/>
              </a:rPr>
              <a:t>number</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t>
            </a:r>
            <a:r>
              <a:rPr kumimoji="0" lang="en-US" sz="1400" b="0" i="0" u="none" strike="noStrike" kern="1200" cap="none" spc="0" normalizeH="0" baseline="0" noProof="0" dirty="0">
                <a:ln>
                  <a:noFill/>
                </a:ln>
                <a:solidFill>
                  <a:srgbClr val="D4D4D4"/>
                </a:solidFill>
                <a:effectLst/>
                <a:uLnTx/>
                <a:uFillTx/>
                <a:latin typeface="Consolas"/>
                <a:ea typeface="+mn-ea"/>
                <a:cs typeface="+mn-cs"/>
              </a:rPr>
              <a:t> tags.</a:t>
            </a:r>
            <a:r>
              <a:rPr kumimoji="0" lang="en-US" sz="1400" b="0" i="0" u="none" strike="noStrike" kern="1200" cap="none" spc="0" normalizeH="0" baseline="0" noProof="0" dirty="0">
                <a:ln>
                  <a:noFill/>
                </a:ln>
                <a:solidFill>
                  <a:srgbClr val="4EC9B0"/>
                </a:solidFill>
                <a:effectLst/>
                <a:uLnTx/>
                <a:uFillTx/>
                <a:latin typeface="Consolas"/>
                <a:ea typeface="+mn-ea"/>
                <a:cs typeface="+mn-cs"/>
              </a:rPr>
              <a:t>Type</a:t>
            </a:r>
            <a:r>
              <a:rPr kumimoji="0" lang="en-US" sz="1400" b="0" i="0" u="none" strike="noStrike" kern="1200" cap="none" spc="0" normalizeH="0" baseline="0" noProof="0" dirty="0">
                <a:ln>
                  <a:noFill/>
                </a:ln>
                <a:solidFill>
                  <a:srgbClr val="D4D4D4"/>
                </a:solidFill>
                <a:effectLst/>
                <a:uLnTx/>
                <a:uFillTx/>
                <a:latin typeface="Consolas"/>
                <a:ea typeface="+mn-ea"/>
                <a:cs typeface="+mn-cs"/>
              </a:rPr>
              <a:t>&lt;</a:t>
            </a:r>
            <a:r>
              <a:rPr kumimoji="0" lang="en-US" sz="1400" b="0" i="0" u="none" strike="noStrike" kern="1200" cap="none" spc="0" normalizeH="0" baseline="0" noProof="0" dirty="0">
                <a:ln>
                  <a:noFill/>
                </a:ln>
                <a:solidFill>
                  <a:srgbClr val="CE9178"/>
                </a:solidFill>
                <a:effectLst/>
                <a:uLnTx/>
                <a:uFillTx/>
                <a:latin typeface="Consolas"/>
                <a:ea typeface="+mn-ea"/>
                <a:cs typeface="+mn-cs"/>
              </a:rPr>
              <a:t>"uint32"</a:t>
            </a:r>
            <a:r>
              <a:rPr kumimoji="0" lang="en-US" sz="1400" b="0" i="0" u="none" strike="noStrike" kern="1200" cap="none" spc="0" normalizeH="0" baseline="0" noProof="0" dirty="0">
                <a:ln>
                  <a:noFill/>
                </a:ln>
                <a:solidFill>
                  <a:srgbClr val="D4D4D4"/>
                </a:solidFill>
                <a:effectLst/>
                <a:uLnTx/>
                <a:uFillTx/>
                <a:latin typeface="Consolas"/>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t>
            </a:r>
            <a:r>
              <a:rPr kumimoji="0" lang="en-US" sz="1400" b="0" i="0" u="none" strike="noStrike" kern="1200" cap="none" spc="0" normalizeH="0" baseline="0" noProof="0" dirty="0">
                <a:ln>
                  <a:noFill/>
                </a:ln>
                <a:solidFill>
                  <a:srgbClr val="D4D4D4"/>
                </a:solidFill>
                <a:effectLst/>
                <a:uLnTx/>
                <a:uFillTx/>
                <a:latin typeface="Consolas"/>
                <a:ea typeface="+mn-ea"/>
                <a:cs typeface="+mn-cs"/>
              </a:rPr>
              <a:t> tags.</a:t>
            </a:r>
            <a:r>
              <a:rPr kumimoji="0" lang="en-US" sz="1400" b="0" i="0" u="none" strike="noStrike" kern="1200" cap="none" spc="0" normalizeH="0" baseline="0" noProof="0" dirty="0">
                <a:ln>
                  <a:noFill/>
                </a:ln>
                <a:solidFill>
                  <a:srgbClr val="4EC9B0"/>
                </a:solidFill>
                <a:effectLst/>
                <a:uLnTx/>
                <a:uFillTx/>
                <a:latin typeface="Consolas"/>
                <a:ea typeface="+mn-ea"/>
                <a:cs typeface="+mn-cs"/>
              </a:rPr>
              <a:t>ExclusiveMinimum</a:t>
            </a:r>
            <a:r>
              <a:rPr kumimoji="0" lang="en-US" sz="1400" b="0" i="0" u="none" strike="noStrike" kern="1200" cap="none" spc="0" normalizeH="0" baseline="0" noProof="0" dirty="0">
                <a:ln>
                  <a:noFill/>
                </a:ln>
                <a:solidFill>
                  <a:srgbClr val="D4D4D4"/>
                </a:solidFill>
                <a:effectLst/>
                <a:uLnTx/>
                <a:uFillTx/>
                <a:latin typeface="Consolas"/>
                <a:ea typeface="+mn-ea"/>
                <a:cs typeface="+mn-cs"/>
              </a:rPr>
              <a:t>&lt;</a:t>
            </a:r>
            <a:r>
              <a:rPr kumimoji="0" lang="en-US" sz="1400" b="0" i="0" u="none" strike="noStrike" kern="1200" cap="none" spc="0" normalizeH="0" baseline="0" noProof="0" dirty="0">
                <a:ln>
                  <a:noFill/>
                </a:ln>
                <a:solidFill>
                  <a:srgbClr val="B5CEA8"/>
                </a:solidFill>
                <a:effectLst/>
                <a:uLnTx/>
                <a:uFillTx/>
                <a:latin typeface="Consolas"/>
                <a:ea typeface="+mn-ea"/>
                <a:cs typeface="+mn-cs"/>
              </a:rPr>
              <a:t>18</a:t>
            </a:r>
            <a:r>
              <a:rPr kumimoji="0" lang="en-US" sz="1400" b="0" i="0" u="none" strike="noStrike" kern="1200" cap="none" spc="0" normalizeH="0" baseline="0" noProof="0" dirty="0">
                <a:ln>
                  <a:noFill/>
                </a:ln>
                <a:solidFill>
                  <a:srgbClr val="D4D4D4"/>
                </a:solidFill>
                <a:effectLst/>
                <a:uLnTx/>
                <a:uFillTx/>
                <a:latin typeface="Consolas"/>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email: </a:t>
            </a:r>
            <a:r>
              <a:rPr kumimoji="0" lang="en-US" sz="1400" b="0" i="0" u="none" strike="noStrike" kern="1200" cap="none" spc="0" normalizeH="0" baseline="0" noProof="0" dirty="0">
                <a:ln>
                  <a:noFill/>
                </a:ln>
                <a:solidFill>
                  <a:srgbClr val="569CD6"/>
                </a:solidFill>
                <a:effectLst/>
                <a:uLnTx/>
                <a:uFillTx/>
                <a:latin typeface="Consolas"/>
                <a:ea typeface="+mn-ea"/>
                <a:cs typeface="+mn-cs"/>
              </a:rPr>
              <a:t>string</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t>
            </a:r>
            <a:r>
              <a:rPr kumimoji="0" lang="en-US" sz="1400" b="0" i="0" u="none" strike="noStrike" kern="1200" cap="none" spc="0" normalizeH="0" baseline="0" noProof="0" dirty="0">
                <a:ln>
                  <a:noFill/>
                </a:ln>
                <a:solidFill>
                  <a:srgbClr val="D4D4D4"/>
                </a:solidFill>
                <a:effectLst/>
                <a:uLnTx/>
                <a:uFillTx/>
                <a:latin typeface="Consolas"/>
                <a:ea typeface="+mn-ea"/>
                <a:cs typeface="+mn-cs"/>
              </a:rPr>
              <a:t> tags.</a:t>
            </a:r>
            <a:r>
              <a:rPr kumimoji="0" lang="en-US" sz="1400" b="0" i="0" u="none" strike="noStrike" kern="1200" cap="none" spc="0" normalizeH="0" baseline="0" noProof="0" dirty="0">
                <a:ln>
                  <a:noFill/>
                </a:ln>
                <a:solidFill>
                  <a:srgbClr val="4EC9B0"/>
                </a:solidFill>
                <a:effectLst/>
                <a:uLnTx/>
                <a:uFillTx/>
                <a:latin typeface="Consolas"/>
                <a:ea typeface="+mn-ea"/>
                <a:cs typeface="+mn-cs"/>
              </a:rPr>
              <a:t>Format</a:t>
            </a:r>
            <a:r>
              <a:rPr kumimoji="0" lang="en-US" sz="1400" b="0" i="0" u="none" strike="noStrike" kern="1200" cap="none" spc="0" normalizeH="0" baseline="0" noProof="0" dirty="0">
                <a:ln>
                  <a:noFill/>
                </a:ln>
                <a:solidFill>
                  <a:srgbClr val="D4D4D4"/>
                </a:solidFill>
                <a:effectLst/>
                <a:uLnTx/>
                <a:uFillTx/>
                <a:latin typeface="Consolas"/>
                <a:ea typeface="+mn-ea"/>
                <a:cs typeface="+mn-cs"/>
              </a:rPr>
              <a:t>&lt;</a:t>
            </a:r>
            <a:r>
              <a:rPr kumimoji="0" lang="en-US" sz="1400" b="0" i="0" u="none" strike="noStrike" kern="1200" cap="none" spc="0" normalizeH="0" baseline="0" noProof="0" dirty="0">
                <a:ln>
                  <a:noFill/>
                </a:ln>
                <a:solidFill>
                  <a:srgbClr val="CE9178"/>
                </a:solidFill>
                <a:effectLst/>
                <a:uLnTx/>
                <a:uFillTx/>
                <a:latin typeface="Consolas"/>
                <a:ea typeface="+mn-ea"/>
                <a:cs typeface="+mn-cs"/>
              </a:rPr>
              <a:t>"email"</a:t>
            </a:r>
            <a:r>
              <a:rPr kumimoji="0" lang="en-US" sz="1400" b="0" i="0" u="none" strike="noStrike" kern="1200" cap="none" spc="0" normalizeH="0" baseline="0" noProof="0" dirty="0">
                <a:ln>
                  <a:noFill/>
                </a:ln>
                <a:solidFill>
                  <a:srgbClr val="D4D4D4"/>
                </a:solidFill>
                <a:effectLst/>
                <a:uLnTx/>
                <a:uFillTx/>
                <a:latin typeface="Consolas"/>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name: </a:t>
            </a:r>
            <a:r>
              <a:rPr kumimoji="0" lang="en-US" sz="1400" b="0" i="0" u="none" strike="noStrike" kern="1200" cap="none" spc="0" normalizeH="0" baseline="0" noProof="0" dirty="0">
                <a:ln>
                  <a:noFill/>
                </a:ln>
                <a:solidFill>
                  <a:srgbClr val="569CD6"/>
                </a:solidFill>
                <a:effectLst/>
                <a:uLnTx/>
                <a:uFillTx/>
                <a:latin typeface="Consolas"/>
                <a:ea typeface="+mn-ea"/>
                <a:cs typeface="+mn-cs"/>
              </a:rPr>
              <a:t>string</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t>
            </a:r>
            <a:r>
              <a:rPr kumimoji="0" lang="en-US" sz="1400" b="0" i="0" u="none" strike="noStrike" kern="1200" cap="none" spc="0" normalizeH="0" baseline="0" noProof="0" dirty="0">
                <a:ln>
                  <a:noFill/>
                </a:ln>
                <a:solidFill>
                  <a:srgbClr val="D4D4D4"/>
                </a:solidFill>
                <a:effectLst/>
                <a:uLnTx/>
                <a:uFillTx/>
                <a:latin typeface="Consolas"/>
                <a:ea typeface="+mn-ea"/>
                <a:cs typeface="+mn-cs"/>
              </a:rPr>
              <a:t> tags.</a:t>
            </a:r>
            <a:r>
              <a:rPr kumimoji="0" lang="en-US" sz="1400" b="0" i="0" u="none" strike="noStrike" kern="1200" cap="none" spc="0" normalizeH="0" baseline="0" noProof="0" dirty="0">
                <a:ln>
                  <a:noFill/>
                </a:ln>
                <a:solidFill>
                  <a:srgbClr val="4EC9B0"/>
                </a:solidFill>
                <a:effectLst/>
                <a:uLnTx/>
                <a:uFillTx/>
                <a:latin typeface="Consolas"/>
                <a:ea typeface="+mn-ea"/>
                <a:cs typeface="+mn-cs"/>
              </a:rPr>
              <a:t>MinLength</a:t>
            </a:r>
            <a:r>
              <a:rPr kumimoji="0" lang="en-US" sz="1400" b="0" i="0" u="none" strike="noStrike" kern="1200" cap="none" spc="0" normalizeH="0" baseline="0" noProof="0" dirty="0">
                <a:ln>
                  <a:noFill/>
                </a:ln>
                <a:solidFill>
                  <a:srgbClr val="D4D4D4"/>
                </a:solidFill>
                <a:effectLst/>
                <a:uLnTx/>
                <a:uFillTx/>
                <a:latin typeface="Consolas"/>
                <a:ea typeface="+mn-ea"/>
                <a:cs typeface="+mn-cs"/>
              </a:rPr>
              <a:t>&lt;</a:t>
            </a:r>
            <a:r>
              <a:rPr kumimoji="0" lang="en-US" sz="1400" b="0" i="0" u="none" strike="noStrike" kern="1200" cap="none" spc="0" normalizeH="0" baseline="0" noProof="0" dirty="0">
                <a:ln>
                  <a:noFill/>
                </a:ln>
                <a:solidFill>
                  <a:srgbClr val="B5CEA8"/>
                </a:solidFill>
                <a:effectLst/>
                <a:uLnTx/>
                <a:uFillTx/>
                <a:latin typeface="Consolas"/>
                <a:ea typeface="+mn-ea"/>
                <a:cs typeface="+mn-cs"/>
              </a:rPr>
              <a:t>1</a:t>
            </a:r>
            <a:r>
              <a:rPr kumimoji="0" lang="en-US" sz="1400" b="0" i="0" u="none" strike="noStrike" kern="1200" cap="none" spc="0" normalizeH="0" baseline="0" noProof="0" dirty="0">
                <a:ln>
                  <a:noFill/>
                </a:ln>
                <a:solidFill>
                  <a:srgbClr val="D4D4D4"/>
                </a:solidFill>
                <a:effectLst/>
                <a:uLnTx/>
                <a:uFillTx/>
                <a:latin typeface="Consolas"/>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586C0"/>
                </a:solidFill>
                <a:effectLst/>
                <a:uLnTx/>
                <a:uFillTx/>
                <a:latin typeface="Consolas"/>
                <a:ea typeface="+mn-ea"/>
                <a:cs typeface="+mn-cs"/>
              </a:rPr>
              <a:t>&amp;</a:t>
            </a:r>
            <a:r>
              <a:rPr kumimoji="0" lang="en-US" sz="1400" b="0" i="0" u="none" strike="noStrike" kern="1200" cap="none" spc="0" normalizeH="0" baseline="0" noProof="0" dirty="0">
                <a:ln>
                  <a:noFill/>
                </a:ln>
                <a:solidFill>
                  <a:srgbClr val="D4D4D4"/>
                </a:solidFill>
                <a:effectLst/>
                <a:uLnTx/>
                <a:uFillTx/>
                <a:latin typeface="Consolas"/>
                <a:ea typeface="+mn-ea"/>
                <a:cs typeface="+mn-cs"/>
              </a:rPr>
              <a:t> tags.</a:t>
            </a:r>
            <a:r>
              <a:rPr kumimoji="0" lang="en-US" sz="1400" b="0" i="0" u="none" strike="noStrike" kern="1200" cap="none" spc="0" normalizeH="0" baseline="0" noProof="0" dirty="0">
                <a:ln>
                  <a:noFill/>
                </a:ln>
                <a:solidFill>
                  <a:srgbClr val="4EC9B0"/>
                </a:solidFill>
                <a:effectLst/>
                <a:uLnTx/>
                <a:uFillTx/>
                <a:latin typeface="Consolas"/>
                <a:ea typeface="+mn-ea"/>
                <a:cs typeface="+mn-cs"/>
              </a:rPr>
              <a:t>MaxLength</a:t>
            </a:r>
            <a:r>
              <a:rPr kumimoji="0" lang="en-US" sz="1400" b="0" i="0" u="none" strike="noStrike" kern="1200" cap="none" spc="0" normalizeH="0" baseline="0" noProof="0" dirty="0">
                <a:ln>
                  <a:noFill/>
                </a:ln>
                <a:solidFill>
                  <a:srgbClr val="D4D4D4"/>
                </a:solidFill>
                <a:effectLst/>
                <a:uLnTx/>
                <a:uFillTx/>
                <a:latin typeface="Consolas"/>
                <a:ea typeface="+mn-ea"/>
                <a:cs typeface="+mn-cs"/>
              </a:rPr>
              <a:t>&lt;</a:t>
            </a:r>
            <a:r>
              <a:rPr kumimoji="0" lang="en-US" sz="1400" b="0" i="0" u="none" strike="noStrike" kern="1200" cap="none" spc="0" normalizeH="0" baseline="0" noProof="0" dirty="0">
                <a:ln>
                  <a:noFill/>
                </a:ln>
                <a:solidFill>
                  <a:srgbClr val="B5CEA8"/>
                </a:solidFill>
                <a:effectLst/>
                <a:uLnTx/>
                <a:uFillTx/>
                <a:latin typeface="Consolas"/>
                <a:ea typeface="+mn-ea"/>
                <a:cs typeface="+mn-cs"/>
              </a:rPr>
              <a:t>100</a:t>
            </a:r>
            <a:r>
              <a:rPr kumimoji="0" lang="en-US" sz="1400" b="0" i="0" u="none" strike="noStrike" kern="1200" cap="none" spc="0" normalizeH="0" baseline="0" noProof="0" dirty="0">
                <a:ln>
                  <a:noFill/>
                </a:ln>
                <a:solidFill>
                  <a:srgbClr val="D4D4D4"/>
                </a:solidFill>
                <a:effectLst/>
                <a:uLnTx/>
                <a:uFillTx/>
                <a:latin typeface="Consolas"/>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D4D4D4"/>
              </a:solidFill>
              <a:effectLst/>
              <a:uLnTx/>
              <a:uFillTx/>
              <a:latin typeface="Consola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C586C0"/>
                </a:solidFill>
                <a:effectLst/>
                <a:uLnTx/>
                <a:uFillTx/>
                <a:latin typeface="Consolas"/>
                <a:ea typeface="+mn-ea"/>
                <a:cs typeface="+mn-cs"/>
              </a:rPr>
              <a:t>const </a:t>
            </a:r>
            <a:r>
              <a:rPr kumimoji="0" lang="en-US" sz="1400" b="1" i="0" u="sng" strike="noStrike" kern="1200" cap="none" spc="0" normalizeH="0" baseline="0" noProof="0" dirty="0">
                <a:ln>
                  <a:noFill/>
                </a:ln>
                <a:solidFill>
                  <a:srgbClr val="D4D4D4"/>
                </a:solidFill>
                <a:effectLst/>
                <a:uLnTx/>
                <a:uFillTx/>
                <a:latin typeface="Consolas"/>
                <a:ea typeface="+mn-ea"/>
                <a:cs typeface="+mn-cs"/>
              </a:rPr>
              <a:t>schema = typia.llm.</a:t>
            </a:r>
            <a:r>
              <a:rPr kumimoji="0" lang="en-US" sz="1400" b="1" i="0" u="sng" strike="noStrike" kern="1200" cap="none" spc="0" normalizeH="0" baseline="0" noProof="0" dirty="0">
                <a:ln>
                  <a:noFill/>
                </a:ln>
                <a:solidFill>
                  <a:srgbClr val="4EC9B0"/>
                </a:solidFill>
                <a:effectLst/>
                <a:uLnTx/>
                <a:uFillTx/>
                <a:latin typeface="Consolas"/>
                <a:ea typeface="+mn-ea"/>
                <a:cs typeface="+mn-cs"/>
              </a:rPr>
              <a:t>parameters</a:t>
            </a:r>
            <a:r>
              <a:rPr kumimoji="0" lang="en-US" sz="1400" b="1" i="0" u="sng" strike="noStrike" kern="1200" cap="none" spc="0" normalizeH="0" baseline="0" noProof="0" dirty="0">
                <a:ln>
                  <a:noFill/>
                </a:ln>
                <a:solidFill>
                  <a:srgbClr val="D4D4D4"/>
                </a:solidFill>
                <a:effectLst/>
                <a:uLnTx/>
                <a:uFillTx/>
                <a:latin typeface="Consolas"/>
                <a:ea typeface="+mn-ea"/>
                <a:cs typeface="+mn-cs"/>
              </a:rPr>
              <a:t>&lt;</a:t>
            </a:r>
            <a:r>
              <a:rPr kumimoji="0" lang="en-US" sz="1400" b="1" i="0" u="sng" strike="noStrike" kern="1200" cap="none" spc="0" normalizeH="0" baseline="0" noProof="0" dirty="0">
                <a:ln>
                  <a:noFill/>
                </a:ln>
                <a:solidFill>
                  <a:srgbClr val="4EC9B0"/>
                </a:solidFill>
                <a:effectLst/>
                <a:uLnTx/>
                <a:uFillTx/>
                <a:latin typeface="Consolas"/>
                <a:ea typeface="+mn-ea"/>
                <a:cs typeface="+mn-cs"/>
              </a:rPr>
              <a:t>IMember</a:t>
            </a:r>
            <a:r>
              <a:rPr kumimoji="0" lang="en-US" sz="1400" b="1" i="0" u="sng" strike="noStrike" kern="1200" cap="none" spc="0" normalizeH="0" baseline="0" noProof="0" dirty="0">
                <a:ln>
                  <a:noFill/>
                </a:ln>
                <a:solidFill>
                  <a:srgbClr val="D4D4D4"/>
                </a:solidFill>
                <a:effectLst/>
                <a:uLnTx/>
                <a:uFillTx/>
                <a:latin typeface="Consolas"/>
                <a:ea typeface="+mn-ea"/>
                <a:cs typeface="+mn-cs"/>
              </a:rPr>
              <a:t>&gt;();</a:t>
            </a:r>
          </a:p>
        </p:txBody>
      </p:sp>
      <p:sp>
        <p:nvSpPr>
          <p:cNvPr id="15" name="RH"/>
          <p:cNvSpPr/>
          <p:nvPr/>
        </p:nvSpPr>
        <p:spPr>
          <a:xfrm>
            <a:off x="6350000" y="1270000"/>
            <a:ext cx="5080000" cy="355600"/>
          </a:xfrm>
          <a:prstGeom prst="rect">
            <a:avLst/>
          </a:prstGeom>
          <a:noFill/>
          <a:ln>
            <a:noFill/>
          </a:ln>
        </p:spPr>
        <p:txBody>
          <a:bodyPr wrap="square" lIns="36000" tIns="36000" rIns="36000" bIns="3600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D93D"/>
                </a:solidFill>
                <a:effectLst/>
                <a:uLnTx/>
                <a:uFillTx/>
                <a:latin typeface="Segoe UI Semibold"/>
                <a:ea typeface="+mn-ea"/>
                <a:cs typeface="+mn-cs"/>
              </a:rPr>
              <a:t>Generated JSON Schema (output)</a:t>
            </a:r>
          </a:p>
        </p:txBody>
      </p:sp>
      <p:sp>
        <p:nvSpPr>
          <p:cNvPr id="16" name="RBg"/>
          <p:cNvSpPr/>
          <p:nvPr/>
        </p:nvSpPr>
        <p:spPr>
          <a:xfrm>
            <a:off x="6350000" y="1651000"/>
            <a:ext cx="5080000" cy="4191000"/>
          </a:xfrm>
          <a:prstGeom prst="rect">
            <a:avLst/>
          </a:prstGeom>
          <a:solidFill>
            <a:srgbClr val="0D1117"/>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Segoe UI" panose="020B0503020204020204"/>
              <a:ea typeface="+mn-ea"/>
              <a:cs typeface="+mn-cs"/>
            </a:endParaRPr>
          </a:p>
        </p:txBody>
      </p:sp>
      <p:sp>
        <p:nvSpPr>
          <p:cNvPr id="17" name="JSONCode"/>
          <p:cNvSpPr/>
          <p:nvPr/>
        </p:nvSpPr>
        <p:spPr>
          <a:xfrm>
            <a:off x="6477000" y="1676400"/>
            <a:ext cx="4826000" cy="4064000"/>
          </a:xfrm>
          <a:prstGeom prst="rect">
            <a:avLst/>
          </a:prstGeom>
          <a:noFill/>
          <a:ln>
            <a:noFill/>
          </a:ln>
        </p:spPr>
        <p:txBody>
          <a:bodyPr wrap="square" lIns="36000" tIns="36000" rIns="36000" bIns="360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569CD6"/>
                </a:solidFill>
                <a:effectLst/>
                <a:uLnTx/>
                <a:uFillTx/>
                <a:latin typeface="Consolas"/>
                <a:ea typeface="+mn-ea"/>
                <a:cs typeface="+mn-cs"/>
              </a:rPr>
              <a:t>"type"</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E9178"/>
                </a:solidFill>
                <a:effectLst/>
                <a:uLnTx/>
                <a:uFillTx/>
                <a:latin typeface="Consolas"/>
                <a:ea typeface="+mn-ea"/>
                <a:cs typeface="+mn-cs"/>
              </a:rPr>
              <a:t>"object"</a:t>
            </a:r>
            <a:r>
              <a:rPr kumimoji="0" lang="en-US" sz="1400" b="0" i="0" u="none" strike="noStrike" kern="1200" cap="none" spc="0" normalizeH="0" baseline="0" noProof="0" dirty="0">
                <a:ln>
                  <a:noFill/>
                </a:ln>
                <a:solidFill>
                  <a:srgbClr val="D4D4D4"/>
                </a:solidFill>
                <a:effectLst/>
                <a:uLnTx/>
                <a:uFillTx/>
                <a:latin typeface="Consolas"/>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569CD6"/>
                </a:solidFill>
                <a:effectLst/>
                <a:uLnTx/>
                <a:uFillTx/>
                <a:latin typeface="Consolas"/>
                <a:ea typeface="+mn-ea"/>
                <a:cs typeface="+mn-cs"/>
              </a:rPr>
              <a:t>"properties"</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569CD6"/>
                </a:solidFill>
                <a:effectLst/>
                <a:uLnTx/>
                <a:uFillTx/>
                <a:latin typeface="Consolas"/>
                <a:ea typeface="+mn-ea"/>
                <a:cs typeface="+mn-cs"/>
              </a:rPr>
              <a:t>"age"</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569CD6"/>
                </a:solidFill>
                <a:effectLst/>
                <a:uLnTx/>
                <a:uFillTx/>
                <a:latin typeface="Consolas"/>
                <a:ea typeface="+mn-ea"/>
                <a:cs typeface="+mn-cs"/>
              </a:rPr>
              <a:t>"type"</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E9178"/>
                </a:solidFill>
                <a:effectLst/>
                <a:uLnTx/>
                <a:uFillTx/>
                <a:latin typeface="Consolas"/>
                <a:ea typeface="+mn-ea"/>
                <a:cs typeface="+mn-cs"/>
              </a:rPr>
              <a:t>"integer"</a:t>
            </a:r>
            <a:r>
              <a:rPr kumimoji="0" lang="en-US" sz="1400" b="0" i="0" u="none" strike="noStrike" kern="1200" cap="none" spc="0" normalizeH="0" baseline="0" noProof="0" dirty="0">
                <a:ln>
                  <a:noFill/>
                </a:ln>
                <a:solidFill>
                  <a:srgbClr val="D4D4D4"/>
                </a:solidFill>
                <a:effectLst/>
                <a:uLnTx/>
                <a:uFillTx/>
                <a:latin typeface="Consolas"/>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569CD6"/>
                </a:solidFill>
                <a:effectLst/>
                <a:uLnTx/>
                <a:uFillTx/>
                <a:latin typeface="Consolas"/>
                <a:ea typeface="+mn-ea"/>
                <a:cs typeface="+mn-cs"/>
              </a:rPr>
              <a:t>"description"</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E9178"/>
                </a:solidFill>
                <a:effectLst/>
                <a:uLnTx/>
                <a:uFillTx/>
                <a:latin typeface="Consolas"/>
                <a:ea typeface="+mn-ea"/>
                <a:cs typeface="+mn-cs"/>
              </a:rPr>
              <a:t>"Member's age.\n...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569CD6"/>
                </a:solidFill>
                <a:effectLst/>
                <a:uLnTx/>
                <a:uFillTx/>
                <a:latin typeface="Consolas"/>
                <a:ea typeface="+mn-ea"/>
                <a:cs typeface="+mn-cs"/>
              </a:rPr>
              <a:t>"exclusiveMinimum"</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B5CEA8"/>
                </a:solidFill>
                <a:effectLst/>
                <a:uLnTx/>
                <a:uFillTx/>
                <a:latin typeface="Consolas"/>
                <a:ea typeface="+mn-ea"/>
                <a:cs typeface="+mn-cs"/>
              </a:rPr>
              <a:t>18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569CD6"/>
                </a:solidFill>
                <a:effectLst/>
                <a:uLnTx/>
                <a:uFillTx/>
                <a:latin typeface="Consolas"/>
                <a:ea typeface="+mn-ea"/>
                <a:cs typeface="+mn-cs"/>
              </a:rPr>
              <a:t>"email"</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569CD6"/>
                </a:solidFill>
                <a:effectLst/>
                <a:uLnTx/>
                <a:uFillTx/>
                <a:latin typeface="Consolas"/>
                <a:ea typeface="+mn-ea"/>
                <a:cs typeface="+mn-cs"/>
              </a:rPr>
              <a:t>"type"</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E9178"/>
                </a:solidFill>
                <a:effectLst/>
                <a:uLnTx/>
                <a:uFillTx/>
                <a:latin typeface="Consolas"/>
                <a:ea typeface="+mn-ea"/>
                <a:cs typeface="+mn-cs"/>
              </a:rPr>
              <a:t>"string"</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569CD6"/>
                </a:solidFill>
                <a:effectLst/>
                <a:uLnTx/>
                <a:uFillTx/>
                <a:latin typeface="Consolas"/>
                <a:ea typeface="+mn-ea"/>
                <a:cs typeface="+mn-cs"/>
              </a:rPr>
              <a:t>"format"</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E9178"/>
                </a:solidFill>
                <a:effectLst/>
                <a:uLnTx/>
                <a:uFillTx/>
                <a:latin typeface="Consolas"/>
                <a:ea typeface="+mn-ea"/>
                <a:cs typeface="+mn-cs"/>
              </a:rPr>
              <a:t>"email"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569CD6"/>
                </a:solidFill>
                <a:effectLst/>
                <a:uLnTx/>
                <a:uFillTx/>
                <a:latin typeface="Consolas"/>
                <a:ea typeface="+mn-ea"/>
                <a:cs typeface="+mn-cs"/>
              </a:rPr>
              <a:t>"name"</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569CD6"/>
                </a:solidFill>
                <a:effectLst/>
                <a:uLnTx/>
                <a:uFillTx/>
                <a:latin typeface="Consolas"/>
                <a:ea typeface="+mn-ea"/>
                <a:cs typeface="+mn-cs"/>
              </a:rPr>
              <a:t>"type"</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E9178"/>
                </a:solidFill>
                <a:effectLst/>
                <a:uLnTx/>
                <a:uFillTx/>
                <a:latin typeface="Consolas"/>
                <a:ea typeface="+mn-ea"/>
                <a:cs typeface="+mn-cs"/>
              </a:rPr>
              <a:t>"string"</a:t>
            </a:r>
            <a:r>
              <a:rPr kumimoji="0" lang="en-US" sz="1400" b="0" i="0" u="none" strike="noStrike" kern="1200" cap="none" spc="0" normalizeH="0" baseline="0" noProof="0" dirty="0">
                <a:ln>
                  <a:noFill/>
                </a:ln>
                <a:solidFill>
                  <a:srgbClr val="D4D4D4"/>
                </a:solidFill>
                <a:effectLst/>
                <a:uLnTx/>
                <a:uFillTx/>
                <a:latin typeface="Consolas"/>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569CD6"/>
                </a:solidFill>
                <a:effectLst/>
                <a:uLnTx/>
                <a:uFillTx/>
                <a:latin typeface="Consolas"/>
                <a:ea typeface="+mn-ea"/>
                <a:cs typeface="+mn-cs"/>
              </a:rPr>
              <a:t>"minLength"</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B5CEA8"/>
                </a:solidFill>
                <a:effectLst/>
                <a:uLnTx/>
                <a:uFillTx/>
                <a:latin typeface="Consolas"/>
                <a:ea typeface="+mn-ea"/>
                <a:cs typeface="+mn-cs"/>
              </a:rPr>
              <a:t>1</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569CD6"/>
                </a:solidFill>
                <a:effectLst/>
                <a:uLnTx/>
                <a:uFillTx/>
                <a:latin typeface="Consolas"/>
                <a:ea typeface="+mn-ea"/>
                <a:cs typeface="+mn-cs"/>
              </a:rPr>
              <a:t>"maxLength"</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B5CEA8"/>
                </a:solidFill>
                <a:effectLst/>
                <a:uLnTx/>
                <a:uFillTx/>
                <a:latin typeface="Consolas"/>
                <a:ea typeface="+mn-ea"/>
                <a:cs typeface="+mn-cs"/>
              </a:rPr>
              <a:t>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569CD6"/>
                </a:solidFill>
                <a:effectLst/>
                <a:uLnTx/>
                <a:uFillTx/>
                <a:latin typeface="Consolas"/>
                <a:ea typeface="+mn-ea"/>
                <a:cs typeface="+mn-cs"/>
              </a:rPr>
              <a:t>"required"</a:t>
            </a:r>
            <a:r>
              <a:rPr kumimoji="0" lang="en-US" sz="1400" b="0" i="0" u="none" strike="noStrike" kern="1200" cap="none" spc="0" normalizeH="0" baseline="0" noProof="0" dirty="0">
                <a:ln>
                  <a:noFill/>
                </a:ln>
                <a:solidFill>
                  <a:srgbClr val="D4D4D4"/>
                </a:solidFill>
                <a:effectLst/>
                <a:uLnTx/>
                <a:uFillTx/>
                <a:latin typeface="Consolas"/>
                <a:ea typeface="+mn-ea"/>
                <a:cs typeface="+mn-cs"/>
              </a:rPr>
              <a:t>: [</a:t>
            </a:r>
            <a:r>
              <a:rPr kumimoji="0" lang="en-US" sz="1400" b="0" i="0" u="none" strike="noStrike" kern="1200" cap="none" spc="0" normalizeH="0" baseline="0" noProof="0" dirty="0">
                <a:ln>
                  <a:noFill/>
                </a:ln>
                <a:solidFill>
                  <a:srgbClr val="CE9178"/>
                </a:solidFill>
                <a:effectLst/>
                <a:uLnTx/>
                <a:uFillTx/>
                <a:latin typeface="Consolas"/>
                <a:ea typeface="+mn-ea"/>
                <a:cs typeface="+mn-cs"/>
              </a:rPr>
              <a:t>"age"</a:t>
            </a:r>
            <a:r>
              <a:rPr kumimoji="0" lang="en-US" sz="1400" b="0" i="0" u="none" strike="noStrike" kern="1200" cap="none" spc="0" normalizeH="0" baseline="0" noProof="0" dirty="0">
                <a:ln>
                  <a:noFill/>
                </a:ln>
                <a:solidFill>
                  <a:srgbClr val="D4D4D4"/>
                </a:solidFill>
                <a:effectLst/>
                <a:uLnTx/>
                <a:uFillTx/>
                <a:latin typeface="Consolas"/>
                <a:ea typeface="+mn-ea"/>
                <a:cs typeface="+mn-cs"/>
              </a:rPr>
              <a:t>,</a:t>
            </a:r>
            <a:r>
              <a:rPr kumimoji="0" lang="en-US" sz="1400" b="0" i="0" u="none" strike="noStrike" kern="1200" cap="none" spc="0" normalizeH="0" baseline="0" noProof="0" dirty="0">
                <a:ln>
                  <a:noFill/>
                </a:ln>
                <a:solidFill>
                  <a:srgbClr val="CE9178"/>
                </a:solidFill>
                <a:effectLst/>
                <a:uLnTx/>
                <a:uFillTx/>
                <a:latin typeface="Consolas"/>
                <a:ea typeface="+mn-ea"/>
                <a:cs typeface="+mn-cs"/>
              </a:rPr>
              <a:t>"email"</a:t>
            </a:r>
            <a:r>
              <a:rPr kumimoji="0" lang="en-US" sz="1400" b="0" i="0" u="none" strike="noStrike" kern="1200" cap="none" spc="0" normalizeH="0" baseline="0" noProof="0" dirty="0">
                <a:ln>
                  <a:noFill/>
                </a:ln>
                <a:solidFill>
                  <a:srgbClr val="D4D4D4"/>
                </a:solidFill>
                <a:effectLst/>
                <a:uLnTx/>
                <a:uFillTx/>
                <a:latin typeface="Consolas"/>
                <a:ea typeface="+mn-ea"/>
                <a:cs typeface="+mn-cs"/>
              </a:rPr>
              <a:t>,</a:t>
            </a:r>
            <a:r>
              <a:rPr kumimoji="0" lang="en-US" sz="1400" b="0" i="0" u="none" strike="noStrike" kern="1200" cap="none" spc="0" normalizeH="0" baseline="0" noProof="0" dirty="0">
                <a:ln>
                  <a:noFill/>
                </a:ln>
                <a:solidFill>
                  <a:srgbClr val="CE9178"/>
                </a:solidFill>
                <a:effectLst/>
                <a:uLnTx/>
                <a:uFillTx/>
                <a:latin typeface="Consolas"/>
                <a:ea typeface="+mn-ea"/>
                <a:cs typeface="+mn-cs"/>
              </a:rPr>
              <a:t>"name"</a:t>
            </a:r>
            <a:r>
              <a:rPr kumimoji="0" lang="en-US" sz="1400" b="0" i="0" u="none" strike="noStrike" kern="1200" cap="none" spc="0" normalizeH="0" baseline="0" noProof="0" dirty="0">
                <a:ln>
                  <a:noFill/>
                </a:ln>
                <a:solidFill>
                  <a:srgbClr val="D4D4D4"/>
                </a:solidFill>
                <a:effectLst/>
                <a:uLnTx/>
                <a:uFillTx/>
                <a:latin typeface="Consolas"/>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4D4D4"/>
                </a:solidFill>
                <a:effectLst/>
                <a:uLnTx/>
                <a:uFillTx/>
                <a:latin typeface="Consolas"/>
                <a:ea typeface="+mn-ea"/>
                <a:cs typeface="+mn-cs"/>
              </a:rPr>
              <a:t>}</a:t>
            </a:r>
          </a:p>
        </p:txBody>
      </p:sp>
      <p:sp>
        <p:nvSpPr>
          <p:cNvPr id="18" name="Arr"/>
          <p:cNvSpPr/>
          <p:nvPr/>
        </p:nvSpPr>
        <p:spPr>
          <a:xfrm>
            <a:off x="5867400" y="3429000"/>
            <a:ext cx="457200" cy="457200"/>
          </a:xfrm>
          <a:prstGeom prst="rect">
            <a:avLst/>
          </a:prstGeom>
          <a:noFill/>
          <a:ln>
            <a:noFill/>
          </a:ln>
        </p:spPr>
        <p:txBody>
          <a:bodyPr wrap="square" lIns="36000" tIns="36000" rIns="36000" bIns="3600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D4AA"/>
                </a:solidFill>
                <a:effectLst/>
                <a:uLnTx/>
                <a:uFillTx/>
                <a:latin typeface="Segoe UI"/>
                <a:ea typeface="+mn-ea"/>
                <a:cs typeface="+mn-cs"/>
              </a:rPr>
              <a:t>→</a:t>
            </a:r>
          </a:p>
        </p:txBody>
      </p:sp>
      <p:sp>
        <p:nvSpPr>
          <p:cNvPr id="19" name="Insight"/>
          <p:cNvSpPr/>
          <p:nvPr/>
        </p:nvSpPr>
        <p:spPr>
          <a:xfrm>
            <a:off x="762000" y="6032500"/>
            <a:ext cx="10668000" cy="571500"/>
          </a:xfrm>
          <a:prstGeom prst="rect">
            <a:avLst/>
          </a:prstGeom>
          <a:noFill/>
          <a:ln>
            <a:noFill/>
          </a:ln>
        </p:spPr>
        <p:txBody>
          <a:bodyPr wrap="square" lIns="36000" tIns="36000" rIns="36000" bIns="3600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D93D"/>
                </a:solidFill>
                <a:effectLst/>
                <a:uLnTx/>
                <a:uFillTx/>
                <a:latin typeface="Segoe UI Semibold"/>
                <a:ea typeface="+mn-ea"/>
                <a:cs typeface="+mn-cs"/>
              </a:rPr>
              <a:t>JSDoc comments → description fields  |  Type constraints → validation rules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0D0D0"/>
                </a:solidFill>
                <a:effectLst/>
                <a:uLnTx/>
                <a:uFillTx/>
                <a:latin typeface="Segoe UI"/>
                <a:ea typeface="+mn-ea"/>
                <a:cs typeface="+mn-cs"/>
              </a:rPr>
              <a:t>One type = LLM guidance + validation rules</a:t>
            </a:r>
          </a:p>
        </p:txBody>
      </p:sp>
      <p:sp>
        <p:nvSpPr>
          <p:cNvPr id="2" name="AL">
            <a:extLst>
              <a:ext uri="{FF2B5EF4-FFF2-40B4-BE49-F238E27FC236}">
                <a16:creationId xmlns:a16="http://schemas.microsoft.com/office/drawing/2014/main" id="{10E637CF-DE1E-4A7C-871C-04334855BCAB}"/>
              </a:ext>
            </a:extLst>
          </p:cNvPr>
          <p:cNvSpPr/>
          <p:nvPr/>
        </p:nvSpPr>
        <p:spPr>
          <a:xfrm>
            <a:off x="762000" y="1041400"/>
            <a:ext cx="1524000" cy="38100"/>
          </a:xfrm>
          <a:prstGeom prst="rect">
            <a:avLst/>
          </a:prstGeom>
          <a:solidFill>
            <a:srgbClr val="00D4AA"/>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1117"/>
              </a:solidFill>
              <a:effectLst/>
              <a:uLnTx/>
              <a:uFillTx/>
              <a:latin typeface="Segoe UI" panose="020B0503020204020204"/>
              <a:ea typeface="+mn-ea"/>
              <a:cs typeface="+mn-cs"/>
            </a:endParaRPr>
          </a:p>
        </p:txBody>
      </p:sp>
    </p:spTree>
    <p:extLst>
      <p:ext uri="{BB962C8B-B14F-4D97-AF65-F5344CB8AC3E}">
        <p14:creationId xmlns:p14="http://schemas.microsoft.com/office/powerpoint/2010/main" val="1081584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3ACF9C-9335-A922-EC24-515B0C39B9CD}"/>
              </a:ext>
            </a:extLst>
          </p:cNvPr>
          <p:cNvSpPr>
            <a:spLocks noGrp="1"/>
          </p:cNvSpPr>
          <p:nvPr>
            <p:ph type="title"/>
          </p:nvPr>
        </p:nvSpPr>
        <p:spPr/>
        <p:txBody>
          <a:bodyPr/>
          <a:lstStyle/>
          <a:p>
            <a:r>
              <a:rPr lang="en-US" dirty="0"/>
              <a:t>JSDoc → LLM Description</a:t>
            </a:r>
          </a:p>
        </p:txBody>
      </p:sp>
      <p:sp>
        <p:nvSpPr>
          <p:cNvPr id="3" name="내용 개체 틀 2">
            <a:extLst>
              <a:ext uri="{FF2B5EF4-FFF2-40B4-BE49-F238E27FC236}">
                <a16:creationId xmlns:a16="http://schemas.microsoft.com/office/drawing/2014/main" id="{3E6D3964-0D57-8F46-B5DC-780FA61A0563}"/>
              </a:ext>
            </a:extLst>
          </p:cNvPr>
          <p:cNvSpPr>
            <a:spLocks noGrp="1"/>
          </p:cNvSpPr>
          <p:nvPr>
            <p:ph idx="1"/>
          </p:nvPr>
        </p:nvSpPr>
        <p:spPr/>
        <p:txBody>
          <a:bodyPr/>
          <a:lstStyle/>
          <a:p>
            <a:pPr>
              <a:buNone/>
            </a:pPr>
            <a:r>
              <a:rPr lang="en-US" sz="1800" b="1" dirty="0"/>
              <a:t>JSDoc Comments → description fields</a:t>
            </a:r>
          </a:p>
          <a:p>
            <a:pPr>
              <a:buFont typeface="Arial"/>
              <a:buChar char="•"/>
            </a:pPr>
            <a:r>
              <a:rPr lang="en-US" sz="1800" dirty="0"/>
              <a:t>LLM reads description to decide what values to generate</a:t>
            </a:r>
          </a:p>
          <a:p>
            <a:pPr>
              <a:buNone/>
            </a:pPr>
            <a:endParaRPr lang="en-US" sz="800" dirty="0"/>
          </a:p>
          <a:p>
            <a:pPr>
              <a:buNone/>
            </a:pPr>
            <a:r>
              <a:rPr lang="en-US" sz="1800" b="1" dirty="0"/>
              <a:t>Type constraints → validation rules</a:t>
            </a:r>
          </a:p>
          <a:p>
            <a:pPr>
              <a:buFont typeface="Arial"/>
              <a:buChar char="•"/>
            </a:pPr>
            <a:r>
              <a:rPr lang="en-US" sz="1800" dirty="0"/>
              <a:t>ExclusiveMinimum&lt;18&gt; → "&gt; 18" rule</a:t>
            </a:r>
          </a:p>
          <a:p>
            <a:pPr>
              <a:buFont typeface="Arial"/>
              <a:buChar char="•"/>
            </a:pPr>
            <a:r>
              <a:rPr lang="en-US" sz="1800" dirty="0"/>
              <a:t>Format&lt;"email"&gt; → email format check</a:t>
            </a:r>
          </a:p>
          <a:p>
            <a:pPr>
              <a:buNone/>
            </a:pPr>
            <a:endParaRPr lang="en-US" sz="800" dirty="0"/>
          </a:p>
          <a:p>
            <a:pPr>
              <a:buNone/>
            </a:pPr>
            <a:r>
              <a:rPr lang="en-US" sz="1800" b="1" dirty="0"/>
              <a:t>One type definition simultaneously generates LLM guidance AND validation rules</a:t>
            </a:r>
          </a:p>
        </p:txBody>
      </p:sp>
    </p:spTree>
    <p:extLst>
      <p:ext uri="{BB962C8B-B14F-4D97-AF65-F5344CB8AC3E}">
        <p14:creationId xmlns:p14="http://schemas.microsoft.com/office/powerpoint/2010/main" val="3885223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3ACF9C-9335-A922-EC24-515B0C39B9CD}"/>
              </a:ext>
            </a:extLst>
          </p:cNvPr>
          <p:cNvSpPr>
            <a:spLocks noGrp="1"/>
          </p:cNvSpPr>
          <p:nvPr>
            <p:ph type="title"/>
          </p:nvPr>
        </p:nvSpPr>
        <p:spPr/>
        <p:txBody>
          <a:bodyPr/>
          <a:lstStyle/>
          <a:p>
            <a:r>
              <a:rPr lang="en-US" dirty="0"/>
              <a:t>2.2. </a:t>
            </a:r>
            <a:r>
              <a:rPr lang="en-US" dirty="0" err="1"/>
              <a:t>typia.llm.application</a:t>
            </a:r>
            <a:r>
              <a:rPr lang="en-US" dirty="0"/>
              <a:t>&lt;Class&gt;()</a:t>
            </a:r>
          </a:p>
        </p:txBody>
      </p:sp>
      <p:sp>
        <p:nvSpPr>
          <p:cNvPr id="3" name="내용 개체 틀 2">
            <a:extLst>
              <a:ext uri="{FF2B5EF4-FFF2-40B4-BE49-F238E27FC236}">
                <a16:creationId xmlns:a16="http://schemas.microsoft.com/office/drawing/2014/main" id="{3E6D3964-0D57-8F46-B5DC-780FA61A0563}"/>
              </a:ext>
            </a:extLst>
          </p:cNvPr>
          <p:cNvSpPr>
            <a:spLocks noGrp="1"/>
          </p:cNvSpPr>
          <p:nvPr>
            <p:ph idx="1"/>
          </p:nvPr>
        </p:nvSpPr>
        <p:spPr/>
        <p:txBody>
          <a:bodyPr/>
          <a:lstStyle/>
          <a:p>
            <a:pPr>
              <a:buNone/>
            </a:pPr>
            <a:r>
              <a:rPr lang="en-US" sz="1800" dirty="0"/>
              <a:t>Scales schema generation to entire classes — every method becomes a function calling schema</a:t>
            </a:r>
          </a:p>
          <a:p>
            <a:pPr>
              <a:buNone/>
            </a:pPr>
            <a:endParaRPr lang="en-US" sz="800" dirty="0"/>
          </a:p>
          <a:p>
            <a:pPr>
              <a:buNone/>
            </a:pPr>
            <a:r>
              <a:rPr lang="en-US" sz="1800" b="1" dirty="0"/>
              <a:t>Each ILlmFunction automatically provides:</a:t>
            </a:r>
          </a:p>
          <a:p>
            <a:pPr>
              <a:buFont typeface="Arial"/>
              <a:buChar char="•"/>
            </a:pPr>
            <a:r>
              <a:rPr lang="en-US" sz="1800" b="1" dirty="0"/>
              <a:t>parameters</a:t>
            </a:r>
            <a:r>
              <a:rPr lang="en-US" sz="1800" dirty="0"/>
              <a:t> — JSON Schema for the LLM to fill</a:t>
            </a:r>
          </a:p>
          <a:p>
            <a:pPr>
              <a:buFont typeface="Arial"/>
              <a:buChar char="•"/>
            </a:pPr>
            <a:r>
              <a:rPr lang="en-US" sz="1800" b="1" dirty="0"/>
              <a:t>parse()</a:t>
            </a:r>
            <a:r>
              <a:rPr lang="en-US" sz="1800" dirty="0"/>
              <a:t> — lenient JSON parsing + type coercion</a:t>
            </a:r>
          </a:p>
          <a:p>
            <a:pPr>
              <a:buFont typeface="Arial"/>
              <a:buChar char="•"/>
            </a:pPr>
            <a:r>
              <a:rPr lang="en-US" sz="1800" b="1" dirty="0"/>
              <a:t>coerce()</a:t>
            </a:r>
            <a:r>
              <a:rPr lang="en-US" sz="1800" dirty="0"/>
              <a:t> — schema-based type conversion</a:t>
            </a:r>
          </a:p>
          <a:p>
            <a:pPr>
              <a:buFont typeface="Arial"/>
              <a:buChar char="•"/>
            </a:pPr>
            <a:r>
              <a:rPr lang="en-US" sz="1800" b="1" dirty="0"/>
              <a:t>validate()</a:t>
            </a:r>
            <a:r>
              <a:rPr lang="en-US" sz="1800" dirty="0"/>
              <a:t> — precise error detection with exact paths</a:t>
            </a:r>
          </a:p>
          <a:p>
            <a:pPr>
              <a:buNone/>
            </a:pPr>
            <a:endParaRPr lang="en-US" sz="800" dirty="0"/>
          </a:p>
          <a:p>
            <a:pPr>
              <a:buNone/>
            </a:pPr>
            <a:r>
              <a:rPr lang="en-US" sz="1800" b="1" dirty="0"/>
              <a:t>Define one class → get the full function calling pipeline</a:t>
            </a:r>
          </a:p>
        </p:txBody>
      </p:sp>
    </p:spTree>
    <p:extLst>
      <p:ext uri="{BB962C8B-B14F-4D97-AF65-F5344CB8AC3E}">
        <p14:creationId xmlns:p14="http://schemas.microsoft.com/office/powerpoint/2010/main" val="3073719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A1A2E">
            <a:alpha val="100000"/>
          </a:srgbClr>
        </a:solidFill>
        <a:effectLst/>
      </p:bgPr>
    </p:bg>
    <p:spTree>
      <p:nvGrpSpPr>
        <p:cNvPr id="1" name=""/>
        <p:cNvGrpSpPr/>
        <p:nvPr/>
      </p:nvGrpSpPr>
      <p:grpSpPr>
        <a:xfrm>
          <a:off x="0" y="0"/>
          <a:ext cx="0" cy="0"/>
          <a:chOff x="0" y="0"/>
          <a:chExt cx="0" cy="0"/>
        </a:xfrm>
      </p:grpSpPr>
      <p:sp>
        <p:nvSpPr>
          <p:cNvPr id="200" name="T"/>
          <p:cNvSpPr/>
          <p:nvPr/>
        </p:nvSpPr>
        <p:spPr>
          <a:xfrm>
            <a:off x="762000" y="317500"/>
            <a:ext cx="10668000" cy="508000"/>
          </a:xfrm>
          <a:prstGeom prst="rect">
            <a:avLst/>
          </a:prstGeom>
          <a:noFill/>
          <a:ln>
            <a:noFill/>
          </a:ln>
        </p:spPr>
        <p:txBody>
          <a:bodyPr wrap="square" lIns="0" tIns="0" rIns="0" bIns="0"/>
          <a:lstStyle/>
          <a:p>
            <a:r>
              <a:rPr lang="en-US" sz="2800" b="1">
                <a:solidFill>
                  <a:srgbClr val="FFFFFF"/>
                </a:solidFill>
              </a:rPr>
              <a:t>The Double-Stringify Problem</a:t>
            </a:r>
            <a:endParaRPr lang="en-US" sz="2800" b="1" dirty="0">
              <a:solidFill>
                <a:srgbClr val="FFFFFF"/>
              </a:solidFill>
            </a:endParaRPr>
          </a:p>
        </p:txBody>
      </p:sp>
      <p:sp>
        <p:nvSpPr>
          <p:cNvPr id="201" name="Sub"/>
          <p:cNvSpPr/>
          <p:nvPr/>
        </p:nvSpPr>
        <p:spPr>
          <a:xfrm>
            <a:off x="762000" y="863600"/>
            <a:ext cx="10668000" cy="317500"/>
          </a:xfrm>
          <a:prstGeom prst="rect">
            <a:avLst/>
          </a:prstGeom>
          <a:noFill/>
          <a:ln>
            <a:noFill/>
          </a:ln>
        </p:spPr>
        <p:txBody>
          <a:bodyPr wrap="square" lIns="0" tIns="0" rIns="0" bIns="0"/>
          <a:lstStyle/>
          <a:p>
            <a:r>
              <a:rPr lang="en-US" sz="1400" dirty="0">
                <a:solidFill>
                  <a:srgbClr val="888888"/>
                </a:solidFill>
              </a:rPr>
              <a:t>anyOf union types → 0% success rate, every time, every model</a:t>
            </a:r>
          </a:p>
        </p:txBody>
      </p:sp>
      <p:sp>
        <p:nvSpPr>
          <p:cNvPr id="202" name="CodeBg"/>
          <p:cNvSpPr/>
          <p:nvPr/>
        </p:nvSpPr>
        <p:spPr>
          <a:xfrm>
            <a:off x="508000" y="1270000"/>
            <a:ext cx="11176000" cy="4445000"/>
          </a:xfrm>
          <a:prstGeom prst="roundRect">
            <a:avLst>
              <a:gd name="adj" fmla="val 3000"/>
            </a:avLst>
          </a:prstGeom>
          <a:solidFill>
            <a:srgbClr val="1E1E1E"/>
          </a:solidFill>
          <a:ln>
            <a:noFill/>
          </a:ln>
        </p:spPr>
        <p:txBody>
          <a:bodyPr/>
          <a:lstStyle/>
          <a:p>
            <a:endParaRPr lang="en-US"/>
          </a:p>
        </p:txBody>
      </p:sp>
      <p:sp>
        <p:nvSpPr>
          <p:cNvPr id="203" name="Code"/>
          <p:cNvSpPr/>
          <p:nvPr/>
        </p:nvSpPr>
        <p:spPr>
          <a:xfrm>
            <a:off x="762000" y="1397000"/>
            <a:ext cx="10795000" cy="4191000"/>
          </a:xfrm>
          <a:prstGeom prst="rect">
            <a:avLst/>
          </a:prstGeom>
          <a:noFill/>
          <a:ln>
            <a:noFill/>
          </a:ln>
        </p:spPr>
        <p:txBody>
          <a:bodyPr wrap="square" lIns="0" tIns="0" rIns="0" bIns="0"/>
          <a:lstStyle/>
          <a:p>
            <a:pPr>
              <a:lnSpc>
                <a:spcPts val="1700"/>
              </a:lnSpc>
            </a:pPr>
            <a:r>
              <a:rPr lang="en-US" sz="1300" dirty="0">
                <a:solidFill>
                  <a:srgbClr val="6A9955"/>
                </a:solidFill>
                <a:latin typeface="Consolas"/>
              </a:rPr>
              <a:t>// ✓ Expected (object)</a:t>
            </a:r>
          </a:p>
          <a:p>
            <a:pPr>
              <a:lnSpc>
                <a:spcPts val="1700"/>
              </a:lnSpc>
            </a:pPr>
            <a:r>
              <a:rPr lang="en-US" sz="1300" dirty="0">
                <a:solidFill>
                  <a:srgbClr val="D4D4D4"/>
                </a:solidFill>
                <a:latin typeface="Consolas"/>
              </a:rPr>
              <a:t>{</a:t>
            </a:r>
            <a:r>
              <a:rPr lang="en-US" sz="1300" dirty="0">
                <a:solidFill>
                  <a:srgbClr val="9CDCFE"/>
                </a:solidFill>
                <a:latin typeface="Consolas"/>
              </a:rPr>
              <a:t>"type"</a:t>
            </a:r>
            <a:r>
              <a:rPr lang="en-US" sz="1300" dirty="0">
                <a:solidFill>
                  <a:srgbClr val="D4D4D4"/>
                </a:solidFill>
                <a:latin typeface="Consolas"/>
              </a:rPr>
              <a:t>: </a:t>
            </a:r>
            <a:r>
              <a:rPr lang="en-US" sz="1300" dirty="0">
                <a:solidFill>
                  <a:srgbClr val="CE9178"/>
                </a:solidFill>
                <a:latin typeface="Consolas"/>
              </a:rPr>
              <a:t>"card"</a:t>
            </a:r>
            <a:r>
              <a:rPr lang="en-US" sz="1300" dirty="0">
                <a:solidFill>
                  <a:srgbClr val="D4D4D4"/>
                </a:solidFill>
                <a:latin typeface="Consolas"/>
              </a:rPr>
              <a:t>, </a:t>
            </a:r>
            <a:r>
              <a:rPr lang="en-US" sz="1300" dirty="0">
                <a:solidFill>
                  <a:srgbClr val="9CDCFE"/>
                </a:solidFill>
                <a:latin typeface="Consolas"/>
              </a:rPr>
              <a:t>"cardNumber"</a:t>
            </a:r>
            <a:r>
              <a:rPr lang="en-US" sz="1300" dirty="0">
                <a:solidFill>
                  <a:srgbClr val="D4D4D4"/>
                </a:solidFill>
                <a:latin typeface="Consolas"/>
              </a:rPr>
              <a:t>: </a:t>
            </a:r>
            <a:r>
              <a:rPr lang="en-US" sz="1300" dirty="0">
                <a:solidFill>
                  <a:srgbClr val="CE9178"/>
                </a:solidFill>
                <a:latin typeface="Consolas"/>
              </a:rPr>
              <a:t>"1234-5678"</a:t>
            </a:r>
            <a:r>
              <a:rPr lang="en-US" sz="1300" dirty="0">
                <a:solidFill>
                  <a:srgbClr val="D4D4D4"/>
                </a:solidFill>
                <a:latin typeface="Consolas"/>
              </a:rPr>
              <a:t>}</a:t>
            </a:r>
          </a:p>
          <a:p>
            <a:pPr>
              <a:lnSpc>
                <a:spcPts val="1700"/>
              </a:lnSpc>
            </a:pPr>
            <a:endParaRPr lang="en-US" sz="1300" dirty="0">
              <a:solidFill>
                <a:srgbClr val="D4D4D4"/>
              </a:solidFill>
              <a:latin typeface="Consolas"/>
            </a:endParaRPr>
          </a:p>
          <a:p>
            <a:pPr>
              <a:lnSpc>
                <a:spcPts val="1700"/>
              </a:lnSpc>
            </a:pPr>
            <a:r>
              <a:rPr lang="en-US" sz="1300" dirty="0">
                <a:solidFill>
                  <a:srgbClr val="6A9955"/>
                </a:solidFill>
                <a:latin typeface="Consolas"/>
              </a:rPr>
              <a:t>// ✗ Actual from LLM (string containing JSON)</a:t>
            </a:r>
          </a:p>
          <a:p>
            <a:pPr>
              <a:lnSpc>
                <a:spcPts val="1700"/>
              </a:lnSpc>
            </a:pPr>
            <a:r>
              <a:rPr lang="en-US" sz="1300" dirty="0">
                <a:solidFill>
                  <a:srgbClr val="CE9178"/>
                </a:solidFill>
                <a:latin typeface="Consolas"/>
              </a:rPr>
              <a:t>"{\"type\":\"card\",\"cardNumber\":\"1234-5678\"}"</a:t>
            </a:r>
          </a:p>
          <a:p>
            <a:pPr>
              <a:lnSpc>
                <a:spcPts val="1700"/>
              </a:lnSpc>
            </a:pPr>
            <a:endParaRPr lang="en-US" sz="1300" dirty="0">
              <a:solidFill>
                <a:srgbClr val="CE9178"/>
              </a:solidFill>
              <a:latin typeface="Consolas"/>
            </a:endParaRPr>
          </a:p>
          <a:p>
            <a:pPr>
              <a:lnSpc>
                <a:spcPts val="1700"/>
              </a:lnSpc>
            </a:pPr>
            <a:r>
              <a:rPr lang="en-US" sz="1300" dirty="0">
                <a:solidFill>
                  <a:srgbClr val="6A9955"/>
                </a:solidFill>
                <a:latin typeface="Consolas"/>
              </a:rPr>
              <a:t>// Not a parsing error — it's already valid JSON</a:t>
            </a:r>
          </a:p>
          <a:p>
            <a:pPr>
              <a:lnSpc>
                <a:spcPts val="1700"/>
              </a:lnSpc>
            </a:pPr>
            <a:r>
              <a:rPr lang="en-US" sz="1300" dirty="0">
                <a:solidFill>
                  <a:srgbClr val="6A9955"/>
                </a:solidFill>
                <a:latin typeface="Consolas"/>
              </a:rPr>
              <a:t>// It's a string. JSON.parse() returns a string.</a:t>
            </a:r>
          </a:p>
          <a:p>
            <a:pPr>
              <a:lnSpc>
                <a:spcPts val="1700"/>
              </a:lnSpc>
            </a:pPr>
            <a:r>
              <a:rPr lang="en-US" sz="1300" dirty="0">
                <a:solidFill>
                  <a:srgbClr val="6A9955"/>
                </a:solidFill>
                <a:latin typeface="Consolas"/>
              </a:rPr>
              <a:t>// jsonrepair, dirty-json, LangChain:</a:t>
            </a:r>
          </a:p>
          <a:p>
            <a:pPr>
              <a:lnSpc>
                <a:spcPts val="1700"/>
              </a:lnSpc>
            </a:pPr>
            <a:r>
              <a:rPr lang="en-US" sz="1300" dirty="0">
                <a:solidFill>
                  <a:srgbClr val="6A9955"/>
                </a:solidFill>
                <a:latin typeface="Consolas"/>
              </a:rPr>
              <a:t>//   → passes through untouched</a:t>
            </a:r>
          </a:p>
          <a:p>
            <a:pPr>
              <a:lnSpc>
                <a:spcPts val="1700"/>
              </a:lnSpc>
            </a:pPr>
            <a:endParaRPr lang="en-US" sz="1300" dirty="0">
              <a:solidFill>
                <a:srgbClr val="6A9955"/>
              </a:solidFill>
              <a:latin typeface="Consolas"/>
            </a:endParaRPr>
          </a:p>
          <a:p>
            <a:pPr>
              <a:lnSpc>
                <a:spcPts val="1700"/>
              </a:lnSpc>
            </a:pPr>
            <a:r>
              <a:rPr lang="en-US" sz="1300" dirty="0">
                <a:solidFill>
                  <a:srgbClr val="6A9955"/>
                </a:solidFill>
                <a:latin typeface="Consolas"/>
              </a:rPr>
              <a:t>// Typia parse() consults the schema:</a:t>
            </a:r>
          </a:p>
          <a:p>
            <a:pPr>
              <a:lnSpc>
                <a:spcPts val="1700"/>
              </a:lnSpc>
            </a:pPr>
            <a:r>
              <a:rPr lang="en-US" sz="1300" dirty="0">
                <a:solidFill>
                  <a:srgbClr val="569CD6"/>
                </a:solidFill>
                <a:latin typeface="Consolas"/>
              </a:rPr>
              <a:t>//   schema expects object → string found</a:t>
            </a:r>
          </a:p>
          <a:p>
            <a:pPr>
              <a:lnSpc>
                <a:spcPts val="1700"/>
              </a:lnSpc>
            </a:pPr>
            <a:r>
              <a:rPr lang="en-US" sz="1300" dirty="0">
                <a:solidFill>
                  <a:srgbClr val="569CD6"/>
                </a:solidFill>
                <a:latin typeface="Consolas"/>
              </a:rPr>
              <a:t>//   → re-enters parse() on the string value</a:t>
            </a:r>
          </a:p>
          <a:p>
            <a:pPr>
              <a:lnSpc>
                <a:spcPts val="1700"/>
              </a:lnSpc>
            </a:pPr>
            <a:r>
              <a:rPr lang="en-US" sz="1300" dirty="0">
                <a:solidFill>
                  <a:srgbClr val="569CD6"/>
                </a:solidFill>
                <a:latin typeface="Consolas"/>
              </a:rPr>
              <a:t>//   → unwraps recursively, any depth</a:t>
            </a:r>
          </a:p>
          <a:p>
            <a:pPr>
              <a:lnSpc>
                <a:spcPts val="1700"/>
              </a:lnSpc>
            </a:pPr>
            <a:endParaRPr lang="en-US" sz="1300" dirty="0">
              <a:solidFill>
                <a:srgbClr val="569CD6"/>
              </a:solidFill>
              <a:latin typeface="Consolas"/>
            </a:endParaRPr>
          </a:p>
          <a:p>
            <a:pPr>
              <a:lnSpc>
                <a:spcPts val="1700"/>
              </a:lnSpc>
            </a:pPr>
            <a:r>
              <a:rPr lang="en-US" sz="1300" dirty="0">
                <a:solidFill>
                  <a:srgbClr val="4EC9B0"/>
                </a:solidFill>
                <a:latin typeface="Consolas"/>
              </a:rPr>
              <a:t>// Qwen 3.5: 0% → 100%</a:t>
            </a:r>
          </a:p>
          <a:p>
            <a:pPr>
              <a:lnSpc>
                <a:spcPts val="1700"/>
              </a:lnSpc>
            </a:pPr>
            <a:r>
              <a:rPr lang="en-US" sz="1300" dirty="0">
                <a:solidFill>
                  <a:srgbClr val="4EC9B0"/>
                </a:solidFill>
                <a:latin typeface="Consolas"/>
              </a:rPr>
              <a:t>// No model change. No prompt tuning.</a:t>
            </a:r>
          </a:p>
        </p:txBody>
      </p:sp>
      <p:sp>
        <p:nvSpPr>
          <p:cNvPr id="204" name="Badge"/>
          <p:cNvSpPr/>
          <p:nvPr/>
        </p:nvSpPr>
        <p:spPr>
          <a:xfrm>
            <a:off x="1270000" y="5867400"/>
            <a:ext cx="9652000" cy="508000"/>
          </a:xfrm>
          <a:prstGeom prst="rect">
            <a:avLst/>
          </a:prstGeom>
          <a:noFill/>
          <a:ln>
            <a:noFill/>
          </a:ln>
        </p:spPr>
        <p:txBody>
          <a:bodyPr wrap="square" anchor="ctr" anchorCtr="1"/>
          <a:lstStyle/>
          <a:p>
            <a:pPr algn="ctr"/>
            <a:r>
              <a:rPr lang="en-US" sz="1800" b="1" dirty="0">
                <a:solidFill>
                  <a:srgbClr val="DF5327"/>
                </a:solidFill>
              </a:rPr>
              <a:t>Without schema context, double-stringify is invisible</a:t>
            </a:r>
          </a:p>
        </p:txBody>
      </p:sp>
    </p:spTree>
    <p:extLst>
      <p:ext uri="{BB962C8B-B14F-4D97-AF65-F5344CB8AC3E}">
        <p14:creationId xmlns:p14="http://schemas.microsoft.com/office/powerpoint/2010/main" val="2988119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A1A2E">
            <a:alpha val="100000"/>
          </a:srgbClr>
        </a:solidFill>
        <a:effectLst/>
      </p:bgPr>
    </p:bg>
    <p:spTree>
      <p:nvGrpSpPr>
        <p:cNvPr id="1" name=""/>
        <p:cNvGrpSpPr/>
        <p:nvPr/>
      </p:nvGrpSpPr>
      <p:grpSpPr>
        <a:xfrm>
          <a:off x="0" y="0"/>
          <a:ext cx="0" cy="0"/>
          <a:chOff x="0" y="0"/>
          <a:chExt cx="0" cy="0"/>
        </a:xfrm>
      </p:grpSpPr>
      <p:sp>
        <p:nvSpPr>
          <p:cNvPr id="200" name="T"/>
          <p:cNvSpPr/>
          <p:nvPr/>
        </p:nvSpPr>
        <p:spPr>
          <a:xfrm>
            <a:off x="762000" y="317500"/>
            <a:ext cx="10668000" cy="508000"/>
          </a:xfrm>
          <a:prstGeom prst="rect">
            <a:avLst/>
          </a:prstGeom>
          <a:noFill/>
          <a:ln>
            <a:noFill/>
          </a:ln>
        </p:spPr>
        <p:txBody>
          <a:bodyPr wrap="square" lIns="0" tIns="0" rIns="0" bIns="0"/>
          <a:lstStyle/>
          <a:p>
            <a:r>
              <a:rPr lang="en-US" sz="2800" b="1">
                <a:solidFill>
                  <a:srgbClr val="FFFFFF"/>
                </a:solidFill>
              </a:rPr>
              <a:t>parse() in Action</a:t>
            </a:r>
            <a:endParaRPr lang="en-US" sz="2800" b="1" dirty="0">
              <a:solidFill>
                <a:srgbClr val="FFFFFF"/>
              </a:solidFill>
            </a:endParaRPr>
          </a:p>
        </p:txBody>
      </p:sp>
      <p:sp>
        <p:nvSpPr>
          <p:cNvPr id="201" name="Sub"/>
          <p:cNvSpPr/>
          <p:nvPr/>
        </p:nvSpPr>
        <p:spPr>
          <a:xfrm>
            <a:off x="762000" y="863600"/>
            <a:ext cx="10668000" cy="317500"/>
          </a:xfrm>
          <a:prstGeom prst="rect">
            <a:avLst/>
          </a:prstGeom>
          <a:noFill/>
          <a:ln>
            <a:noFill/>
          </a:ln>
        </p:spPr>
        <p:txBody>
          <a:bodyPr wrap="square" lIns="0" tIns="0" rIns="0" bIns="0"/>
          <a:lstStyle/>
          <a:p>
            <a:r>
              <a:rPr lang="en-US" sz="1400" dirty="0">
                <a:solidFill>
                  <a:srgbClr val="888888"/>
                </a:solidFill>
              </a:rPr>
              <a:t>8 problems at once — all handled by a single func.parse() call</a:t>
            </a:r>
          </a:p>
        </p:txBody>
      </p:sp>
      <p:sp>
        <p:nvSpPr>
          <p:cNvPr id="202" name="CodeBg"/>
          <p:cNvSpPr/>
          <p:nvPr/>
        </p:nvSpPr>
        <p:spPr>
          <a:xfrm>
            <a:off x="508000" y="1270000"/>
            <a:ext cx="11176000" cy="4445000"/>
          </a:xfrm>
          <a:prstGeom prst="roundRect">
            <a:avLst>
              <a:gd name="adj" fmla="val 3000"/>
            </a:avLst>
          </a:prstGeom>
          <a:solidFill>
            <a:srgbClr val="1E1E1E"/>
          </a:solidFill>
          <a:ln>
            <a:noFill/>
          </a:ln>
        </p:spPr>
        <p:txBody>
          <a:bodyPr/>
          <a:lstStyle/>
          <a:p>
            <a:endParaRPr lang="en-US"/>
          </a:p>
        </p:txBody>
      </p:sp>
      <p:sp>
        <p:nvSpPr>
          <p:cNvPr id="203" name="Code"/>
          <p:cNvSpPr/>
          <p:nvPr/>
        </p:nvSpPr>
        <p:spPr>
          <a:xfrm>
            <a:off x="762000" y="1397000"/>
            <a:ext cx="10795000" cy="4191000"/>
          </a:xfrm>
          <a:prstGeom prst="rect">
            <a:avLst/>
          </a:prstGeom>
          <a:noFill/>
          <a:ln>
            <a:noFill/>
          </a:ln>
        </p:spPr>
        <p:txBody>
          <a:bodyPr wrap="square" lIns="0" tIns="0" rIns="0" bIns="0"/>
          <a:lstStyle/>
          <a:p>
            <a:pPr>
              <a:lnSpc>
                <a:spcPts val="1500"/>
              </a:lnSpc>
            </a:pPr>
            <a:r>
              <a:rPr lang="en-US" sz="1200" dirty="0">
                <a:solidFill>
                  <a:srgbClr val="569CD6"/>
                </a:solidFill>
                <a:latin typeface="Consolas"/>
              </a:rPr>
              <a:t>const </a:t>
            </a:r>
            <a:r>
              <a:rPr lang="en-US" sz="1200" dirty="0">
                <a:solidFill>
                  <a:srgbClr val="D4D4D4"/>
                </a:solidFill>
                <a:latin typeface="Consolas"/>
              </a:rPr>
              <a:t>llmOutput = </a:t>
            </a:r>
            <a:r>
              <a:rPr lang="en-US" sz="1200" dirty="0">
                <a:solidFill>
                  <a:srgbClr val="CE9178"/>
                </a:solidFill>
                <a:latin typeface="Consolas"/>
              </a:rPr>
              <a:t>`</a:t>
            </a:r>
          </a:p>
          <a:p>
            <a:pPr>
              <a:lnSpc>
                <a:spcPts val="1500"/>
              </a:lnSpc>
            </a:pPr>
            <a:r>
              <a:rPr lang="en-US" sz="1200" dirty="0">
                <a:solidFill>
                  <a:srgbClr val="CE9178"/>
                </a:solidFill>
                <a:latin typeface="Consolas"/>
              </a:rPr>
              <a:t>  I'd be happy to help! </a:t>
            </a:r>
            <a:r>
              <a:rPr lang="en-US" sz="1200" dirty="0">
                <a:solidFill>
                  <a:srgbClr val="6A9955"/>
                </a:solidFill>
                <a:latin typeface="Consolas"/>
              </a:rPr>
              <a:t>← prefix text</a:t>
            </a:r>
          </a:p>
          <a:p>
            <a:pPr>
              <a:lnSpc>
                <a:spcPts val="1500"/>
              </a:lnSpc>
            </a:pPr>
            <a:endParaRPr lang="en-US" sz="1200" dirty="0">
              <a:solidFill>
                <a:srgbClr val="6A9955"/>
              </a:solidFill>
              <a:latin typeface="Consolas"/>
            </a:endParaRPr>
          </a:p>
          <a:p>
            <a:pPr>
              <a:lnSpc>
                <a:spcPts val="1500"/>
              </a:lnSpc>
            </a:pPr>
            <a:r>
              <a:rPr lang="en-US" sz="1200" dirty="0">
                <a:solidFill>
                  <a:srgbClr val="CE9178"/>
                </a:solidFill>
                <a:latin typeface="Consolas"/>
              </a:rPr>
              <a:t>  ```</a:t>
            </a:r>
            <a:r>
              <a:rPr lang="en-US" sz="1200" dirty="0" err="1">
                <a:solidFill>
                  <a:srgbClr val="CE9178"/>
                </a:solidFill>
                <a:latin typeface="Consolas"/>
              </a:rPr>
              <a:t>json</a:t>
            </a:r>
            <a:r>
              <a:rPr lang="en-US" sz="1200" dirty="0">
                <a:solidFill>
                  <a:srgbClr val="6A9955"/>
                </a:solidFill>
                <a:latin typeface="Consolas"/>
              </a:rPr>
              <a:t> ← markdown block</a:t>
            </a:r>
          </a:p>
          <a:p>
            <a:pPr>
              <a:lnSpc>
                <a:spcPts val="1500"/>
              </a:lnSpc>
            </a:pPr>
            <a:r>
              <a:rPr lang="en-US" sz="1200" dirty="0">
                <a:solidFill>
                  <a:srgbClr val="CE9178"/>
                </a:solidFill>
                <a:latin typeface="Consolas"/>
              </a:rPr>
              <a:t>  {</a:t>
            </a:r>
          </a:p>
          <a:p>
            <a:pPr>
              <a:lnSpc>
                <a:spcPts val="1500"/>
              </a:lnSpc>
            </a:pPr>
            <a:r>
              <a:rPr lang="en-US" sz="1200" dirty="0">
                <a:solidFill>
                  <a:srgbClr val="CE9178"/>
                </a:solidFill>
                <a:latin typeface="Consolas"/>
              </a:rPr>
              <a:t>    "order": {</a:t>
            </a:r>
          </a:p>
          <a:p>
            <a:pPr>
              <a:lnSpc>
                <a:spcPts val="1500"/>
              </a:lnSpc>
            </a:pPr>
            <a:r>
              <a:rPr lang="en-US" sz="1200" dirty="0">
                <a:solidFill>
                  <a:srgbClr val="CE9178"/>
                </a:solidFill>
                <a:latin typeface="Consolas"/>
              </a:rPr>
              <a:t>      "payment": </a:t>
            </a:r>
            <a:r>
              <a:rPr lang="en-US" sz="1200" dirty="0">
                <a:solidFill>
                  <a:srgbClr val="FF6B6B"/>
                </a:solidFill>
                <a:latin typeface="Consolas"/>
              </a:rPr>
              <a:t>"{\"type\":\"card\“, </a:t>
            </a:r>
            <a:r>
              <a:rPr lang="en-US" sz="1200" dirty="0" err="1">
                <a:solidFill>
                  <a:srgbClr val="FF6B6B"/>
                </a:solidFill>
                <a:latin typeface="Consolas"/>
              </a:rPr>
              <a:t>cardNumber</a:t>
            </a:r>
            <a:r>
              <a:rPr lang="en-US" sz="1200" dirty="0">
                <a:solidFill>
                  <a:srgbClr val="FF6B6B"/>
                </a:solidFill>
                <a:latin typeface="Consolas"/>
              </a:rPr>
              <a:t>: “\1234"</a:t>
            </a:r>
            <a:r>
              <a:rPr lang="en-US" sz="1200" dirty="0">
                <a:solidFill>
                  <a:srgbClr val="6A9955"/>
                </a:solidFill>
                <a:latin typeface="Consolas"/>
              </a:rPr>
              <a:t>  ← double-stringify, but </a:t>
            </a:r>
            <a:r>
              <a:rPr lang="en-US" sz="1200" dirty="0" err="1">
                <a:solidFill>
                  <a:srgbClr val="6A9955"/>
                </a:solidFill>
                <a:latin typeface="Consolas"/>
              </a:rPr>
              <a:t>brken</a:t>
            </a:r>
            <a:endParaRPr lang="en-US" sz="1200" dirty="0">
              <a:solidFill>
                <a:srgbClr val="6A9955"/>
              </a:solidFill>
              <a:latin typeface="Consolas"/>
            </a:endParaRPr>
          </a:p>
          <a:p>
            <a:pPr>
              <a:lnSpc>
                <a:spcPts val="1500"/>
              </a:lnSpc>
            </a:pPr>
            <a:r>
              <a:rPr lang="en-US" sz="1200" dirty="0">
                <a:solidFill>
                  <a:srgbClr val="CE9178"/>
                </a:solidFill>
                <a:latin typeface="Consolas"/>
              </a:rPr>
              <a:t>      "product": {</a:t>
            </a:r>
          </a:p>
          <a:p>
            <a:pPr>
              <a:lnSpc>
                <a:spcPts val="1500"/>
              </a:lnSpc>
            </a:pPr>
            <a:r>
              <a:rPr lang="en-US" sz="1200" dirty="0">
                <a:solidFill>
                  <a:srgbClr val="FF6B6B"/>
                </a:solidFill>
                <a:latin typeface="Consolas"/>
              </a:rPr>
              <a:t>        name</a:t>
            </a:r>
            <a:r>
              <a:rPr lang="en-US" sz="1200" dirty="0">
                <a:solidFill>
                  <a:srgbClr val="CE9178"/>
                </a:solidFill>
                <a:latin typeface="Consolas"/>
              </a:rPr>
              <a:t>: "Laptop",</a:t>
            </a:r>
            <a:r>
              <a:rPr lang="en-US" sz="1200" dirty="0">
                <a:solidFill>
                  <a:srgbClr val="6A9955"/>
                </a:solidFill>
                <a:latin typeface="Consolas"/>
              </a:rPr>
              <a:t>    ← unquoted key</a:t>
            </a:r>
          </a:p>
          <a:p>
            <a:pPr>
              <a:lnSpc>
                <a:spcPts val="1500"/>
              </a:lnSpc>
            </a:pPr>
            <a:r>
              <a:rPr lang="en-US" sz="1200" dirty="0">
                <a:solidFill>
                  <a:srgbClr val="CE9178"/>
                </a:solidFill>
                <a:latin typeface="Consolas"/>
              </a:rPr>
              <a:t>        price: "1299.99“,</a:t>
            </a:r>
            <a:r>
              <a:rPr lang="en-US" sz="1200" dirty="0">
                <a:solidFill>
                  <a:srgbClr val="6A9955"/>
                </a:solidFill>
                <a:latin typeface="Consolas"/>
              </a:rPr>
              <a:t>  ← string→number</a:t>
            </a:r>
          </a:p>
          <a:p>
            <a:pPr>
              <a:lnSpc>
                <a:spcPts val="1500"/>
              </a:lnSpc>
            </a:pPr>
            <a:r>
              <a:rPr lang="en-US" sz="1200" dirty="0">
                <a:solidFill>
                  <a:srgbClr val="CE9178"/>
                </a:solidFill>
                <a:latin typeface="Consolas"/>
              </a:rPr>
              <a:t>        quantity: 2,</a:t>
            </a:r>
            <a:r>
              <a:rPr lang="en-US" sz="1200" dirty="0">
                <a:solidFill>
                  <a:srgbClr val="6A9955"/>
                </a:solidFill>
                <a:latin typeface="Consolas"/>
              </a:rPr>
              <a:t>       ← trailing comma</a:t>
            </a:r>
          </a:p>
          <a:p>
            <a:pPr>
              <a:lnSpc>
                <a:spcPts val="1500"/>
              </a:lnSpc>
            </a:pPr>
            <a:r>
              <a:rPr lang="en-US" sz="1200" dirty="0">
                <a:solidFill>
                  <a:srgbClr val="CE9178"/>
                </a:solidFill>
                <a:latin typeface="Consolas"/>
              </a:rPr>
              <a:t>      },</a:t>
            </a:r>
          </a:p>
          <a:p>
            <a:pPr>
              <a:lnSpc>
                <a:spcPts val="1500"/>
              </a:lnSpc>
            </a:pPr>
            <a:r>
              <a:rPr lang="en-US" sz="1200" dirty="0">
                <a:solidFill>
                  <a:srgbClr val="CE9178"/>
                </a:solidFill>
                <a:latin typeface="Consolas"/>
              </a:rPr>
              <a:t>      "customer": {</a:t>
            </a:r>
          </a:p>
          <a:p>
            <a:pPr>
              <a:lnSpc>
                <a:spcPts val="1500"/>
              </a:lnSpc>
            </a:pPr>
            <a:r>
              <a:rPr lang="en-US" sz="1200" dirty="0">
                <a:solidFill>
                  <a:srgbClr val="CE9178"/>
                </a:solidFill>
                <a:latin typeface="Consolas"/>
              </a:rPr>
              <a:t>        vip: </a:t>
            </a:r>
            <a:r>
              <a:rPr lang="en-US" sz="1200" dirty="0" err="1">
                <a:solidFill>
                  <a:srgbClr val="CE9178"/>
                </a:solidFill>
                <a:latin typeface="Consolas"/>
              </a:rPr>
              <a:t>tru</a:t>
            </a:r>
            <a:r>
              <a:rPr lang="en-US" sz="1200" dirty="0">
                <a:solidFill>
                  <a:srgbClr val="6A9955"/>
                </a:solidFill>
                <a:latin typeface="Consolas"/>
              </a:rPr>
              <a:t> ← incomplete keyword</a:t>
            </a:r>
          </a:p>
          <a:p>
            <a:pPr>
              <a:lnSpc>
                <a:spcPts val="1500"/>
              </a:lnSpc>
            </a:pPr>
            <a:r>
              <a:rPr lang="en-US" sz="1200" dirty="0">
                <a:solidFill>
                  <a:srgbClr val="6A9955"/>
                </a:solidFill>
                <a:latin typeface="Consolas"/>
              </a:rPr>
              <a:t>  ← unclosed brackets</a:t>
            </a:r>
          </a:p>
          <a:p>
            <a:pPr>
              <a:lnSpc>
                <a:spcPts val="1500"/>
              </a:lnSpc>
            </a:pPr>
            <a:r>
              <a:rPr lang="en-US" sz="1200" dirty="0">
                <a:solidFill>
                  <a:srgbClr val="CE9178"/>
                </a:solidFill>
                <a:latin typeface="Consolas"/>
              </a:rPr>
              <a:t>`</a:t>
            </a:r>
            <a:r>
              <a:rPr lang="en-US" sz="1200" dirty="0">
                <a:solidFill>
                  <a:srgbClr val="D4D4D4"/>
                </a:solidFill>
                <a:latin typeface="Consolas"/>
              </a:rPr>
              <a:t>;</a:t>
            </a:r>
          </a:p>
          <a:p>
            <a:pPr>
              <a:lnSpc>
                <a:spcPts val="1500"/>
              </a:lnSpc>
            </a:pPr>
            <a:endParaRPr lang="en-US" sz="1200" dirty="0">
              <a:solidFill>
                <a:srgbClr val="D4D4D4"/>
              </a:solidFill>
              <a:latin typeface="Consolas"/>
            </a:endParaRPr>
          </a:p>
          <a:p>
            <a:pPr>
              <a:lnSpc>
                <a:spcPts val="1500"/>
              </a:lnSpc>
            </a:pPr>
            <a:r>
              <a:rPr lang="en-US" sz="1200" dirty="0">
                <a:solidFill>
                  <a:srgbClr val="569CD6"/>
                </a:solidFill>
                <a:latin typeface="Consolas"/>
              </a:rPr>
              <a:t>const </a:t>
            </a:r>
            <a:r>
              <a:rPr lang="en-US" sz="1200" dirty="0">
                <a:solidFill>
                  <a:srgbClr val="D4D4D4"/>
                </a:solidFill>
                <a:latin typeface="Consolas"/>
              </a:rPr>
              <a:t>result = func</a:t>
            </a:r>
            <a:r>
              <a:rPr lang="en-US" sz="1200" dirty="0">
                <a:solidFill>
                  <a:srgbClr val="9CDCFE"/>
                </a:solidFill>
                <a:latin typeface="Consolas"/>
              </a:rPr>
              <a:t>.parse</a:t>
            </a:r>
            <a:r>
              <a:rPr lang="en-US" sz="1200" dirty="0">
                <a:solidFill>
                  <a:srgbClr val="D4D4D4"/>
                </a:solidFill>
                <a:latin typeface="Consolas"/>
              </a:rPr>
              <a:t>(llmOutput);</a:t>
            </a:r>
            <a:r>
              <a:rPr lang="en-US" sz="1200" dirty="0">
                <a:solidFill>
                  <a:srgbClr val="4EC9B0"/>
                </a:solidFill>
                <a:latin typeface="Consolas"/>
              </a:rPr>
              <a:t> // ✓ all 8 fixed</a:t>
            </a:r>
          </a:p>
        </p:txBody>
      </p:sp>
      <p:sp>
        <p:nvSpPr>
          <p:cNvPr id="204" name="Badge"/>
          <p:cNvSpPr/>
          <p:nvPr/>
        </p:nvSpPr>
        <p:spPr>
          <a:xfrm>
            <a:off x="1270000" y="5867400"/>
            <a:ext cx="9652000" cy="508000"/>
          </a:xfrm>
          <a:prstGeom prst="rect">
            <a:avLst/>
          </a:prstGeom>
          <a:noFill/>
          <a:ln>
            <a:noFill/>
          </a:ln>
        </p:spPr>
        <p:txBody>
          <a:bodyPr wrap="square" anchor="ctr" anchorCtr="1"/>
          <a:lstStyle/>
          <a:p>
            <a:pPr algn="ctr"/>
            <a:r>
              <a:rPr lang="en-US" sz="1800" b="1" dirty="0">
                <a:solidFill>
                  <a:srgbClr val="A6B727"/>
                </a:solidFill>
              </a:rPr>
              <a:t>Schema-driven recursive parse — not string-level repair</a:t>
            </a:r>
          </a:p>
        </p:txBody>
      </p:sp>
    </p:spTree>
    <p:extLst>
      <p:ext uri="{BB962C8B-B14F-4D97-AF65-F5344CB8AC3E}">
        <p14:creationId xmlns:p14="http://schemas.microsoft.com/office/powerpoint/2010/main" val="1282212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3ACF9C-9335-A922-EC24-515B0C39B9CD}"/>
              </a:ext>
            </a:extLst>
          </p:cNvPr>
          <p:cNvSpPr>
            <a:spLocks noGrp="1"/>
          </p:cNvSpPr>
          <p:nvPr>
            <p:ph type="title"/>
          </p:nvPr>
        </p:nvSpPr>
        <p:spPr/>
        <p:txBody>
          <a:bodyPr/>
          <a:lstStyle/>
          <a:p>
            <a:r>
              <a:rPr lang="en-US" dirty="0"/>
              <a:t>Why parse() Is Different</a:t>
            </a:r>
          </a:p>
        </p:txBody>
      </p:sp>
      <p:sp>
        <p:nvSpPr>
          <p:cNvPr id="3" name="내용 개체 틀 2">
            <a:extLst>
              <a:ext uri="{FF2B5EF4-FFF2-40B4-BE49-F238E27FC236}">
                <a16:creationId xmlns:a16="http://schemas.microsoft.com/office/drawing/2014/main" id="{3E6D3964-0D57-8F46-B5DC-780FA61A0563}"/>
              </a:ext>
            </a:extLst>
          </p:cNvPr>
          <p:cNvSpPr>
            <a:spLocks noGrp="1"/>
          </p:cNvSpPr>
          <p:nvPr>
            <p:ph idx="1"/>
          </p:nvPr>
        </p:nvSpPr>
        <p:spPr/>
        <p:txBody>
          <a:bodyPr>
            <a:normAutofit fontScale="92500" lnSpcReduction="10000"/>
          </a:bodyPr>
          <a:lstStyle/>
          <a:p>
            <a:pPr>
              <a:buNone/>
            </a:pPr>
            <a:r>
              <a:rPr lang="en-US" sz="1800" b="1" dirty="0"/>
              <a:t>String-Level Repair (jsonrepair, dirty-json, LangChain)</a:t>
            </a:r>
          </a:p>
          <a:p>
            <a:pPr>
              <a:buFont typeface="Arial"/>
              <a:buChar char="•"/>
            </a:pPr>
            <a:r>
              <a:rPr lang="en-US" sz="1800" dirty="0"/>
              <a:t>Fix commas, close brackets, strip Markdown</a:t>
            </a:r>
          </a:p>
          <a:p>
            <a:pPr>
              <a:buFont typeface="Arial"/>
              <a:buChar char="•"/>
            </a:pPr>
            <a:r>
              <a:rPr lang="en-US" sz="1800" dirty="0"/>
              <a:t>Output: syntactically valid JSON</a:t>
            </a:r>
          </a:p>
          <a:p>
            <a:pPr>
              <a:buFont typeface="Arial"/>
              <a:buChar char="•"/>
            </a:pPr>
            <a:r>
              <a:rPr lang="en-US" sz="1800" dirty="0"/>
              <a:t>✗ Double-stringify passes through undetected</a:t>
            </a:r>
          </a:p>
          <a:p>
            <a:pPr>
              <a:buNone/>
            </a:pPr>
            <a:endParaRPr lang="en-US" sz="800" dirty="0"/>
          </a:p>
          <a:p>
            <a:pPr>
              <a:buNone/>
            </a:pPr>
            <a:r>
              <a:rPr lang="en-US" sz="1800" b="1" dirty="0"/>
              <a:t>Typia's Schema-Driven parse()</a:t>
            </a:r>
          </a:p>
          <a:p>
            <a:pPr>
              <a:buFont typeface="Arial"/>
              <a:buChar char="•"/>
            </a:pPr>
            <a:r>
              <a:rPr lang="en-US" sz="1800" dirty="0"/>
              <a:t>Parses greedily while consulting the schema</a:t>
            </a:r>
          </a:p>
          <a:p>
            <a:pPr>
              <a:buFont typeface="Arial"/>
              <a:buChar char="•"/>
            </a:pPr>
            <a:r>
              <a:rPr lang="en-US" sz="1800" dirty="0"/>
              <a:t>String where object expected? → Re-enters parse()</a:t>
            </a:r>
          </a:p>
          <a:p>
            <a:pPr>
              <a:buFont typeface="Arial"/>
              <a:buChar char="•"/>
            </a:pPr>
            <a:r>
              <a:rPr lang="en-US" sz="1800" dirty="0"/>
              <a:t>Recursive cycle — unwraps every layer</a:t>
            </a:r>
          </a:p>
          <a:p>
            <a:pPr>
              <a:buNone/>
            </a:pPr>
            <a:endParaRPr lang="en-US" sz="800" dirty="0"/>
          </a:p>
          <a:p>
            <a:pPr>
              <a:buNone/>
            </a:pPr>
            <a:r>
              <a:rPr lang="en-US" sz="1800" b="1" dirty="0"/>
              <a:t>Schema-aware parsing solves what string-level repair cannot</a:t>
            </a:r>
          </a:p>
        </p:txBody>
      </p:sp>
    </p:spTree>
    <p:extLst>
      <p:ext uri="{BB962C8B-B14F-4D97-AF65-F5344CB8AC3E}">
        <p14:creationId xmlns:p14="http://schemas.microsoft.com/office/powerpoint/2010/main" val="306269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67C6C5-61AC-DD51-F144-97BB7C5B56B0}"/>
              </a:ext>
            </a:extLst>
          </p:cNvPr>
          <p:cNvSpPr>
            <a:spLocks noGrp="1"/>
          </p:cNvSpPr>
          <p:nvPr>
            <p:ph type="title"/>
          </p:nvPr>
        </p:nvSpPr>
        <p:spPr>
          <a:xfrm>
            <a:off x="1143000" y="609600"/>
            <a:ext cx="4953000" cy="1356360"/>
          </a:xfrm>
        </p:spPr>
        <p:txBody>
          <a:bodyPr/>
          <a:lstStyle/>
          <a:p>
            <a:r>
              <a:rPr lang="en-US" dirty="0"/>
              <a:t>TL;DR</a:t>
            </a:r>
          </a:p>
        </p:txBody>
      </p:sp>
      <p:sp>
        <p:nvSpPr>
          <p:cNvPr id="3" name="내용 개체 틀 2">
            <a:extLst>
              <a:ext uri="{FF2B5EF4-FFF2-40B4-BE49-F238E27FC236}">
                <a16:creationId xmlns:a16="http://schemas.microsoft.com/office/drawing/2014/main" id="{8ABF0164-86B9-517E-5417-BEF1B78E9C05}"/>
              </a:ext>
            </a:extLst>
          </p:cNvPr>
          <p:cNvSpPr>
            <a:spLocks noGrp="1"/>
          </p:cNvSpPr>
          <p:nvPr>
            <p:ph sz="half" idx="1"/>
          </p:nvPr>
        </p:nvSpPr>
        <p:spPr/>
        <p:txBody>
          <a:bodyPr/>
          <a:lstStyle/>
          <a:p>
            <a:r>
              <a:rPr lang="en-US" dirty="0"/>
              <a:t>Typia</a:t>
            </a:r>
          </a:p>
          <a:p>
            <a:r>
              <a:rPr lang="en-US" dirty="0"/>
              <a:t>TypeScript Compiler Plugin</a:t>
            </a:r>
          </a:p>
          <a:p>
            <a:endParaRPr lang="en-US" dirty="0"/>
          </a:p>
          <a:p>
            <a:r>
              <a:rPr lang="en-US" dirty="0"/>
              <a:t>Analyze TypeScript Source Code</a:t>
            </a:r>
          </a:p>
          <a:p>
            <a:pPr lvl="1"/>
            <a:r>
              <a:rPr lang="en-US" dirty="0"/>
              <a:t>Lenient JSON Parsing</a:t>
            </a:r>
          </a:p>
          <a:p>
            <a:pPr lvl="1"/>
            <a:r>
              <a:rPr lang="en-US" dirty="0"/>
              <a:t>Type Coercion</a:t>
            </a:r>
          </a:p>
          <a:p>
            <a:pPr lvl="1"/>
            <a:r>
              <a:rPr lang="en-US" dirty="0"/>
              <a:t>Validation Feedback</a:t>
            </a:r>
          </a:p>
          <a:p>
            <a:r>
              <a:rPr lang="en-US" dirty="0"/>
              <a:t>Function Calling Success Rate</a:t>
            </a:r>
          </a:p>
          <a:p>
            <a:pPr lvl="1"/>
            <a:r>
              <a:rPr lang="en-US" dirty="0"/>
              <a:t>6.75% -&gt; 100%</a:t>
            </a:r>
          </a:p>
        </p:txBody>
      </p:sp>
      <p:sp>
        <p:nvSpPr>
          <p:cNvPr id="29" name="사각형: 둥근 모서리 28">
            <a:extLst>
              <a:ext uri="{FF2B5EF4-FFF2-40B4-BE49-F238E27FC236}">
                <a16:creationId xmlns:a16="http://schemas.microsoft.com/office/drawing/2014/main" id="{F7805EAE-4696-49E6-8CA3-FD570313EA3C}"/>
              </a:ext>
            </a:extLst>
          </p:cNvPr>
          <p:cNvSpPr/>
          <p:nvPr/>
        </p:nvSpPr>
        <p:spPr>
          <a:xfrm>
            <a:off x="6223000" y="133551"/>
            <a:ext cx="5005438" cy="2816125"/>
          </a:xfrm>
          <a:prstGeom prst="roundRect">
            <a:avLst/>
          </a:prstGeom>
          <a:solidFill>
            <a:srgbClr val="1E1E1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t" anchorCtr="0">
            <a:noAutofit/>
          </a:bodyPr>
          <a:lstStyle/>
          <a:p>
            <a:pPr algn="l"/>
            <a:r>
              <a:rPr lang="en-US" sz="1050" b="1" dirty="0">
                <a:solidFill>
                  <a:srgbClr val="888888"/>
                </a:solidFill>
                <a:latin typeface="Consolas"/>
              </a:rPr>
              <a:t>TypeScript</a:t>
            </a:r>
            <a:r>
              <a:rPr lang="en-US" sz="1200" dirty="0">
                <a:solidFill>
                  <a:srgbClr val="D4D4D4"/>
                </a:solidFill>
                <a:latin typeface="Consolas"/>
              </a:rPr>
              <a:t>
</a:t>
            </a:r>
            <a:r>
              <a:rPr lang="en-US" sz="1200" dirty="0">
                <a:solidFill>
                  <a:srgbClr val="C586C0"/>
                </a:solidFill>
                <a:latin typeface="Consolas"/>
              </a:rPr>
              <a:t>import</a:t>
            </a:r>
            <a:r>
              <a:rPr lang="en-US" sz="1200" dirty="0">
                <a:solidFill>
                  <a:srgbClr val="D4D4D4"/>
                </a:solidFill>
                <a:latin typeface="Consolas"/>
              </a:rPr>
              <a:t> </a:t>
            </a:r>
            <a:r>
              <a:rPr lang="en-US" sz="1200" dirty="0">
                <a:solidFill>
                  <a:srgbClr val="9CDCFE"/>
                </a:solidFill>
                <a:latin typeface="Consolas"/>
              </a:rPr>
              <a:t>typia</a:t>
            </a:r>
            <a:r>
              <a:rPr lang="en-US" sz="1200" dirty="0">
                <a:solidFill>
                  <a:srgbClr val="D4D4D4"/>
                </a:solidFill>
                <a:latin typeface="Consolas"/>
              </a:rPr>
              <a:t>, { </a:t>
            </a:r>
            <a:r>
              <a:rPr lang="en-US" sz="1200" dirty="0">
                <a:solidFill>
                  <a:srgbClr val="9CDCFE"/>
                </a:solidFill>
                <a:latin typeface="Consolas"/>
              </a:rPr>
              <a:t>tags</a:t>
            </a:r>
            <a:r>
              <a:rPr lang="en-US" sz="1200" dirty="0">
                <a:solidFill>
                  <a:srgbClr val="D4D4D4"/>
                </a:solidFill>
                <a:latin typeface="Consolas"/>
              </a:rPr>
              <a:t> } </a:t>
            </a:r>
            <a:r>
              <a:rPr lang="en-US" sz="1200" dirty="0">
                <a:solidFill>
                  <a:srgbClr val="C586C0"/>
                </a:solidFill>
                <a:latin typeface="Consolas"/>
              </a:rPr>
              <a:t>from</a:t>
            </a:r>
            <a:r>
              <a:rPr lang="en-US" sz="1200" dirty="0">
                <a:solidFill>
                  <a:srgbClr val="D4D4D4"/>
                </a:solidFill>
                <a:latin typeface="Consolas"/>
              </a:rPr>
              <a:t> </a:t>
            </a:r>
            <a:r>
              <a:rPr lang="en-US" sz="1200" dirty="0">
                <a:solidFill>
                  <a:srgbClr val="CE9178"/>
                </a:solidFill>
                <a:latin typeface="Consolas"/>
              </a:rPr>
              <a:t>"typia"</a:t>
            </a:r>
            <a:r>
              <a:rPr lang="en-US" sz="1200" dirty="0">
                <a:solidFill>
                  <a:srgbClr val="D4D4D4"/>
                </a:solidFill>
                <a:latin typeface="Consolas"/>
              </a:rPr>
              <a:t>;
</a:t>
            </a:r>
            <a:r>
              <a:rPr lang="en-US" sz="1200" dirty="0">
                <a:solidFill>
                  <a:srgbClr val="569CD6"/>
                </a:solidFill>
                <a:latin typeface="Consolas"/>
              </a:rPr>
              <a:t>interface</a:t>
            </a:r>
            <a:r>
              <a:rPr lang="en-US" sz="1200" dirty="0">
                <a:solidFill>
                  <a:srgbClr val="D4D4D4"/>
                </a:solidFill>
                <a:latin typeface="Consolas"/>
              </a:rPr>
              <a:t> </a:t>
            </a:r>
            <a:r>
              <a:rPr lang="en-US" sz="1200" dirty="0" err="1">
                <a:solidFill>
                  <a:srgbClr val="4EC9B0"/>
                </a:solidFill>
                <a:latin typeface="Consolas"/>
              </a:rPr>
              <a:t>IMember</a:t>
            </a:r>
            <a:r>
              <a:rPr lang="en-US" sz="1200" dirty="0">
                <a:solidFill>
                  <a:srgbClr val="D4D4D4"/>
                </a:solidFill>
                <a:latin typeface="Consolas"/>
              </a:rPr>
              <a:t> {
  </a:t>
            </a:r>
            <a:r>
              <a:rPr lang="en-US" sz="1200" dirty="0">
                <a:solidFill>
                  <a:srgbClr val="9CDCFE"/>
                </a:solidFill>
                <a:latin typeface="Consolas"/>
              </a:rPr>
              <a:t>id</a:t>
            </a:r>
            <a:r>
              <a:rPr lang="en-US" sz="1200" dirty="0">
                <a:solidFill>
                  <a:srgbClr val="D4D4D4"/>
                </a:solidFill>
                <a:latin typeface="Consolas"/>
              </a:rPr>
              <a:t>: </a:t>
            </a:r>
            <a:r>
              <a:rPr lang="en-US" sz="1200" dirty="0">
                <a:solidFill>
                  <a:srgbClr val="4EC9B0"/>
                </a:solidFill>
                <a:latin typeface="Consolas"/>
              </a:rPr>
              <a:t>string</a:t>
            </a:r>
            <a:r>
              <a:rPr lang="en-US" sz="1200" dirty="0">
                <a:solidFill>
                  <a:srgbClr val="D4D4D4"/>
                </a:solidFill>
                <a:latin typeface="Consolas"/>
              </a:rPr>
              <a:t> &amp; </a:t>
            </a:r>
            <a:r>
              <a:rPr lang="en-US" sz="1200" dirty="0" err="1">
                <a:solidFill>
                  <a:srgbClr val="D4D4D4"/>
                </a:solidFill>
                <a:latin typeface="Consolas"/>
              </a:rPr>
              <a:t>tags.Format</a:t>
            </a:r>
            <a:r>
              <a:rPr lang="en-US" sz="1200" dirty="0">
                <a:solidFill>
                  <a:srgbClr val="D4D4D4"/>
                </a:solidFill>
                <a:latin typeface="Consolas"/>
              </a:rPr>
              <a:t>&lt;</a:t>
            </a:r>
            <a:r>
              <a:rPr lang="en-US" sz="1200" dirty="0">
                <a:solidFill>
                  <a:srgbClr val="CE9178"/>
                </a:solidFill>
                <a:latin typeface="Consolas"/>
              </a:rPr>
              <a:t>"</a:t>
            </a:r>
            <a:r>
              <a:rPr lang="en-US" sz="1200" dirty="0" err="1">
                <a:solidFill>
                  <a:srgbClr val="CE9178"/>
                </a:solidFill>
                <a:latin typeface="Consolas"/>
              </a:rPr>
              <a:t>uuid</a:t>
            </a:r>
            <a:r>
              <a:rPr lang="en-US" sz="1200" dirty="0">
                <a:solidFill>
                  <a:srgbClr val="CE9178"/>
                </a:solidFill>
                <a:latin typeface="Consolas"/>
              </a:rPr>
              <a:t>"</a:t>
            </a:r>
            <a:r>
              <a:rPr lang="en-US" sz="1200" dirty="0">
                <a:solidFill>
                  <a:srgbClr val="D4D4D4"/>
                </a:solidFill>
                <a:latin typeface="Consolas"/>
              </a:rPr>
              <a:t>&gt;;
  </a:t>
            </a:r>
            <a:r>
              <a:rPr lang="en-US" sz="1200" dirty="0">
                <a:solidFill>
                  <a:srgbClr val="9CDCFE"/>
                </a:solidFill>
                <a:latin typeface="Consolas"/>
              </a:rPr>
              <a:t>email</a:t>
            </a:r>
            <a:r>
              <a:rPr lang="en-US" sz="1200" dirty="0">
                <a:solidFill>
                  <a:srgbClr val="D4D4D4"/>
                </a:solidFill>
                <a:latin typeface="Consolas"/>
              </a:rPr>
              <a:t>: </a:t>
            </a:r>
            <a:r>
              <a:rPr lang="en-US" sz="1200" dirty="0">
                <a:solidFill>
                  <a:srgbClr val="4EC9B0"/>
                </a:solidFill>
                <a:latin typeface="Consolas"/>
              </a:rPr>
              <a:t>string</a:t>
            </a:r>
            <a:r>
              <a:rPr lang="en-US" sz="1200" dirty="0">
                <a:solidFill>
                  <a:srgbClr val="D4D4D4"/>
                </a:solidFill>
                <a:latin typeface="Consolas"/>
              </a:rPr>
              <a:t> &amp; </a:t>
            </a:r>
            <a:r>
              <a:rPr lang="en-US" sz="1200" dirty="0" err="1">
                <a:solidFill>
                  <a:srgbClr val="D4D4D4"/>
                </a:solidFill>
                <a:latin typeface="Consolas"/>
              </a:rPr>
              <a:t>tags.Format</a:t>
            </a:r>
            <a:r>
              <a:rPr lang="en-US" sz="1200" dirty="0">
                <a:solidFill>
                  <a:srgbClr val="D4D4D4"/>
                </a:solidFill>
                <a:latin typeface="Consolas"/>
              </a:rPr>
              <a:t>&lt;</a:t>
            </a:r>
            <a:r>
              <a:rPr lang="en-US" sz="1200" dirty="0">
                <a:solidFill>
                  <a:srgbClr val="CE9178"/>
                </a:solidFill>
                <a:latin typeface="Consolas"/>
              </a:rPr>
              <a:t>"email"</a:t>
            </a:r>
            <a:r>
              <a:rPr lang="en-US" sz="1200" dirty="0">
                <a:solidFill>
                  <a:srgbClr val="D4D4D4"/>
                </a:solidFill>
                <a:latin typeface="Consolas"/>
              </a:rPr>
              <a:t>&gt;;
  </a:t>
            </a:r>
            <a:r>
              <a:rPr lang="en-US" sz="1200" dirty="0">
                <a:solidFill>
                  <a:srgbClr val="9CDCFE"/>
                </a:solidFill>
                <a:latin typeface="Consolas"/>
              </a:rPr>
              <a:t>age</a:t>
            </a:r>
            <a:r>
              <a:rPr lang="en-US" sz="1200" dirty="0">
                <a:solidFill>
                  <a:srgbClr val="D4D4D4"/>
                </a:solidFill>
                <a:latin typeface="Consolas"/>
              </a:rPr>
              <a:t>: </a:t>
            </a:r>
            <a:r>
              <a:rPr lang="en-US" sz="1200" dirty="0">
                <a:solidFill>
                  <a:srgbClr val="4EC9B0"/>
                </a:solidFill>
                <a:latin typeface="Consolas"/>
              </a:rPr>
              <a:t>number</a:t>
            </a:r>
            <a:r>
              <a:rPr lang="en-US" sz="1200" dirty="0">
                <a:solidFill>
                  <a:srgbClr val="D4D4D4"/>
                </a:solidFill>
                <a:latin typeface="Consolas"/>
              </a:rPr>
              <a:t> &amp;
    </a:t>
            </a:r>
            <a:r>
              <a:rPr lang="en-US" sz="1200" dirty="0" err="1">
                <a:solidFill>
                  <a:srgbClr val="D4D4D4"/>
                </a:solidFill>
                <a:latin typeface="Consolas"/>
              </a:rPr>
              <a:t>tags.Type</a:t>
            </a:r>
            <a:r>
              <a:rPr lang="en-US" sz="1200" dirty="0">
                <a:solidFill>
                  <a:srgbClr val="D4D4D4"/>
                </a:solidFill>
                <a:latin typeface="Consolas"/>
              </a:rPr>
              <a:t>&lt;</a:t>
            </a:r>
            <a:r>
              <a:rPr lang="en-US" sz="1200" dirty="0">
                <a:solidFill>
                  <a:srgbClr val="CE9178"/>
                </a:solidFill>
                <a:latin typeface="Consolas"/>
              </a:rPr>
              <a:t>"uint32"</a:t>
            </a:r>
            <a:r>
              <a:rPr lang="en-US" sz="1200" dirty="0">
                <a:solidFill>
                  <a:srgbClr val="D4D4D4"/>
                </a:solidFill>
                <a:latin typeface="Consolas"/>
              </a:rPr>
              <a:t>&gt; &amp;
    </a:t>
            </a:r>
            <a:r>
              <a:rPr lang="en-US" sz="1200" dirty="0" err="1">
                <a:solidFill>
                  <a:srgbClr val="D4D4D4"/>
                </a:solidFill>
                <a:latin typeface="Consolas"/>
              </a:rPr>
              <a:t>tags.ExclusiveMinimum</a:t>
            </a:r>
            <a:r>
              <a:rPr lang="en-US" sz="1200" dirty="0">
                <a:solidFill>
                  <a:srgbClr val="D4D4D4"/>
                </a:solidFill>
                <a:latin typeface="Consolas"/>
              </a:rPr>
              <a:t>&lt;</a:t>
            </a:r>
            <a:r>
              <a:rPr lang="en-US" sz="1200" dirty="0">
                <a:solidFill>
                  <a:srgbClr val="B5CEA8"/>
                </a:solidFill>
                <a:latin typeface="Consolas"/>
              </a:rPr>
              <a:t>19</a:t>
            </a:r>
            <a:r>
              <a:rPr lang="en-US" sz="1200" dirty="0">
                <a:solidFill>
                  <a:srgbClr val="D4D4D4"/>
                </a:solidFill>
                <a:latin typeface="Consolas"/>
              </a:rPr>
              <a:t>&gt; &amp;
    </a:t>
            </a:r>
            <a:r>
              <a:rPr lang="en-US" sz="1200" dirty="0" err="1">
                <a:solidFill>
                  <a:srgbClr val="D4D4D4"/>
                </a:solidFill>
                <a:latin typeface="Consolas"/>
              </a:rPr>
              <a:t>tags.Maximum</a:t>
            </a:r>
            <a:r>
              <a:rPr lang="en-US" sz="1200" dirty="0">
                <a:solidFill>
                  <a:srgbClr val="D4D4D4"/>
                </a:solidFill>
                <a:latin typeface="Consolas"/>
              </a:rPr>
              <a:t>&lt;</a:t>
            </a:r>
            <a:r>
              <a:rPr lang="en-US" sz="1200" dirty="0">
                <a:solidFill>
                  <a:srgbClr val="B5CEA8"/>
                </a:solidFill>
                <a:latin typeface="Consolas"/>
              </a:rPr>
              <a:t>100</a:t>
            </a:r>
            <a:r>
              <a:rPr lang="en-US" sz="1200" dirty="0">
                <a:solidFill>
                  <a:srgbClr val="D4D4D4"/>
                </a:solidFill>
                <a:latin typeface="Consolas"/>
              </a:rPr>
              <a:t>&gt;;
}
</a:t>
            </a:r>
            <a:r>
              <a:rPr lang="en-US" sz="1200" dirty="0">
                <a:solidFill>
                  <a:srgbClr val="569CD6"/>
                </a:solidFill>
                <a:latin typeface="Consolas"/>
              </a:rPr>
              <a:t>const</a:t>
            </a:r>
            <a:r>
              <a:rPr lang="en-US" sz="1200" dirty="0">
                <a:solidFill>
                  <a:srgbClr val="D4D4D4"/>
                </a:solidFill>
                <a:latin typeface="Consolas"/>
              </a:rPr>
              <a:t> </a:t>
            </a:r>
            <a:r>
              <a:rPr lang="en-US" sz="1200" dirty="0">
                <a:solidFill>
                  <a:srgbClr val="9CDCFE"/>
                </a:solidFill>
                <a:latin typeface="Consolas"/>
              </a:rPr>
              <a:t>check</a:t>
            </a:r>
            <a:r>
              <a:rPr lang="en-US" sz="1200" dirty="0">
                <a:solidFill>
                  <a:srgbClr val="D4D4D4"/>
                </a:solidFill>
                <a:latin typeface="Consolas"/>
              </a:rPr>
              <a:t>: </a:t>
            </a:r>
            <a:r>
              <a:rPr lang="en-US" sz="1200" dirty="0" err="1">
                <a:solidFill>
                  <a:srgbClr val="4EC9B0"/>
                </a:solidFill>
                <a:latin typeface="Consolas"/>
              </a:rPr>
              <a:t>boolean</a:t>
            </a:r>
            <a:r>
              <a:rPr lang="en-US" sz="1200" dirty="0">
                <a:solidFill>
                  <a:srgbClr val="D4D4D4"/>
                </a:solidFill>
                <a:latin typeface="Consolas"/>
              </a:rPr>
              <a:t> = </a:t>
            </a:r>
            <a:r>
              <a:rPr lang="en-US" sz="1200" dirty="0">
                <a:solidFill>
                  <a:srgbClr val="9CDCFE"/>
                </a:solidFill>
                <a:latin typeface="Consolas"/>
              </a:rPr>
              <a:t>typia</a:t>
            </a:r>
            <a:r>
              <a:rPr lang="en-US" sz="1200" dirty="0">
                <a:solidFill>
                  <a:srgbClr val="DCDCAA"/>
                </a:solidFill>
                <a:latin typeface="Consolas"/>
              </a:rPr>
              <a:t>.is</a:t>
            </a:r>
            <a:r>
              <a:rPr lang="en-US" sz="1200" dirty="0">
                <a:solidFill>
                  <a:srgbClr val="D4D4D4"/>
                </a:solidFill>
                <a:latin typeface="Consolas"/>
              </a:rPr>
              <a:t>&lt;</a:t>
            </a:r>
            <a:r>
              <a:rPr lang="en-US" sz="1200" dirty="0" err="1">
                <a:solidFill>
                  <a:srgbClr val="4EC9B0"/>
                </a:solidFill>
                <a:latin typeface="Consolas"/>
              </a:rPr>
              <a:t>IMember</a:t>
            </a:r>
            <a:r>
              <a:rPr lang="en-US" sz="1200" dirty="0">
                <a:solidFill>
                  <a:srgbClr val="D4D4D4"/>
                </a:solidFill>
                <a:latin typeface="Consolas"/>
              </a:rPr>
              <a:t>&gt;(input);</a:t>
            </a:r>
          </a:p>
        </p:txBody>
      </p:sp>
      <p:sp>
        <p:nvSpPr>
          <p:cNvPr id="30" name="사각형: 둥근 모서리 29">
            <a:extLst>
              <a:ext uri="{FF2B5EF4-FFF2-40B4-BE49-F238E27FC236}">
                <a16:creationId xmlns:a16="http://schemas.microsoft.com/office/drawing/2014/main" id="{8EF8A5A4-C8B1-4276-8042-7EC81861297B}"/>
              </a:ext>
            </a:extLst>
          </p:cNvPr>
          <p:cNvSpPr/>
          <p:nvPr/>
        </p:nvSpPr>
        <p:spPr>
          <a:xfrm>
            <a:off x="6222999" y="3677676"/>
            <a:ext cx="5005439" cy="3081179"/>
          </a:xfrm>
          <a:prstGeom prst="roundRect">
            <a:avLst/>
          </a:prstGeom>
          <a:solidFill>
            <a:srgbClr val="1E1E1E"/>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t" anchorCtr="0">
            <a:noAutofit/>
          </a:bodyPr>
          <a:lstStyle/>
          <a:p>
            <a:pPr algn="l"/>
            <a:r>
              <a:rPr lang="en-US" sz="1000" b="1">
                <a:solidFill>
                  <a:srgbClr val="888888"/>
                </a:solidFill>
                <a:latin typeface="Consolas"/>
              </a:rPr>
              <a:t>JavaScript (compiled)</a:t>
            </a:r>
            <a:r>
              <a:rPr lang="en-US" sz="1100">
                <a:solidFill>
                  <a:srgbClr val="D4D4D4"/>
                </a:solidFill>
                <a:latin typeface="Consolas"/>
              </a:rPr>
              <a:t>
((</a:t>
            </a:r>
            <a:r>
              <a:rPr lang="en-US" sz="1100">
                <a:solidFill>
                  <a:srgbClr val="9CDCFE"/>
                </a:solidFill>
                <a:latin typeface="Consolas"/>
              </a:rPr>
              <a:t>input</a:t>
            </a:r>
            <a:r>
              <a:rPr lang="en-US" sz="1100">
                <a:solidFill>
                  <a:srgbClr val="D4D4D4"/>
                </a:solidFill>
                <a:latin typeface="Consolas"/>
              </a:rPr>
              <a:t>) </a:t>
            </a:r>
            <a:r>
              <a:rPr lang="en-US" sz="1100">
                <a:solidFill>
                  <a:srgbClr val="569CD6"/>
                </a:solidFill>
                <a:latin typeface="Consolas"/>
              </a:rPr>
              <a:t>=&gt;</a:t>
            </a:r>
            <a:r>
              <a:rPr lang="en-US" sz="1100">
                <a:solidFill>
                  <a:srgbClr val="D4D4D4"/>
                </a:solidFill>
                <a:latin typeface="Consolas"/>
              </a:rPr>
              <a:t> {
  </a:t>
            </a:r>
            <a:r>
              <a:rPr lang="en-US" sz="1100">
                <a:solidFill>
                  <a:srgbClr val="C586C0"/>
                </a:solidFill>
                <a:latin typeface="Consolas"/>
              </a:rPr>
              <a:t>return</a:t>
            </a:r>
            <a:r>
              <a:rPr lang="en-US" sz="1100">
                <a:solidFill>
                  <a:srgbClr val="D4D4D4"/>
                </a:solidFill>
                <a:latin typeface="Consolas"/>
              </a:rPr>
              <a:t> (
    </a:t>
            </a:r>
            <a:r>
              <a:rPr lang="en-US" sz="1100">
                <a:solidFill>
                  <a:srgbClr val="569CD6"/>
                </a:solidFill>
                <a:latin typeface="Consolas"/>
              </a:rPr>
              <a:t>typeof</a:t>
            </a:r>
            <a:r>
              <a:rPr lang="en-US" sz="1100">
                <a:solidFill>
                  <a:srgbClr val="D4D4D4"/>
                </a:solidFill>
                <a:latin typeface="Consolas"/>
              </a:rPr>
              <a:t> input === </a:t>
            </a:r>
            <a:r>
              <a:rPr lang="en-US" sz="1100">
                <a:solidFill>
                  <a:srgbClr val="CE9178"/>
                </a:solidFill>
                <a:latin typeface="Consolas"/>
              </a:rPr>
              <a:t>"object"</a:t>
            </a:r>
            <a:r>
              <a:rPr lang="en-US" sz="1100">
                <a:solidFill>
                  <a:srgbClr val="D4D4D4"/>
                </a:solidFill>
                <a:latin typeface="Consolas"/>
              </a:rPr>
              <a:t> &amp;&amp;
    </a:t>
            </a:r>
            <a:r>
              <a:rPr lang="en-US" sz="1100">
                <a:solidFill>
                  <a:srgbClr val="569CD6"/>
                </a:solidFill>
                <a:latin typeface="Consolas"/>
              </a:rPr>
              <a:t>null</a:t>
            </a:r>
            <a:r>
              <a:rPr lang="en-US" sz="1100">
                <a:solidFill>
                  <a:srgbClr val="D4D4D4"/>
                </a:solidFill>
                <a:latin typeface="Consolas"/>
              </a:rPr>
              <a:t> !== input &amp;&amp;
    </a:t>
            </a:r>
            <a:r>
              <a:rPr lang="en-US" sz="1100">
                <a:solidFill>
                  <a:srgbClr val="569CD6"/>
                </a:solidFill>
                <a:latin typeface="Consolas"/>
              </a:rPr>
              <a:t>typeof</a:t>
            </a:r>
            <a:r>
              <a:rPr lang="en-US" sz="1100">
                <a:solidFill>
                  <a:srgbClr val="D4D4D4"/>
                </a:solidFill>
                <a:latin typeface="Consolas"/>
              </a:rPr>
              <a:t> input.id === </a:t>
            </a:r>
            <a:r>
              <a:rPr lang="en-US" sz="1100">
                <a:solidFill>
                  <a:srgbClr val="CE9178"/>
                </a:solidFill>
                <a:latin typeface="Consolas"/>
              </a:rPr>
              <a:t>"string"</a:t>
            </a:r>
            <a:r>
              <a:rPr lang="en-US" sz="1100">
                <a:solidFill>
                  <a:srgbClr val="D4D4D4"/>
                </a:solidFill>
                <a:latin typeface="Consolas"/>
              </a:rPr>
              <a:t> &amp;&amp;
    </a:t>
            </a:r>
            <a:r>
              <a:rPr lang="en-US" sz="1100">
                <a:solidFill>
                  <a:srgbClr val="D16969"/>
                </a:solidFill>
                <a:latin typeface="Consolas"/>
              </a:rPr>
              <a:t>/^[0-9a-f]{8}-.../</a:t>
            </a:r>
            <a:r>
              <a:rPr lang="en-US" sz="1100">
                <a:solidFill>
                  <a:srgbClr val="D4D4D4"/>
                </a:solidFill>
                <a:latin typeface="Consolas"/>
              </a:rPr>
              <a:t>.test(input.id) &amp;&amp;
    </a:t>
            </a:r>
            <a:r>
              <a:rPr lang="en-US" sz="1100">
                <a:solidFill>
                  <a:srgbClr val="569CD6"/>
                </a:solidFill>
                <a:latin typeface="Consolas"/>
              </a:rPr>
              <a:t>typeof</a:t>
            </a:r>
            <a:r>
              <a:rPr lang="en-US" sz="1100">
                <a:solidFill>
                  <a:srgbClr val="D4D4D4"/>
                </a:solidFill>
                <a:latin typeface="Consolas"/>
              </a:rPr>
              <a:t> input.email === </a:t>
            </a:r>
            <a:r>
              <a:rPr lang="en-US" sz="1100">
                <a:solidFill>
                  <a:srgbClr val="CE9178"/>
                </a:solidFill>
                <a:latin typeface="Consolas"/>
              </a:rPr>
              <a:t>"string"</a:t>
            </a:r>
            <a:r>
              <a:rPr lang="en-US" sz="1100">
                <a:solidFill>
                  <a:srgbClr val="D4D4D4"/>
                </a:solidFill>
                <a:latin typeface="Consolas"/>
              </a:rPr>
              <a:t> &amp;&amp;
    </a:t>
            </a:r>
            <a:r>
              <a:rPr lang="en-US" sz="1100">
                <a:solidFill>
                  <a:srgbClr val="D16969"/>
                </a:solidFill>
                <a:latin typeface="Consolas"/>
              </a:rPr>
              <a:t>/^[a-z0-9._%+]+@.../</a:t>
            </a:r>
            <a:r>
              <a:rPr lang="en-US" sz="1100">
                <a:solidFill>
                  <a:srgbClr val="D4D4D4"/>
                </a:solidFill>
                <a:latin typeface="Consolas"/>
              </a:rPr>
              <a:t>.test(input.email) &amp;&amp;
    Number.isInteger(input.age) &amp;&amp;
    input.age &gt;= </a:t>
            </a:r>
            <a:r>
              <a:rPr lang="en-US" sz="1100">
                <a:solidFill>
                  <a:srgbClr val="B5CEA8"/>
                </a:solidFill>
                <a:latin typeface="Consolas"/>
              </a:rPr>
              <a:t>0</a:t>
            </a:r>
            <a:r>
              <a:rPr lang="en-US" sz="1100">
                <a:solidFill>
                  <a:srgbClr val="D4D4D4"/>
                </a:solidFill>
                <a:latin typeface="Consolas"/>
              </a:rPr>
              <a:t> &amp;&amp;
    </a:t>
            </a:r>
            <a:r>
              <a:rPr lang="en-US" sz="1100">
                <a:solidFill>
                  <a:srgbClr val="B5CEA8"/>
                </a:solidFill>
                <a:latin typeface="Consolas"/>
              </a:rPr>
              <a:t>19</a:t>
            </a:r>
            <a:r>
              <a:rPr lang="en-US" sz="1100">
                <a:solidFill>
                  <a:srgbClr val="D4D4D4"/>
                </a:solidFill>
                <a:latin typeface="Consolas"/>
              </a:rPr>
              <a:t> &lt; input.age &amp;&amp;
    </a:t>
            </a:r>
            <a:r>
              <a:rPr lang="en-US" sz="1100">
                <a:solidFill>
                  <a:srgbClr val="B5CEA8"/>
                </a:solidFill>
                <a:latin typeface="Consolas"/>
              </a:rPr>
              <a:t>100</a:t>
            </a:r>
            <a:r>
              <a:rPr lang="en-US" sz="1100">
                <a:solidFill>
                  <a:srgbClr val="D4D4D4"/>
                </a:solidFill>
                <a:latin typeface="Consolas"/>
              </a:rPr>
              <a:t> &gt;= input.age
  )
})</a:t>
            </a:r>
          </a:p>
        </p:txBody>
      </p:sp>
      <p:sp>
        <p:nvSpPr>
          <p:cNvPr id="34" name="화살표: 아래쪽 33">
            <a:extLst>
              <a:ext uri="{FF2B5EF4-FFF2-40B4-BE49-F238E27FC236}">
                <a16:creationId xmlns:a16="http://schemas.microsoft.com/office/drawing/2014/main" id="{A5892466-05D4-4295-8D70-333E08009259}"/>
              </a:ext>
            </a:extLst>
          </p:cNvPr>
          <p:cNvSpPr/>
          <p:nvPr/>
        </p:nvSpPr>
        <p:spPr>
          <a:xfrm>
            <a:off x="8331200" y="3131576"/>
            <a:ext cx="635000" cy="381000"/>
          </a:xfrm>
          <a:prstGeom prst="downArrow">
            <a:avLst/>
          </a:prstGeom>
          <a:solidFill>
            <a:srgbClr val="E8A317"/>
          </a:solidFill>
          <a:ln w="1905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35" name="TextBox 34">
            <a:extLst>
              <a:ext uri="{FF2B5EF4-FFF2-40B4-BE49-F238E27FC236}">
                <a16:creationId xmlns:a16="http://schemas.microsoft.com/office/drawing/2014/main" id="{712F32BB-8390-4586-AE6E-087056DA5419}"/>
              </a:ext>
            </a:extLst>
          </p:cNvPr>
          <p:cNvSpPr txBox="1"/>
          <p:nvPr/>
        </p:nvSpPr>
        <p:spPr>
          <a:xfrm>
            <a:off x="9042400" y="3131576"/>
            <a:ext cx="1524000" cy="381000"/>
          </a:xfrm>
          <a:prstGeom prst="rect">
            <a:avLst/>
          </a:prstGeom>
          <a:noFill/>
        </p:spPr>
        <p:txBody>
          <a:bodyPr vertOverflow="overflow" vert="horz" wrap="square" rtlCol="0" anchor="ctr" anchorCtr="0">
            <a:noAutofit/>
          </a:bodyPr>
          <a:lstStyle/>
          <a:p>
            <a:pPr algn="l"/>
            <a:r>
              <a:rPr lang="en-US" sz="1600" b="1">
                <a:solidFill>
                  <a:srgbClr val="E8A317"/>
                </a:solidFill>
              </a:rPr>
              <a:t>transform</a:t>
            </a:r>
          </a:p>
        </p:txBody>
      </p:sp>
    </p:spTree>
    <p:extLst>
      <p:ext uri="{BB962C8B-B14F-4D97-AF65-F5344CB8AC3E}">
        <p14:creationId xmlns:p14="http://schemas.microsoft.com/office/powerpoint/2010/main" val="387972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A1A2E">
            <a:alpha val="100000"/>
          </a:srgbClr>
        </a:solidFill>
        <a:effectLst/>
      </p:bgPr>
    </p:bg>
    <p:spTree>
      <p:nvGrpSpPr>
        <p:cNvPr id="1" name=""/>
        <p:cNvGrpSpPr/>
        <p:nvPr/>
      </p:nvGrpSpPr>
      <p:grpSpPr>
        <a:xfrm>
          <a:off x="0" y="0"/>
          <a:ext cx="0" cy="0"/>
          <a:chOff x="0" y="0"/>
          <a:chExt cx="0" cy="0"/>
        </a:xfrm>
      </p:grpSpPr>
      <p:sp>
        <p:nvSpPr>
          <p:cNvPr id="200" name="T"/>
          <p:cNvSpPr/>
          <p:nvPr/>
        </p:nvSpPr>
        <p:spPr>
          <a:xfrm>
            <a:off x="762000" y="317500"/>
            <a:ext cx="10668000" cy="508000"/>
          </a:xfrm>
          <a:prstGeom prst="rect">
            <a:avLst/>
          </a:prstGeom>
          <a:noFill/>
          <a:ln>
            <a:noFill/>
          </a:ln>
        </p:spPr>
        <p:txBody>
          <a:bodyPr wrap="square" lIns="0" tIns="0" rIns="0" bIns="0"/>
          <a:lstStyle/>
          <a:p>
            <a:r>
              <a:rPr lang="en-US" sz="2800" b="1">
                <a:solidFill>
                  <a:srgbClr val="FFFFFF"/>
                </a:solidFill>
              </a:rPr>
              <a:t>Schema-Based Type Coercion</a:t>
            </a:r>
            <a:endParaRPr lang="en-US" sz="2800" b="1" dirty="0">
              <a:solidFill>
                <a:srgbClr val="FFFFFF"/>
              </a:solidFill>
            </a:endParaRPr>
          </a:p>
        </p:txBody>
      </p:sp>
      <p:sp>
        <p:nvSpPr>
          <p:cNvPr id="201" name="Sub"/>
          <p:cNvSpPr/>
          <p:nvPr/>
        </p:nvSpPr>
        <p:spPr>
          <a:xfrm>
            <a:off x="762000" y="863600"/>
            <a:ext cx="10668000" cy="317500"/>
          </a:xfrm>
          <a:prstGeom prst="rect">
            <a:avLst/>
          </a:prstGeom>
          <a:noFill/>
          <a:ln>
            <a:noFill/>
          </a:ln>
        </p:spPr>
        <p:txBody>
          <a:bodyPr wrap="square" lIns="0" tIns="0" rIns="0" bIns="0"/>
          <a:lstStyle/>
          <a:p>
            <a:r>
              <a:rPr lang="en-US" sz="1400" dirty="0">
                <a:solidFill>
                  <a:srgbClr val="888888"/>
                </a:solidFill>
              </a:rPr>
              <a:t>"42" as string or number? Depends entirely on the schema.</a:t>
            </a:r>
          </a:p>
        </p:txBody>
      </p:sp>
      <p:sp>
        <p:nvSpPr>
          <p:cNvPr id="202" name="CodeBg"/>
          <p:cNvSpPr/>
          <p:nvPr/>
        </p:nvSpPr>
        <p:spPr>
          <a:xfrm>
            <a:off x="508000" y="1270000"/>
            <a:ext cx="11176000" cy="4445000"/>
          </a:xfrm>
          <a:prstGeom prst="roundRect">
            <a:avLst>
              <a:gd name="adj" fmla="val 3000"/>
            </a:avLst>
          </a:prstGeom>
          <a:solidFill>
            <a:srgbClr val="1E1E1E"/>
          </a:solidFill>
          <a:ln>
            <a:noFill/>
          </a:ln>
        </p:spPr>
        <p:txBody>
          <a:bodyPr/>
          <a:lstStyle/>
          <a:p>
            <a:endParaRPr lang="en-US"/>
          </a:p>
        </p:txBody>
      </p:sp>
      <p:sp>
        <p:nvSpPr>
          <p:cNvPr id="203" name="Code"/>
          <p:cNvSpPr/>
          <p:nvPr/>
        </p:nvSpPr>
        <p:spPr>
          <a:xfrm>
            <a:off x="762000" y="1397000"/>
            <a:ext cx="10795000" cy="4191000"/>
          </a:xfrm>
          <a:prstGeom prst="rect">
            <a:avLst/>
          </a:prstGeom>
          <a:noFill/>
          <a:ln>
            <a:noFill/>
          </a:ln>
        </p:spPr>
        <p:txBody>
          <a:bodyPr wrap="square" lIns="0" tIns="0" rIns="0" bIns="0"/>
          <a:lstStyle/>
          <a:p>
            <a:pPr>
              <a:lnSpc>
                <a:spcPts val="1700"/>
              </a:lnSpc>
            </a:pPr>
            <a:r>
              <a:rPr lang="en-US" sz="1300" dirty="0">
                <a:solidFill>
                  <a:srgbClr val="6A9955"/>
                </a:solidFill>
                <a:latin typeface="Consolas"/>
              </a:rPr>
              <a:t>// Simple coercion — schema-aware</a:t>
            </a:r>
          </a:p>
          <a:p>
            <a:pPr>
              <a:lnSpc>
                <a:spcPts val="1700"/>
              </a:lnSpc>
            </a:pPr>
            <a:r>
              <a:rPr lang="en-US" sz="1300" dirty="0">
                <a:solidFill>
                  <a:srgbClr val="CE9178"/>
                </a:solidFill>
                <a:latin typeface="Consolas"/>
              </a:rPr>
              <a:t>"42"</a:t>
            </a:r>
            <a:r>
              <a:rPr lang="en-US" sz="1300" dirty="0">
                <a:solidFill>
                  <a:srgbClr val="D4D4D4"/>
                </a:solidFill>
                <a:latin typeface="Consolas"/>
              </a:rPr>
              <a:t>          → </a:t>
            </a:r>
            <a:r>
              <a:rPr lang="en-US" sz="1300" dirty="0">
                <a:solidFill>
                  <a:srgbClr val="B5CEA8"/>
                </a:solidFill>
                <a:latin typeface="Consolas"/>
              </a:rPr>
              <a:t>42</a:t>
            </a:r>
            <a:r>
              <a:rPr lang="en-US" sz="1300" dirty="0">
                <a:solidFill>
                  <a:srgbClr val="D4D4D4"/>
                </a:solidFill>
                <a:latin typeface="Consolas"/>
              </a:rPr>
              <a:t>        </a:t>
            </a:r>
            <a:r>
              <a:rPr lang="en-US" sz="1300" dirty="0">
                <a:solidFill>
                  <a:srgbClr val="6A9955"/>
                </a:solidFill>
                <a:latin typeface="Consolas"/>
              </a:rPr>
              <a:t>// schema: number</a:t>
            </a:r>
          </a:p>
          <a:p>
            <a:pPr>
              <a:lnSpc>
                <a:spcPts val="1700"/>
              </a:lnSpc>
            </a:pPr>
            <a:r>
              <a:rPr lang="en-US" sz="1300" dirty="0">
                <a:solidFill>
                  <a:srgbClr val="CE9178"/>
                </a:solidFill>
                <a:latin typeface="Consolas"/>
              </a:rPr>
              <a:t>"true"</a:t>
            </a:r>
            <a:r>
              <a:rPr lang="en-US" sz="1300" dirty="0">
                <a:solidFill>
                  <a:srgbClr val="D4D4D4"/>
                </a:solidFill>
                <a:latin typeface="Consolas"/>
              </a:rPr>
              <a:t>        → </a:t>
            </a:r>
            <a:r>
              <a:rPr lang="en-US" sz="1300" dirty="0">
                <a:solidFill>
                  <a:srgbClr val="569CD6"/>
                </a:solidFill>
                <a:latin typeface="Consolas"/>
              </a:rPr>
              <a:t>true</a:t>
            </a:r>
            <a:r>
              <a:rPr lang="en-US" sz="1300" dirty="0">
                <a:solidFill>
                  <a:srgbClr val="D4D4D4"/>
                </a:solidFill>
                <a:latin typeface="Consolas"/>
              </a:rPr>
              <a:t>      </a:t>
            </a:r>
            <a:r>
              <a:rPr lang="en-US" sz="1300" dirty="0">
                <a:solidFill>
                  <a:srgbClr val="6A9955"/>
                </a:solidFill>
                <a:latin typeface="Consolas"/>
              </a:rPr>
              <a:t>// schema: boolean</a:t>
            </a:r>
          </a:p>
          <a:p>
            <a:pPr>
              <a:lnSpc>
                <a:spcPts val="1700"/>
              </a:lnSpc>
            </a:pPr>
            <a:r>
              <a:rPr lang="en-US" sz="1300" dirty="0">
                <a:solidFill>
                  <a:srgbClr val="CE9178"/>
                </a:solidFill>
                <a:latin typeface="Consolas"/>
              </a:rPr>
              <a:t>"[1,2,3]"</a:t>
            </a:r>
            <a:r>
              <a:rPr lang="en-US" sz="1300" dirty="0">
                <a:solidFill>
                  <a:srgbClr val="D4D4D4"/>
                </a:solidFill>
                <a:latin typeface="Consolas"/>
              </a:rPr>
              <a:t>     → </a:t>
            </a:r>
            <a:r>
              <a:rPr lang="en-US" sz="1300" dirty="0">
                <a:solidFill>
                  <a:srgbClr val="B5CEA8"/>
                </a:solidFill>
                <a:latin typeface="Consolas"/>
              </a:rPr>
              <a:t>[1,2,3]</a:t>
            </a:r>
            <a:r>
              <a:rPr lang="en-US" sz="1300" dirty="0">
                <a:solidFill>
                  <a:srgbClr val="D4D4D4"/>
                </a:solidFill>
                <a:latin typeface="Consolas"/>
              </a:rPr>
              <a:t>   </a:t>
            </a:r>
            <a:r>
              <a:rPr lang="en-US" sz="1300" dirty="0">
                <a:solidFill>
                  <a:srgbClr val="6A9955"/>
                </a:solidFill>
                <a:latin typeface="Consolas"/>
              </a:rPr>
              <a:t>// schema: array</a:t>
            </a:r>
          </a:p>
          <a:p>
            <a:pPr>
              <a:lnSpc>
                <a:spcPts val="1700"/>
              </a:lnSpc>
            </a:pPr>
            <a:endParaRPr lang="en-US" sz="1300" dirty="0">
              <a:solidFill>
                <a:srgbClr val="6A9955"/>
              </a:solidFill>
              <a:latin typeface="Consolas"/>
            </a:endParaRPr>
          </a:p>
          <a:p>
            <a:pPr>
              <a:lnSpc>
                <a:spcPts val="1700"/>
              </a:lnSpc>
            </a:pPr>
            <a:r>
              <a:rPr lang="en-US" sz="1300" dirty="0">
                <a:solidFill>
                  <a:srgbClr val="6A9955"/>
                </a:solidFill>
                <a:latin typeface="Consolas"/>
              </a:rPr>
              <a:t>// The killer: union types (anyOf)</a:t>
            </a:r>
          </a:p>
          <a:p>
            <a:pPr>
              <a:lnSpc>
                <a:spcPts val="1700"/>
              </a:lnSpc>
            </a:pPr>
            <a:r>
              <a:rPr lang="en-US" sz="1300" dirty="0">
                <a:solidFill>
                  <a:srgbClr val="6A9955"/>
                </a:solidFill>
                <a:latin typeface="Consolas"/>
              </a:rPr>
              <a:t>// payment: </a:t>
            </a:r>
            <a:r>
              <a:rPr lang="en-US" sz="1300" dirty="0">
                <a:solidFill>
                  <a:srgbClr val="4EC9B0"/>
                </a:solidFill>
                <a:latin typeface="Consolas"/>
              </a:rPr>
              <a:t>ICardPayment</a:t>
            </a:r>
            <a:r>
              <a:rPr lang="en-US" sz="1300" dirty="0">
                <a:solidFill>
                  <a:srgbClr val="6A9955"/>
                </a:solidFill>
                <a:latin typeface="Consolas"/>
              </a:rPr>
              <a:t> | </a:t>
            </a:r>
            <a:r>
              <a:rPr lang="en-US" sz="1300" dirty="0">
                <a:solidFill>
                  <a:srgbClr val="4EC9B0"/>
                </a:solidFill>
                <a:latin typeface="Consolas"/>
              </a:rPr>
              <a:t>IBankTransfer</a:t>
            </a:r>
          </a:p>
          <a:p>
            <a:pPr>
              <a:lnSpc>
                <a:spcPts val="1700"/>
              </a:lnSpc>
            </a:pPr>
            <a:endParaRPr lang="en-US" sz="1300" dirty="0">
              <a:solidFill>
                <a:srgbClr val="4EC9B0"/>
              </a:solidFill>
              <a:latin typeface="Consolas"/>
            </a:endParaRPr>
          </a:p>
          <a:p>
            <a:pPr>
              <a:lnSpc>
                <a:spcPts val="1700"/>
              </a:lnSpc>
            </a:pPr>
            <a:r>
              <a:rPr lang="en-US" sz="1300" dirty="0">
                <a:solidFill>
                  <a:srgbClr val="6A9955"/>
                </a:solidFill>
                <a:latin typeface="Consolas"/>
              </a:rPr>
              <a:t>// LLM returns:</a:t>
            </a:r>
          </a:p>
          <a:p>
            <a:pPr>
              <a:lnSpc>
                <a:spcPts val="1700"/>
              </a:lnSpc>
            </a:pPr>
            <a:r>
              <a:rPr lang="en-US" sz="1300" dirty="0">
                <a:solidFill>
                  <a:srgbClr val="CE9178"/>
                </a:solidFill>
                <a:latin typeface="Consolas"/>
              </a:rPr>
              <a:t>"{\"type\":\"card\",</a:t>
            </a:r>
            <a:r>
              <a:rPr lang="en-US" sz="1300" dirty="0" err="1">
                <a:solidFill>
                  <a:srgbClr val="CE9178"/>
                </a:solidFill>
                <a:latin typeface="Consolas"/>
              </a:rPr>
              <a:t>cardNumber</a:t>
            </a:r>
            <a:r>
              <a:rPr lang="en-US" sz="1300" dirty="0">
                <a:solidFill>
                  <a:srgbClr val="CE9178"/>
                </a:solidFill>
                <a:latin typeface="Consolas"/>
              </a:rPr>
              <a:t>:\"1234</a:t>
            </a:r>
          </a:p>
          <a:p>
            <a:pPr>
              <a:lnSpc>
                <a:spcPts val="1700"/>
              </a:lnSpc>
            </a:pPr>
            <a:endParaRPr lang="en-US" sz="1300" dirty="0">
              <a:solidFill>
                <a:srgbClr val="CE9178"/>
              </a:solidFill>
              <a:latin typeface="Consolas"/>
            </a:endParaRPr>
          </a:p>
          <a:p>
            <a:pPr>
              <a:lnSpc>
                <a:spcPts val="1700"/>
              </a:lnSpc>
            </a:pPr>
            <a:r>
              <a:rPr lang="en-US" sz="1300" dirty="0">
                <a:solidFill>
                  <a:srgbClr val="FF6B6B"/>
                </a:solidFill>
                <a:latin typeface="Consolas"/>
              </a:rPr>
              <a:t>// jsonrepair, dirty-json, LangChain:</a:t>
            </a:r>
          </a:p>
          <a:p>
            <a:pPr>
              <a:lnSpc>
                <a:spcPts val="1700"/>
              </a:lnSpc>
            </a:pPr>
            <a:r>
              <a:rPr lang="en-US" sz="1300" dirty="0">
                <a:solidFill>
                  <a:srgbClr val="FF6B6B"/>
                </a:solidFill>
                <a:latin typeface="Consolas"/>
              </a:rPr>
              <a:t>//   → passes through. Valid string. No schema = no clue.</a:t>
            </a:r>
          </a:p>
          <a:p>
            <a:pPr>
              <a:lnSpc>
                <a:spcPts val="1700"/>
              </a:lnSpc>
            </a:pPr>
            <a:endParaRPr lang="en-US" sz="1300" dirty="0">
              <a:solidFill>
                <a:srgbClr val="FF6B6B"/>
              </a:solidFill>
              <a:latin typeface="Consolas"/>
            </a:endParaRPr>
          </a:p>
          <a:p>
            <a:pPr>
              <a:lnSpc>
                <a:spcPts val="1700"/>
              </a:lnSpc>
            </a:pPr>
            <a:r>
              <a:rPr lang="en-US" sz="1300" dirty="0">
                <a:solidFill>
                  <a:srgbClr val="4EC9B0"/>
                </a:solidFill>
                <a:latin typeface="Consolas"/>
              </a:rPr>
              <a:t>// Typia coerce():</a:t>
            </a:r>
          </a:p>
          <a:p>
            <a:pPr>
              <a:lnSpc>
                <a:spcPts val="1700"/>
              </a:lnSpc>
            </a:pPr>
            <a:r>
              <a:rPr lang="en-US" sz="1300" dirty="0">
                <a:solidFill>
                  <a:srgbClr val="4EC9B0"/>
                </a:solidFill>
                <a:latin typeface="Consolas"/>
              </a:rPr>
              <a:t>//   schema expects object → string found → re-enter parse()</a:t>
            </a:r>
          </a:p>
          <a:p>
            <a:pPr>
              <a:lnSpc>
                <a:spcPts val="1700"/>
              </a:lnSpc>
            </a:pPr>
            <a:r>
              <a:rPr lang="en-US" sz="1300" dirty="0">
                <a:solidFill>
                  <a:srgbClr val="4EC9B0"/>
                </a:solidFill>
                <a:latin typeface="Consolas"/>
              </a:rPr>
              <a:t>//   → </a:t>
            </a:r>
            <a:r>
              <a:rPr lang="en-US" sz="1300" dirty="0">
                <a:solidFill>
                  <a:srgbClr val="D4D4D4"/>
                </a:solidFill>
                <a:latin typeface="Consolas"/>
              </a:rPr>
              <a:t>{ type: </a:t>
            </a:r>
            <a:r>
              <a:rPr lang="en-US" sz="1300" dirty="0">
                <a:solidFill>
                  <a:srgbClr val="CE9178"/>
                </a:solidFill>
                <a:latin typeface="Consolas"/>
              </a:rPr>
              <a:t>"card"</a:t>
            </a:r>
            <a:r>
              <a:rPr lang="en-US" sz="1300" dirty="0">
                <a:solidFill>
                  <a:srgbClr val="D4D4D4"/>
                </a:solidFill>
                <a:latin typeface="Consolas"/>
              </a:rPr>
              <a:t>, cardNumber: </a:t>
            </a:r>
            <a:r>
              <a:rPr lang="en-US" sz="1300" dirty="0">
                <a:solidFill>
                  <a:srgbClr val="CE9178"/>
                </a:solidFill>
                <a:latin typeface="Consolas"/>
              </a:rPr>
              <a:t>"1234"</a:t>
            </a:r>
            <a:r>
              <a:rPr lang="en-US" sz="1300" dirty="0">
                <a:solidFill>
                  <a:srgbClr val="D4D4D4"/>
                </a:solidFill>
                <a:latin typeface="Consolas"/>
              </a:rPr>
              <a:t> }</a:t>
            </a:r>
            <a:r>
              <a:rPr lang="en-US" sz="1300" dirty="0">
                <a:solidFill>
                  <a:srgbClr val="4EC9B0"/>
                </a:solidFill>
                <a:latin typeface="Consolas"/>
              </a:rPr>
              <a:t>  ✓</a:t>
            </a:r>
          </a:p>
        </p:txBody>
      </p:sp>
      <p:sp>
        <p:nvSpPr>
          <p:cNvPr id="204" name="Badge"/>
          <p:cNvSpPr/>
          <p:nvPr/>
        </p:nvSpPr>
        <p:spPr>
          <a:xfrm>
            <a:off x="1270000" y="5867400"/>
            <a:ext cx="9652000" cy="508000"/>
          </a:xfrm>
          <a:prstGeom prst="rect">
            <a:avLst/>
          </a:prstGeom>
          <a:noFill/>
          <a:ln>
            <a:noFill/>
          </a:ln>
        </p:spPr>
        <p:txBody>
          <a:bodyPr wrap="square" anchor="ctr" anchorCtr="1"/>
          <a:lstStyle/>
          <a:p>
            <a:pPr algn="ctr"/>
            <a:r>
              <a:rPr lang="en-US" sz="1800" b="1" dirty="0">
                <a:solidFill>
                  <a:srgbClr val="FE9E00"/>
                </a:solidFill>
              </a:rPr>
              <a:t>Without schema: string-level repair. With schema: structural recovery.</a:t>
            </a:r>
          </a:p>
        </p:txBody>
      </p:sp>
    </p:spTree>
    <p:extLst>
      <p:ext uri="{BB962C8B-B14F-4D97-AF65-F5344CB8AC3E}">
        <p14:creationId xmlns:p14="http://schemas.microsoft.com/office/powerpoint/2010/main" val="1227621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3ACF9C-9335-A922-EC24-515B0C39B9CD}"/>
              </a:ext>
            </a:extLst>
          </p:cNvPr>
          <p:cNvSpPr>
            <a:spLocks noGrp="1"/>
          </p:cNvSpPr>
          <p:nvPr>
            <p:ph type="title"/>
          </p:nvPr>
        </p:nvSpPr>
        <p:spPr/>
        <p:txBody>
          <a:bodyPr/>
          <a:lstStyle/>
          <a:p>
            <a:r>
              <a:rPr lang="en-US" dirty="0"/>
              <a:t>The parse() coerce() Recursive Cycle</a:t>
            </a:r>
          </a:p>
        </p:txBody>
      </p:sp>
      <p:sp>
        <p:nvSpPr>
          <p:cNvPr id="3" name="내용 개체 틀 2">
            <a:extLst>
              <a:ext uri="{FF2B5EF4-FFF2-40B4-BE49-F238E27FC236}">
                <a16:creationId xmlns:a16="http://schemas.microsoft.com/office/drawing/2014/main" id="{3E6D3964-0D57-8F46-B5DC-780FA61A0563}"/>
              </a:ext>
            </a:extLst>
          </p:cNvPr>
          <p:cNvSpPr>
            <a:spLocks noGrp="1"/>
          </p:cNvSpPr>
          <p:nvPr>
            <p:ph idx="1"/>
          </p:nvPr>
        </p:nvSpPr>
        <p:spPr/>
        <p:txBody>
          <a:bodyPr>
            <a:normAutofit fontScale="92500" lnSpcReduction="10000"/>
          </a:bodyPr>
          <a:lstStyle/>
          <a:p>
            <a:pPr>
              <a:buNone/>
            </a:pPr>
            <a:r>
              <a:rPr lang="en-US" sz="1800" b="1" dirty="0"/>
              <a:t>parse()</a:t>
            </a:r>
          </a:p>
          <a:p>
            <a:pPr>
              <a:buFont typeface="Arial"/>
              <a:buChar char="•"/>
            </a:pPr>
            <a:r>
              <a:rPr lang="en-US" sz="1800" dirty="0"/>
              <a:t>LLM raw output → schema-aware greedy parsing</a:t>
            </a:r>
          </a:p>
          <a:p>
            <a:pPr>
              <a:buFont typeface="Arial"/>
              <a:buChar char="•"/>
            </a:pPr>
            <a:r>
              <a:rPr lang="en-US" sz="1800" dirty="0"/>
              <a:t>Broken JSON recovery</a:t>
            </a:r>
          </a:p>
          <a:p>
            <a:pPr>
              <a:buFont typeface="Arial"/>
              <a:buChar char="•"/>
            </a:pPr>
            <a:r>
              <a:rPr lang="en-US" sz="1800" dirty="0"/>
              <a:t>String where schema expects object? → Re-enters parse()</a:t>
            </a:r>
          </a:p>
          <a:p>
            <a:pPr>
              <a:buNone/>
            </a:pPr>
            <a:endParaRPr lang="en-US" sz="800" dirty="0"/>
          </a:p>
          <a:p>
            <a:pPr>
              <a:buNone/>
            </a:pPr>
            <a:r>
              <a:rPr lang="en-US" sz="1800" b="1" dirty="0"/>
              <a:t>coerce()</a:t>
            </a:r>
          </a:p>
          <a:p>
            <a:pPr>
              <a:buFont typeface="Arial"/>
              <a:buChar char="•"/>
            </a:pPr>
            <a:r>
              <a:rPr lang="en-US" sz="1800" dirty="0"/>
              <a:t>Typed object → schema-based type conversion</a:t>
            </a:r>
          </a:p>
          <a:p>
            <a:pPr>
              <a:buFont typeface="Arial"/>
              <a:buChar char="•"/>
            </a:pPr>
            <a:r>
              <a:rPr lang="en-US" sz="1800" dirty="0"/>
              <a:t>Finds another string-where-object? → Back to parse()</a:t>
            </a:r>
          </a:p>
          <a:p>
            <a:pPr>
              <a:buFont typeface="Arial"/>
              <a:buChar char="•"/>
            </a:pPr>
            <a:r>
              <a:rPr lang="en-US" sz="1800" dirty="0"/>
              <a:t>Repeat until all layers unwound</a:t>
            </a:r>
          </a:p>
          <a:p>
            <a:pPr>
              <a:buNone/>
            </a:pPr>
            <a:endParaRPr lang="en-US" sz="800" dirty="0"/>
          </a:p>
          <a:p>
            <a:pPr>
              <a:buNone/>
            </a:pPr>
            <a:r>
              <a:rPr lang="en-US" sz="1800" b="1" dirty="0"/>
              <a:t>string → parse() → object → coerce() → finds string → parse() → ... → fully typed result</a:t>
            </a:r>
          </a:p>
        </p:txBody>
      </p:sp>
    </p:spTree>
    <p:extLst>
      <p:ext uri="{BB962C8B-B14F-4D97-AF65-F5344CB8AC3E}">
        <p14:creationId xmlns:p14="http://schemas.microsoft.com/office/powerpoint/2010/main" val="2988440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3ACF9C-9335-A922-EC24-515B0C39B9CD}"/>
              </a:ext>
            </a:extLst>
          </p:cNvPr>
          <p:cNvSpPr>
            <a:spLocks noGrp="1"/>
          </p:cNvSpPr>
          <p:nvPr>
            <p:ph type="title"/>
          </p:nvPr>
        </p:nvSpPr>
        <p:spPr/>
        <p:txBody>
          <a:bodyPr/>
          <a:lstStyle/>
          <a:p>
            <a:r>
              <a:rPr lang="en-US" dirty="0"/>
              <a:t>Validation &amp; Precise Feedback</a:t>
            </a:r>
          </a:p>
        </p:txBody>
      </p:sp>
      <p:sp>
        <p:nvSpPr>
          <p:cNvPr id="3" name="내용 개체 틀 2">
            <a:extLst>
              <a:ext uri="{FF2B5EF4-FFF2-40B4-BE49-F238E27FC236}">
                <a16:creationId xmlns:a16="http://schemas.microsoft.com/office/drawing/2014/main" id="{3E6D3964-0D57-8F46-B5DC-780FA61A0563}"/>
              </a:ext>
            </a:extLst>
          </p:cNvPr>
          <p:cNvSpPr>
            <a:spLocks noGrp="1"/>
          </p:cNvSpPr>
          <p:nvPr>
            <p:ph idx="1"/>
          </p:nvPr>
        </p:nvSpPr>
        <p:spPr/>
        <p:txBody>
          <a:bodyPr/>
          <a:lstStyle/>
          <a:p>
            <a:pPr>
              <a:buNone/>
            </a:pPr>
            <a:r>
              <a:rPr lang="en-US" sz="1800" b="1" dirty="0"/>
              <a:t>validate() detects violations at exact paths</a:t>
            </a:r>
          </a:p>
          <a:p>
            <a:pPr>
              <a:buFont typeface="Arial"/>
              <a:buChar char="•"/>
            </a:pPr>
            <a:r>
              <a:rPr lang="en-US" sz="1800" dirty="0"/>
              <a:t>path: $input.order.product.price</a:t>
            </a:r>
          </a:p>
          <a:p>
            <a:pPr>
              <a:buFont typeface="Arial"/>
              <a:buChar char="•"/>
            </a:pPr>
            <a:r>
              <a:rPr lang="en-US" sz="1800" dirty="0"/>
              <a:t>expected: number &amp; Minimum&lt;0&gt;  |  value: -100</a:t>
            </a:r>
          </a:p>
          <a:p>
            <a:pPr>
              <a:buNone/>
            </a:pPr>
            <a:endParaRPr lang="en-US" sz="800" dirty="0"/>
          </a:p>
          <a:p>
            <a:pPr>
              <a:buNone/>
            </a:pPr>
            <a:r>
              <a:rPr lang="en-US" sz="1800" b="1" dirty="0"/>
              <a:t>Surgical precision</a:t>
            </a:r>
          </a:p>
          <a:p>
            <a:pPr>
              <a:buFont typeface="Arial"/>
              <a:buChar char="•"/>
            </a:pPr>
            <a:r>
              <a:rPr lang="en-US" sz="1800" dirty="0"/>
              <a:t>Exact path + expected type + actual value</a:t>
            </a:r>
          </a:p>
          <a:p>
            <a:pPr>
              <a:buFont typeface="Arial"/>
              <a:buChar char="•"/>
            </a:pPr>
            <a:r>
              <a:rPr lang="en-US" sz="1800" dirty="0"/>
              <a:t>= LLM can self-correct in the next attempt</a:t>
            </a:r>
          </a:p>
          <a:p>
            <a:pPr>
              <a:buNone/>
            </a:pPr>
            <a:endParaRPr lang="en-US" sz="800" dirty="0"/>
          </a:p>
          <a:p>
            <a:pPr>
              <a:buNone/>
            </a:pPr>
            <a:r>
              <a:rPr lang="en-US" sz="1800" b="1" dirty="0"/>
              <a:t>Not "none of the 10 variants matched" — but exactly which field failed and why</a:t>
            </a:r>
          </a:p>
        </p:txBody>
      </p:sp>
    </p:spTree>
    <p:extLst>
      <p:ext uri="{BB962C8B-B14F-4D97-AF65-F5344CB8AC3E}">
        <p14:creationId xmlns:p14="http://schemas.microsoft.com/office/powerpoint/2010/main" val="398809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A1A2E">
            <a:alpha val="100000"/>
          </a:srgbClr>
        </a:solidFill>
        <a:effectLst/>
      </p:bgPr>
    </p:bg>
    <p:spTree>
      <p:nvGrpSpPr>
        <p:cNvPr id="1" name=""/>
        <p:cNvGrpSpPr/>
        <p:nvPr/>
      </p:nvGrpSpPr>
      <p:grpSpPr>
        <a:xfrm>
          <a:off x="0" y="0"/>
          <a:ext cx="0" cy="0"/>
          <a:chOff x="0" y="0"/>
          <a:chExt cx="0" cy="0"/>
        </a:xfrm>
      </p:grpSpPr>
      <p:sp>
        <p:nvSpPr>
          <p:cNvPr id="200" name="T"/>
          <p:cNvSpPr/>
          <p:nvPr/>
        </p:nvSpPr>
        <p:spPr>
          <a:xfrm>
            <a:off x="762000" y="317500"/>
            <a:ext cx="10668000" cy="508000"/>
          </a:xfrm>
          <a:prstGeom prst="rect">
            <a:avLst/>
          </a:prstGeom>
          <a:noFill/>
          <a:ln>
            <a:noFill/>
          </a:ln>
        </p:spPr>
        <p:txBody>
          <a:bodyPr wrap="square" lIns="0" tIns="0" rIns="0" bIns="0"/>
          <a:lstStyle/>
          <a:p>
            <a:r>
              <a:rPr lang="en-US" sz="2400" b="1">
                <a:solidFill>
                  <a:srgbClr val="FFFFFF"/>
                </a:solidFill>
              </a:rPr>
              <a:t>LlmJson.stringify() → // ❌ Inline Diagnostics</a:t>
            </a:r>
            <a:endParaRPr lang="en-US" sz="2400" b="1" dirty="0">
              <a:solidFill>
                <a:srgbClr val="FFFFFF"/>
              </a:solidFill>
            </a:endParaRPr>
          </a:p>
        </p:txBody>
      </p:sp>
      <p:sp>
        <p:nvSpPr>
          <p:cNvPr id="201" name="Sub"/>
          <p:cNvSpPr/>
          <p:nvPr/>
        </p:nvSpPr>
        <p:spPr>
          <a:xfrm>
            <a:off x="762000" y="863600"/>
            <a:ext cx="10668000" cy="317500"/>
          </a:xfrm>
          <a:prstGeom prst="rect">
            <a:avLst/>
          </a:prstGeom>
          <a:noFill/>
          <a:ln>
            <a:noFill/>
          </a:ln>
        </p:spPr>
        <p:txBody>
          <a:bodyPr wrap="square" lIns="0" tIns="0" rIns="0" bIns="0"/>
          <a:lstStyle/>
          <a:p>
            <a:r>
              <a:rPr lang="en-US" sz="1400" dirty="0">
                <a:solidFill>
                  <a:srgbClr val="888888"/>
                </a:solidFill>
              </a:rPr>
              <a:t>Errors rendered directly on the LLM's original JSON output</a:t>
            </a:r>
          </a:p>
        </p:txBody>
      </p:sp>
      <p:sp>
        <p:nvSpPr>
          <p:cNvPr id="202" name="CodeBg"/>
          <p:cNvSpPr/>
          <p:nvPr/>
        </p:nvSpPr>
        <p:spPr>
          <a:xfrm>
            <a:off x="508000" y="1270000"/>
            <a:ext cx="11176000" cy="4445000"/>
          </a:xfrm>
          <a:prstGeom prst="roundRect">
            <a:avLst>
              <a:gd name="adj" fmla="val 3000"/>
            </a:avLst>
          </a:prstGeom>
          <a:solidFill>
            <a:srgbClr val="1E1E1E"/>
          </a:solidFill>
          <a:ln>
            <a:noFill/>
          </a:ln>
        </p:spPr>
        <p:txBody>
          <a:bodyPr/>
          <a:lstStyle/>
          <a:p>
            <a:endParaRPr lang="en-US"/>
          </a:p>
        </p:txBody>
      </p:sp>
      <p:sp>
        <p:nvSpPr>
          <p:cNvPr id="203" name="Code"/>
          <p:cNvSpPr/>
          <p:nvPr/>
        </p:nvSpPr>
        <p:spPr>
          <a:xfrm>
            <a:off x="762000" y="1371600"/>
            <a:ext cx="10795000" cy="4254500"/>
          </a:xfrm>
          <a:prstGeom prst="rect">
            <a:avLst/>
          </a:prstGeom>
          <a:noFill/>
          <a:ln>
            <a:noFill/>
          </a:ln>
        </p:spPr>
        <p:txBody>
          <a:bodyPr wrap="square" lIns="0" tIns="0" rIns="0" bIns="0"/>
          <a:lstStyle/>
          <a:p>
            <a:pPr>
              <a:lnSpc>
                <a:spcPts val="1500"/>
              </a:lnSpc>
            </a:pPr>
            <a:r>
              <a:rPr lang="en-US" sz="1100" dirty="0">
                <a:solidFill>
                  <a:srgbClr val="D4D4D4"/>
                </a:solidFill>
                <a:latin typeface="Consolas"/>
              </a:rPr>
              <a:t>{</a:t>
            </a:r>
          </a:p>
          <a:p>
            <a:pPr>
              <a:lnSpc>
                <a:spcPts val="1500"/>
              </a:lnSpc>
            </a:pPr>
            <a:r>
              <a:rPr lang="en-US" sz="1100" dirty="0">
                <a:solidFill>
                  <a:srgbClr val="D4D4D4"/>
                </a:solidFill>
                <a:latin typeface="Consolas"/>
              </a:rPr>
              <a:t>  </a:t>
            </a:r>
            <a:r>
              <a:rPr lang="en-US" sz="1100" dirty="0">
                <a:solidFill>
                  <a:srgbClr val="9CDCFE"/>
                </a:solidFill>
                <a:latin typeface="Consolas"/>
              </a:rPr>
              <a:t>"order"</a:t>
            </a:r>
            <a:r>
              <a:rPr lang="en-US" sz="1100" dirty="0">
                <a:solidFill>
                  <a:srgbClr val="D4D4D4"/>
                </a:solidFill>
                <a:latin typeface="Consolas"/>
              </a:rPr>
              <a:t>: {</a:t>
            </a:r>
          </a:p>
          <a:p>
            <a:pPr>
              <a:lnSpc>
                <a:spcPts val="1500"/>
              </a:lnSpc>
            </a:pPr>
            <a:r>
              <a:rPr lang="en-US" sz="1100" dirty="0">
                <a:solidFill>
                  <a:srgbClr val="D4D4D4"/>
                </a:solidFill>
                <a:latin typeface="Consolas"/>
              </a:rPr>
              <a:t>    </a:t>
            </a:r>
            <a:r>
              <a:rPr lang="en-US" sz="1100" dirty="0">
                <a:solidFill>
                  <a:srgbClr val="9CDCFE"/>
                </a:solidFill>
                <a:latin typeface="Consolas"/>
              </a:rPr>
              <a:t>"payment"</a:t>
            </a:r>
            <a:r>
              <a:rPr lang="en-US" sz="1100" dirty="0">
                <a:solidFill>
                  <a:srgbClr val="D4D4D4"/>
                </a:solidFill>
                <a:latin typeface="Consolas"/>
              </a:rPr>
              <a:t>: {</a:t>
            </a:r>
          </a:p>
          <a:p>
            <a:pPr>
              <a:lnSpc>
                <a:spcPts val="1500"/>
              </a:lnSpc>
            </a:pPr>
            <a:r>
              <a:rPr lang="en-US" sz="1100" dirty="0">
                <a:solidFill>
                  <a:srgbClr val="D4D4D4"/>
                </a:solidFill>
                <a:latin typeface="Consolas"/>
              </a:rPr>
              <a:t>      </a:t>
            </a:r>
            <a:r>
              <a:rPr lang="en-US" sz="1100" dirty="0">
                <a:solidFill>
                  <a:srgbClr val="9CDCFE"/>
                </a:solidFill>
                <a:latin typeface="Consolas"/>
              </a:rPr>
              <a:t>"type"</a:t>
            </a:r>
            <a:r>
              <a:rPr lang="en-US" sz="1100" dirty="0">
                <a:solidFill>
                  <a:srgbClr val="D4D4D4"/>
                </a:solidFill>
                <a:latin typeface="Consolas"/>
              </a:rPr>
              <a:t>: </a:t>
            </a:r>
            <a:r>
              <a:rPr lang="en-US" sz="1100" dirty="0">
                <a:solidFill>
                  <a:srgbClr val="CE9178"/>
                </a:solidFill>
                <a:latin typeface="Consolas"/>
              </a:rPr>
              <a:t>"card"</a:t>
            </a:r>
            <a:r>
              <a:rPr lang="en-US" sz="1100" dirty="0">
                <a:solidFill>
                  <a:srgbClr val="D4D4D4"/>
                </a:solidFill>
                <a:latin typeface="Consolas"/>
              </a:rPr>
              <a:t>,</a:t>
            </a:r>
          </a:p>
          <a:p>
            <a:pPr>
              <a:lnSpc>
                <a:spcPts val="1500"/>
              </a:lnSpc>
            </a:pPr>
            <a:r>
              <a:rPr lang="en-US" sz="1100" dirty="0">
                <a:solidFill>
                  <a:srgbClr val="D4D4D4"/>
                </a:solidFill>
                <a:latin typeface="Consolas"/>
              </a:rPr>
              <a:t>      </a:t>
            </a:r>
            <a:r>
              <a:rPr lang="en-US" sz="1100" dirty="0">
                <a:solidFill>
                  <a:srgbClr val="9CDCFE"/>
                </a:solidFill>
                <a:latin typeface="Consolas"/>
              </a:rPr>
              <a:t>"cardNumber"</a:t>
            </a:r>
            <a:r>
              <a:rPr lang="en-US" sz="1100" dirty="0">
                <a:solidFill>
                  <a:srgbClr val="D4D4D4"/>
                </a:solidFill>
                <a:latin typeface="Consolas"/>
              </a:rPr>
              <a:t>: </a:t>
            </a:r>
            <a:r>
              <a:rPr lang="en-US" sz="1100" dirty="0">
                <a:solidFill>
                  <a:srgbClr val="B5CEA8"/>
                </a:solidFill>
                <a:latin typeface="Consolas"/>
              </a:rPr>
              <a:t>12345678 </a:t>
            </a:r>
            <a:r>
              <a:rPr lang="en-US" sz="1100" dirty="0">
                <a:solidFill>
                  <a:srgbClr val="FF6B6B"/>
                </a:solidFill>
                <a:latin typeface="Consolas"/>
              </a:rPr>
              <a:t>// ❌ [{"path":"$input.order.payment.cardNumber","expected":"string"}]</a:t>
            </a:r>
          </a:p>
          <a:p>
            <a:pPr>
              <a:lnSpc>
                <a:spcPts val="1500"/>
              </a:lnSpc>
            </a:pPr>
            <a:r>
              <a:rPr lang="en-US" sz="1100" dirty="0">
                <a:solidFill>
                  <a:srgbClr val="D4D4D4"/>
                </a:solidFill>
                <a:latin typeface="Consolas"/>
              </a:rPr>
              <a:t>    },</a:t>
            </a:r>
          </a:p>
          <a:p>
            <a:pPr>
              <a:lnSpc>
                <a:spcPts val="1500"/>
              </a:lnSpc>
            </a:pPr>
            <a:r>
              <a:rPr lang="en-US" sz="1100" dirty="0">
                <a:solidFill>
                  <a:srgbClr val="D4D4D4"/>
                </a:solidFill>
                <a:latin typeface="Consolas"/>
              </a:rPr>
              <a:t>    </a:t>
            </a:r>
            <a:r>
              <a:rPr lang="en-US" sz="1100" dirty="0">
                <a:solidFill>
                  <a:srgbClr val="9CDCFE"/>
                </a:solidFill>
                <a:latin typeface="Consolas"/>
              </a:rPr>
              <a:t>"product"</a:t>
            </a:r>
            <a:r>
              <a:rPr lang="en-US" sz="1100" dirty="0">
                <a:solidFill>
                  <a:srgbClr val="D4D4D4"/>
                </a:solidFill>
                <a:latin typeface="Consolas"/>
              </a:rPr>
              <a:t>: {</a:t>
            </a:r>
          </a:p>
          <a:p>
            <a:pPr>
              <a:lnSpc>
                <a:spcPts val="1500"/>
              </a:lnSpc>
            </a:pPr>
            <a:r>
              <a:rPr lang="en-US" sz="1100" dirty="0">
                <a:solidFill>
                  <a:srgbClr val="D4D4D4"/>
                </a:solidFill>
                <a:latin typeface="Consolas"/>
              </a:rPr>
              <a:t>      </a:t>
            </a:r>
            <a:r>
              <a:rPr lang="en-US" sz="1100" dirty="0">
                <a:solidFill>
                  <a:srgbClr val="9CDCFE"/>
                </a:solidFill>
                <a:latin typeface="Consolas"/>
              </a:rPr>
              <a:t>"name"</a:t>
            </a:r>
            <a:r>
              <a:rPr lang="en-US" sz="1100" dirty="0">
                <a:solidFill>
                  <a:srgbClr val="D4D4D4"/>
                </a:solidFill>
                <a:latin typeface="Consolas"/>
              </a:rPr>
              <a:t>: </a:t>
            </a:r>
            <a:r>
              <a:rPr lang="en-US" sz="1100" dirty="0">
                <a:solidFill>
                  <a:srgbClr val="CE9178"/>
                </a:solidFill>
                <a:latin typeface="Consolas"/>
              </a:rPr>
              <a:t>"Laptop"</a:t>
            </a:r>
            <a:r>
              <a:rPr lang="en-US" sz="1100" dirty="0">
                <a:solidFill>
                  <a:srgbClr val="D4D4D4"/>
                </a:solidFill>
                <a:latin typeface="Consolas"/>
              </a:rPr>
              <a:t>,</a:t>
            </a:r>
          </a:p>
          <a:p>
            <a:pPr>
              <a:lnSpc>
                <a:spcPts val="1500"/>
              </a:lnSpc>
            </a:pPr>
            <a:r>
              <a:rPr lang="en-US" sz="1100" dirty="0">
                <a:solidFill>
                  <a:srgbClr val="D4D4D4"/>
                </a:solidFill>
                <a:latin typeface="Consolas"/>
              </a:rPr>
              <a:t>      </a:t>
            </a:r>
            <a:r>
              <a:rPr lang="en-US" sz="1100" dirty="0">
                <a:solidFill>
                  <a:srgbClr val="9CDCFE"/>
                </a:solidFill>
                <a:latin typeface="Consolas"/>
              </a:rPr>
              <a:t>"price"</a:t>
            </a:r>
            <a:r>
              <a:rPr lang="en-US" sz="1100" dirty="0">
                <a:solidFill>
                  <a:srgbClr val="D4D4D4"/>
                </a:solidFill>
                <a:latin typeface="Consolas"/>
              </a:rPr>
              <a:t>: </a:t>
            </a:r>
            <a:r>
              <a:rPr lang="en-US" sz="1100" dirty="0">
                <a:solidFill>
                  <a:srgbClr val="B5CEA8"/>
                </a:solidFill>
                <a:latin typeface="Consolas"/>
              </a:rPr>
              <a:t>-100, </a:t>
            </a:r>
            <a:r>
              <a:rPr lang="en-US" sz="1100" dirty="0">
                <a:solidFill>
                  <a:srgbClr val="FF6B6B"/>
                </a:solidFill>
                <a:latin typeface="Consolas"/>
              </a:rPr>
              <a:t>// ❌ [{"path":"$input.order.product.price","expected":"number &amp; Minimum&lt;0&gt;"}]</a:t>
            </a:r>
          </a:p>
          <a:p>
            <a:pPr>
              <a:lnSpc>
                <a:spcPts val="1500"/>
              </a:lnSpc>
            </a:pPr>
            <a:r>
              <a:rPr lang="en-US" sz="1100" dirty="0">
                <a:solidFill>
                  <a:srgbClr val="D4D4D4"/>
                </a:solidFill>
                <a:latin typeface="Consolas"/>
              </a:rPr>
              <a:t>      </a:t>
            </a:r>
            <a:r>
              <a:rPr lang="en-US" sz="1100" dirty="0">
                <a:solidFill>
                  <a:srgbClr val="9CDCFE"/>
                </a:solidFill>
                <a:latin typeface="Consolas"/>
              </a:rPr>
              <a:t>"quantity"</a:t>
            </a:r>
            <a:r>
              <a:rPr lang="en-US" sz="1100" dirty="0">
                <a:solidFill>
                  <a:srgbClr val="D4D4D4"/>
                </a:solidFill>
                <a:latin typeface="Consolas"/>
              </a:rPr>
              <a:t>: </a:t>
            </a:r>
            <a:r>
              <a:rPr lang="en-US" sz="1100" dirty="0">
                <a:solidFill>
                  <a:srgbClr val="B5CEA8"/>
                </a:solidFill>
                <a:latin typeface="Consolas"/>
              </a:rPr>
              <a:t>2.5 </a:t>
            </a:r>
            <a:r>
              <a:rPr lang="en-US" sz="1100" dirty="0">
                <a:solidFill>
                  <a:srgbClr val="FF6B6B"/>
                </a:solidFill>
                <a:latin typeface="Consolas"/>
              </a:rPr>
              <a:t>// ❌ [{"path":"$input.order.product.quantity","expected":"number &amp; Type&lt;\"uint32\"&gt;"}]</a:t>
            </a:r>
          </a:p>
          <a:p>
            <a:pPr>
              <a:lnSpc>
                <a:spcPts val="1500"/>
              </a:lnSpc>
            </a:pPr>
            <a:r>
              <a:rPr lang="en-US" sz="1100" dirty="0">
                <a:solidFill>
                  <a:srgbClr val="D4D4D4"/>
                </a:solidFill>
                <a:latin typeface="Consolas"/>
              </a:rPr>
              <a:t>    },</a:t>
            </a:r>
          </a:p>
          <a:p>
            <a:pPr>
              <a:lnSpc>
                <a:spcPts val="1500"/>
              </a:lnSpc>
            </a:pPr>
            <a:r>
              <a:rPr lang="en-US" sz="1100" dirty="0">
                <a:solidFill>
                  <a:srgbClr val="D4D4D4"/>
                </a:solidFill>
                <a:latin typeface="Consolas"/>
              </a:rPr>
              <a:t>    </a:t>
            </a:r>
            <a:r>
              <a:rPr lang="en-US" sz="1100" dirty="0">
                <a:solidFill>
                  <a:srgbClr val="9CDCFE"/>
                </a:solidFill>
                <a:latin typeface="Consolas"/>
              </a:rPr>
              <a:t>"customer"</a:t>
            </a:r>
            <a:r>
              <a:rPr lang="en-US" sz="1100" dirty="0">
                <a:solidFill>
                  <a:srgbClr val="D4D4D4"/>
                </a:solidFill>
                <a:latin typeface="Consolas"/>
              </a:rPr>
              <a:t>: {</a:t>
            </a:r>
          </a:p>
          <a:p>
            <a:pPr>
              <a:lnSpc>
                <a:spcPts val="1500"/>
              </a:lnSpc>
            </a:pPr>
            <a:r>
              <a:rPr lang="en-US" sz="1100" dirty="0">
                <a:solidFill>
                  <a:srgbClr val="D4D4D4"/>
                </a:solidFill>
                <a:latin typeface="Consolas"/>
              </a:rPr>
              <a:t>      </a:t>
            </a:r>
            <a:r>
              <a:rPr lang="en-US" sz="1100" dirty="0">
                <a:solidFill>
                  <a:srgbClr val="9CDCFE"/>
                </a:solidFill>
                <a:latin typeface="Consolas"/>
              </a:rPr>
              <a:t>"name"</a:t>
            </a:r>
            <a:r>
              <a:rPr lang="en-US" sz="1100" dirty="0">
                <a:solidFill>
                  <a:srgbClr val="D4D4D4"/>
                </a:solidFill>
                <a:latin typeface="Consolas"/>
              </a:rPr>
              <a:t>: </a:t>
            </a:r>
            <a:r>
              <a:rPr lang="en-US" sz="1100" dirty="0">
                <a:solidFill>
                  <a:srgbClr val="CE9178"/>
                </a:solidFill>
                <a:latin typeface="Consolas"/>
              </a:rPr>
              <a:t>"John Doe"</a:t>
            </a:r>
            <a:r>
              <a:rPr lang="en-US" sz="1100" dirty="0">
                <a:solidFill>
                  <a:srgbClr val="D4D4D4"/>
                </a:solidFill>
                <a:latin typeface="Consolas"/>
              </a:rPr>
              <a:t>,</a:t>
            </a:r>
          </a:p>
          <a:p>
            <a:pPr>
              <a:lnSpc>
                <a:spcPts val="1500"/>
              </a:lnSpc>
            </a:pPr>
            <a:r>
              <a:rPr lang="en-US" sz="1100" dirty="0">
                <a:solidFill>
                  <a:srgbClr val="D4D4D4"/>
                </a:solidFill>
                <a:latin typeface="Consolas"/>
              </a:rPr>
              <a:t>      </a:t>
            </a:r>
            <a:r>
              <a:rPr lang="en-US" sz="1100" dirty="0">
                <a:solidFill>
                  <a:srgbClr val="9CDCFE"/>
                </a:solidFill>
                <a:latin typeface="Consolas"/>
              </a:rPr>
              <a:t>"email"</a:t>
            </a:r>
            <a:r>
              <a:rPr lang="en-US" sz="1100" dirty="0">
                <a:solidFill>
                  <a:srgbClr val="D4D4D4"/>
                </a:solidFill>
                <a:latin typeface="Consolas"/>
              </a:rPr>
              <a:t>: </a:t>
            </a:r>
            <a:r>
              <a:rPr lang="en-US" sz="1100" dirty="0">
                <a:solidFill>
                  <a:srgbClr val="CE9178"/>
                </a:solidFill>
                <a:latin typeface="Consolas"/>
              </a:rPr>
              <a:t>"invalid-email", </a:t>
            </a:r>
            <a:r>
              <a:rPr lang="en-US" sz="1100" dirty="0">
                <a:solidFill>
                  <a:srgbClr val="FF6B6B"/>
                </a:solidFill>
                <a:latin typeface="Consolas"/>
              </a:rPr>
              <a:t>// ❌ [{"path":"$input.order.customer.email","expected":"string &amp; Format&lt;\"email\"&gt;"}]</a:t>
            </a:r>
          </a:p>
          <a:p>
            <a:pPr>
              <a:lnSpc>
                <a:spcPts val="1500"/>
              </a:lnSpc>
            </a:pPr>
            <a:r>
              <a:rPr lang="en-US" sz="1100" dirty="0">
                <a:solidFill>
                  <a:srgbClr val="D4D4D4"/>
                </a:solidFill>
                <a:latin typeface="Consolas"/>
              </a:rPr>
              <a:t>      </a:t>
            </a:r>
            <a:r>
              <a:rPr lang="en-US" sz="1100" dirty="0">
                <a:solidFill>
                  <a:srgbClr val="9CDCFE"/>
                </a:solidFill>
                <a:latin typeface="Consolas"/>
              </a:rPr>
              <a:t>"vip"</a:t>
            </a:r>
            <a:r>
              <a:rPr lang="en-US" sz="1100" dirty="0">
                <a:solidFill>
                  <a:srgbClr val="D4D4D4"/>
                </a:solidFill>
                <a:latin typeface="Consolas"/>
              </a:rPr>
              <a:t>: </a:t>
            </a:r>
            <a:r>
              <a:rPr lang="en-US" sz="1100" dirty="0">
                <a:solidFill>
                  <a:srgbClr val="CE9178"/>
                </a:solidFill>
                <a:latin typeface="Consolas"/>
              </a:rPr>
              <a:t>"yes" </a:t>
            </a:r>
            <a:r>
              <a:rPr lang="en-US" sz="1100" dirty="0">
                <a:solidFill>
                  <a:srgbClr val="FF6B6B"/>
                </a:solidFill>
                <a:latin typeface="Consolas"/>
              </a:rPr>
              <a:t>// ❌ [{"path":"$input.order.customer.vip","expected":"boolean"}]</a:t>
            </a:r>
          </a:p>
          <a:p>
            <a:pPr>
              <a:lnSpc>
                <a:spcPts val="1500"/>
              </a:lnSpc>
            </a:pPr>
            <a:r>
              <a:rPr lang="en-US" sz="1100" dirty="0">
                <a:solidFill>
                  <a:srgbClr val="D4D4D4"/>
                </a:solidFill>
                <a:latin typeface="Consolas"/>
              </a:rPr>
              <a:t>    }</a:t>
            </a:r>
          </a:p>
          <a:p>
            <a:pPr>
              <a:lnSpc>
                <a:spcPts val="1500"/>
              </a:lnSpc>
            </a:pPr>
            <a:r>
              <a:rPr lang="en-US" sz="1100" dirty="0">
                <a:solidFill>
                  <a:srgbClr val="D4D4D4"/>
                </a:solidFill>
                <a:latin typeface="Consolas"/>
              </a:rPr>
              <a:t>  }</a:t>
            </a:r>
          </a:p>
          <a:p>
            <a:pPr>
              <a:lnSpc>
                <a:spcPts val="1500"/>
              </a:lnSpc>
            </a:pPr>
            <a:r>
              <a:rPr lang="en-US" sz="1100" dirty="0">
                <a:solidFill>
                  <a:srgbClr val="D4D4D4"/>
                </a:solidFill>
                <a:latin typeface="Consolas"/>
              </a:rPr>
              <a:t>}</a:t>
            </a:r>
          </a:p>
        </p:txBody>
      </p:sp>
      <p:sp>
        <p:nvSpPr>
          <p:cNvPr id="204" name="Badge"/>
          <p:cNvSpPr/>
          <p:nvPr/>
        </p:nvSpPr>
        <p:spPr>
          <a:xfrm>
            <a:off x="1270000" y="5867400"/>
            <a:ext cx="9652000" cy="508000"/>
          </a:xfrm>
          <a:prstGeom prst="rect">
            <a:avLst/>
          </a:prstGeom>
          <a:noFill/>
          <a:ln>
            <a:noFill/>
          </a:ln>
        </p:spPr>
        <p:txBody>
          <a:bodyPr wrap="square" anchor="ctr" anchorCtr="1"/>
          <a:lstStyle/>
          <a:p>
            <a:pPr algn="ctr"/>
            <a:r>
              <a:rPr lang="en-US" sz="1800" b="1" dirty="0">
                <a:solidFill>
                  <a:srgbClr val="DF5327"/>
                </a:solidFill>
              </a:rPr>
              <a:t>Exact path + expected type + actual value → LLM self-corrects</a:t>
            </a:r>
          </a:p>
        </p:txBody>
      </p:sp>
    </p:spTree>
    <p:extLst>
      <p:ext uri="{BB962C8B-B14F-4D97-AF65-F5344CB8AC3E}">
        <p14:creationId xmlns:p14="http://schemas.microsoft.com/office/powerpoint/2010/main" val="3876885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3ACF9C-9335-A922-EC24-515B0C39B9CD}"/>
              </a:ext>
            </a:extLst>
          </p:cNvPr>
          <p:cNvSpPr>
            <a:spLocks noGrp="1"/>
          </p:cNvSpPr>
          <p:nvPr>
            <p:ph type="title"/>
          </p:nvPr>
        </p:nvSpPr>
        <p:spPr/>
        <p:txBody>
          <a:bodyPr/>
          <a:lstStyle/>
          <a:p>
            <a:r>
              <a:rPr lang="en-US" dirty="0"/>
              <a:t>The Complete Feedback Loop</a:t>
            </a:r>
          </a:p>
        </p:txBody>
      </p:sp>
      <p:sp>
        <p:nvSpPr>
          <p:cNvPr id="3" name="내용 개체 틀 2">
            <a:extLst>
              <a:ext uri="{FF2B5EF4-FFF2-40B4-BE49-F238E27FC236}">
                <a16:creationId xmlns:a16="http://schemas.microsoft.com/office/drawing/2014/main" id="{3E6D3964-0D57-8F46-B5DC-780FA61A0563}"/>
              </a:ext>
            </a:extLst>
          </p:cNvPr>
          <p:cNvSpPr>
            <a:spLocks noGrp="1"/>
          </p:cNvSpPr>
          <p:nvPr>
            <p:ph idx="1"/>
          </p:nvPr>
        </p:nvSpPr>
        <p:spPr/>
        <p:txBody>
          <a:bodyPr/>
          <a:lstStyle/>
          <a:p>
            <a:pPr>
              <a:buNone/>
            </a:pPr>
            <a:r>
              <a:rPr lang="en-US" sz="1800" b="1" dirty="0"/>
              <a:t>callWithFeedback() — the retry pipeline</a:t>
            </a:r>
          </a:p>
          <a:p>
            <a:pPr marL="342900" indent="-342900">
              <a:buFont typeface="Arial"/>
              <a:buAutoNum type="arabicPeriod"/>
            </a:pPr>
            <a:r>
              <a:rPr lang="en-US" sz="1800" dirty="0"/>
              <a:t>LLM Call (with previous feedback)</a:t>
            </a:r>
          </a:p>
          <a:p>
            <a:pPr marL="342900" indent="-342900">
              <a:buFont typeface="Arial"/>
              <a:buAutoNum type="arabicPeriod"/>
            </a:pPr>
            <a:r>
              <a:rPr lang="en-US" sz="1800" dirty="0"/>
              <a:t>parse() — broken JSON recovery + type coercion + double-stringify unwinding</a:t>
            </a:r>
          </a:p>
          <a:p>
            <a:pPr marL="342900" indent="-342900">
              <a:buFont typeface="Arial"/>
              <a:buAutoNum type="arabicPeriod"/>
            </a:pPr>
            <a:r>
              <a:rPr lang="en-US" sz="1800" dirty="0"/>
              <a:t>validate() — schema violation detection</a:t>
            </a:r>
          </a:p>
          <a:p>
            <a:pPr marL="342900" indent="-342900">
              <a:buFont typeface="Arial"/>
              <a:buAutoNum type="arabicPeriod"/>
            </a:pPr>
            <a:r>
              <a:rPr lang="en-US" sz="1800" dirty="0"/>
              <a:t>LlmJson.stringify() → // ❌ inline comments on LLM's JSON</a:t>
            </a:r>
          </a:p>
          <a:p>
            <a:pPr>
              <a:buFont typeface="Arial"/>
              <a:buChar char="↻"/>
            </a:pPr>
            <a:r>
              <a:rPr lang="en-US" sz="1800" dirty="0"/>
              <a:t> feedback → retry (up to 10 attempts)</a:t>
            </a:r>
          </a:p>
          <a:p>
            <a:pPr>
              <a:buNone/>
            </a:pPr>
            <a:endParaRPr lang="en-US" sz="800" dirty="0"/>
          </a:p>
          <a:p>
            <a:pPr>
              <a:buNone/>
            </a:pPr>
            <a:r>
              <a:rPr lang="en-US" sz="1800" b="1" dirty="0"/>
              <a:t>This is the complete loop that turns 6.75% into 100%.</a:t>
            </a:r>
          </a:p>
        </p:txBody>
      </p:sp>
    </p:spTree>
    <p:extLst>
      <p:ext uri="{BB962C8B-B14F-4D97-AF65-F5344CB8AC3E}">
        <p14:creationId xmlns:p14="http://schemas.microsoft.com/office/powerpoint/2010/main" val="1223788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3ACF9C-9335-A922-EC24-515B0C39B9CD}"/>
              </a:ext>
            </a:extLst>
          </p:cNvPr>
          <p:cNvSpPr>
            <a:spLocks noGrp="1"/>
          </p:cNvSpPr>
          <p:nvPr>
            <p:ph type="title"/>
          </p:nvPr>
        </p:nvSpPr>
        <p:spPr/>
        <p:txBody>
          <a:bodyPr/>
          <a:lstStyle/>
          <a:p>
            <a:r>
              <a:rPr lang="en-US" dirty="0"/>
              <a:t>Harness Engineering: AutoBe + Typia</a:t>
            </a:r>
          </a:p>
        </p:txBody>
      </p:sp>
      <p:sp>
        <p:nvSpPr>
          <p:cNvPr id="3" name="내용 개체 틀 2">
            <a:extLst>
              <a:ext uri="{FF2B5EF4-FFF2-40B4-BE49-F238E27FC236}">
                <a16:creationId xmlns:a16="http://schemas.microsoft.com/office/drawing/2014/main" id="{3E6D3964-0D57-8F46-B5DC-780FA61A0563}"/>
              </a:ext>
            </a:extLst>
          </p:cNvPr>
          <p:cNvSpPr>
            <a:spLocks noGrp="1"/>
          </p:cNvSpPr>
          <p:nvPr>
            <p:ph idx="1"/>
          </p:nvPr>
        </p:nvSpPr>
        <p:spPr/>
        <p:txBody>
          <a:bodyPr>
            <a:normAutofit fontScale="92500" lnSpcReduction="20000"/>
          </a:bodyPr>
          <a:lstStyle/>
          <a:p>
            <a:pPr>
              <a:buNone/>
            </a:pPr>
            <a:r>
              <a:rPr lang="en-US" sz="1800" b="1" dirty="0"/>
              <a:t>Typia Layer (Function Calling level)</a:t>
            </a:r>
          </a:p>
          <a:p>
            <a:pPr>
              <a:buFont typeface="Arial"/>
              <a:buChar char="•"/>
            </a:pPr>
            <a:r>
              <a:rPr lang="en-US" sz="1800" dirty="0"/>
              <a:t>Type → auto schema generation</a:t>
            </a:r>
          </a:p>
          <a:p>
            <a:pPr>
              <a:buFont typeface="Arial"/>
              <a:buChar char="•"/>
            </a:pPr>
            <a:r>
              <a:rPr lang="en-US" sz="1800" dirty="0"/>
              <a:t>Broken JSON recovery (lenient parsing)</a:t>
            </a:r>
          </a:p>
          <a:p>
            <a:pPr>
              <a:buFont typeface="Arial"/>
              <a:buChar char="•"/>
            </a:pPr>
            <a:r>
              <a:rPr lang="en-US" sz="1800" dirty="0"/>
              <a:t>Schema-based type coercion</a:t>
            </a:r>
          </a:p>
          <a:p>
            <a:pPr>
              <a:buFont typeface="Arial"/>
              <a:buChar char="•"/>
            </a:pPr>
            <a:r>
              <a:rPr lang="en-US" sz="1800" dirty="0"/>
              <a:t>Precise error feedback (validation feedback)</a:t>
            </a:r>
          </a:p>
          <a:p>
            <a:pPr>
              <a:buNone/>
            </a:pPr>
            <a:endParaRPr lang="en-US" sz="800" dirty="0"/>
          </a:p>
          <a:p>
            <a:pPr>
              <a:buNone/>
            </a:pPr>
            <a:r>
              <a:rPr lang="en-US" sz="1800" b="1" dirty="0"/>
              <a:t>AutoBe Layer (system level)</a:t>
            </a:r>
          </a:p>
          <a:p>
            <a:pPr>
              <a:buFont typeface="Arial"/>
              <a:buChar char="•"/>
            </a:pPr>
            <a:r>
              <a:rPr lang="en-US" sz="1800" dirty="0"/>
              <a:t>4 AST types + 4-tier compiler validation</a:t>
            </a:r>
          </a:p>
          <a:p>
            <a:pPr>
              <a:buFont typeface="Arial"/>
              <a:buChar char="•"/>
            </a:pPr>
            <a:r>
              <a:rPr lang="en-US" sz="1800" dirty="0"/>
              <a:t>Self-healing loops (diagnostics → correction)</a:t>
            </a:r>
          </a:p>
          <a:p>
            <a:pPr>
              <a:buFont typeface="Arial"/>
              <a:buChar char="•"/>
            </a:pPr>
            <a:r>
              <a:rPr lang="en-US" sz="1800" dirty="0"/>
              <a:t>40+ agent collaboration + batch + prompt caching</a:t>
            </a:r>
          </a:p>
          <a:p>
            <a:pPr>
              <a:buNone/>
            </a:pPr>
            <a:endParaRPr lang="en-US" sz="800" dirty="0"/>
          </a:p>
          <a:p>
            <a:pPr>
              <a:buNone/>
            </a:pPr>
            <a:r>
              <a:rPr lang="en-US" sz="1800" b="1" dirty="0"/>
              <a:t>Typia makes FC I/O robust. AutoBe ensures system-wide consistency. Together = the harness.</a:t>
            </a:r>
          </a:p>
        </p:txBody>
      </p:sp>
    </p:spTree>
    <p:extLst>
      <p:ext uri="{BB962C8B-B14F-4D97-AF65-F5344CB8AC3E}">
        <p14:creationId xmlns:p14="http://schemas.microsoft.com/office/powerpoint/2010/main" val="2504789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3ACF9C-9335-A922-EC24-515B0C39B9CD}"/>
              </a:ext>
            </a:extLst>
          </p:cNvPr>
          <p:cNvSpPr>
            <a:spLocks noGrp="1"/>
          </p:cNvSpPr>
          <p:nvPr>
            <p:ph type="title"/>
          </p:nvPr>
        </p:nvSpPr>
        <p:spPr/>
        <p:txBody>
          <a:bodyPr/>
          <a:lstStyle/>
          <a:p>
            <a:r>
              <a:rPr lang="en-US" dirty="0"/>
              <a:t>One Type Does It All</a:t>
            </a:r>
          </a:p>
        </p:txBody>
      </p:sp>
      <p:sp>
        <p:nvSpPr>
          <p:cNvPr id="3" name="내용 개체 틀 2">
            <a:extLst>
              <a:ext uri="{FF2B5EF4-FFF2-40B4-BE49-F238E27FC236}">
                <a16:creationId xmlns:a16="http://schemas.microsoft.com/office/drawing/2014/main" id="{3E6D3964-0D57-8F46-B5DC-780FA61A0563}"/>
              </a:ext>
            </a:extLst>
          </p:cNvPr>
          <p:cNvSpPr>
            <a:spLocks noGrp="1"/>
          </p:cNvSpPr>
          <p:nvPr>
            <p:ph idx="1"/>
          </p:nvPr>
        </p:nvSpPr>
        <p:spPr/>
        <p:txBody>
          <a:bodyPr/>
          <a:lstStyle/>
          <a:p>
            <a:pPr>
              <a:buNone/>
            </a:pPr>
            <a:r>
              <a:rPr lang="en-US" sz="1800" b="1" dirty="0"/>
              <a:t>The 5-Step Pipeline</a:t>
            </a:r>
          </a:p>
          <a:p>
            <a:pPr>
              <a:buNone/>
            </a:pPr>
            <a:endParaRPr lang="en-US" sz="800" dirty="0"/>
          </a:p>
          <a:p>
            <a:pPr marL="342900" indent="-342900">
              <a:buFont typeface="Arial"/>
              <a:buAutoNum type="arabicPeriod"/>
            </a:pPr>
            <a:r>
              <a:rPr lang="en-US" sz="1800" dirty="0"/>
              <a:t>Compile-time source code analysis</a:t>
            </a:r>
          </a:p>
          <a:p>
            <a:pPr marL="342900" indent="-342900">
              <a:buFont typeface="Arial"/>
              <a:buAutoNum type="arabicPeriod"/>
            </a:pPr>
            <a:r>
              <a:rPr lang="en-US" sz="1800" dirty="0"/>
              <a:t>Schema generation — typia.llm.application&lt;Class&gt;()</a:t>
            </a:r>
          </a:p>
          <a:p>
            <a:pPr marL="342900" indent="-342900">
              <a:buFont typeface="Arial"/>
              <a:buAutoNum type="arabicPeriod"/>
            </a:pPr>
            <a:r>
              <a:rPr lang="en-US" sz="1800" dirty="0"/>
              <a:t>Parsing + coercion — ILlmFunction.parse()</a:t>
            </a:r>
          </a:p>
          <a:p>
            <a:pPr marL="342900" indent="-342900">
              <a:buFont typeface="Arial"/>
              <a:buAutoNum type="arabicPeriod"/>
            </a:pPr>
            <a:r>
              <a:rPr lang="en-US" sz="1800" dirty="0"/>
              <a:t>Validation — ILlmFunction.validate()</a:t>
            </a:r>
          </a:p>
          <a:p>
            <a:pPr marL="342900" indent="-342900">
              <a:buFont typeface="Arial"/>
              <a:buAutoNum type="arabicPeriod"/>
            </a:pPr>
            <a:r>
              <a:rPr lang="en-US" sz="1800" dirty="0"/>
              <a:t>Feedback — LlmJson.stringify()</a:t>
            </a:r>
          </a:p>
          <a:p>
            <a:pPr>
              <a:buNone/>
            </a:pPr>
            <a:endParaRPr lang="en-US" sz="800" dirty="0"/>
          </a:p>
          <a:p>
            <a:pPr>
              <a:buNone/>
            </a:pPr>
            <a:r>
              <a:rPr lang="en-US" sz="1800" b="1" dirty="0"/>
              <a:t>Define a single TypeScript type → Typia handles everything else</a:t>
            </a:r>
          </a:p>
        </p:txBody>
      </p:sp>
    </p:spTree>
    <p:extLst>
      <p:ext uri="{BB962C8B-B14F-4D97-AF65-F5344CB8AC3E}">
        <p14:creationId xmlns:p14="http://schemas.microsoft.com/office/powerpoint/2010/main" val="3914006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3ACF9C-9335-A922-EC24-515B0C39B9CD}"/>
              </a:ext>
            </a:extLst>
          </p:cNvPr>
          <p:cNvSpPr>
            <a:spLocks noGrp="1"/>
          </p:cNvSpPr>
          <p:nvPr>
            <p:ph type="title"/>
          </p:nvPr>
        </p:nvSpPr>
        <p:spPr/>
        <p:txBody>
          <a:bodyPr/>
          <a:lstStyle/>
          <a:p>
            <a:r>
              <a:rPr lang="en-US" dirty="0"/>
              <a:t> </a:t>
            </a:r>
          </a:p>
        </p:txBody>
      </p:sp>
      <p:sp>
        <p:nvSpPr>
          <p:cNvPr id="3" name="내용 개체 틀 2">
            <a:extLst>
              <a:ext uri="{FF2B5EF4-FFF2-40B4-BE49-F238E27FC236}">
                <a16:creationId xmlns:a16="http://schemas.microsoft.com/office/drawing/2014/main" id="{3E6D3964-0D57-8F46-B5DC-780FA61A0563}"/>
              </a:ext>
            </a:extLst>
          </p:cNvPr>
          <p:cNvSpPr>
            <a:spLocks noGrp="1"/>
          </p:cNvSpPr>
          <p:nvPr>
            <p:ph idx="1"/>
          </p:nvPr>
        </p:nvSpPr>
        <p:spPr/>
        <p:txBody>
          <a:bodyPr/>
          <a:lstStyle/>
          <a:p>
            <a:pPr algn="ctr">
              <a:buNone/>
            </a:pPr>
            <a:endParaRPr lang="en-US" sz="1800" dirty="0"/>
          </a:p>
          <a:p>
            <a:pPr algn="ctr">
              <a:buNone/>
            </a:pPr>
            <a:r>
              <a:rPr lang="en-US" sz="2400" i="1" dirty="0"/>
              <a:t>"The type is the schema,</a:t>
            </a:r>
          </a:p>
          <a:p>
            <a:pPr algn="ctr">
              <a:buNone/>
            </a:pPr>
            <a:r>
              <a:rPr lang="en-US" sz="2400" i="1" dirty="0"/>
              <a:t>the validator,</a:t>
            </a:r>
          </a:p>
          <a:p>
            <a:pPr algn="ctr">
              <a:buNone/>
            </a:pPr>
            <a:r>
              <a:rPr lang="en-US" sz="2400" i="1" dirty="0"/>
              <a:t>and the prompt."</a:t>
            </a:r>
          </a:p>
          <a:p>
            <a:pPr algn="ctr">
              <a:buNone/>
            </a:pPr>
            <a:endParaRPr lang="en-US" sz="1800" dirty="0"/>
          </a:p>
          <a:p>
            <a:pPr algn="ctr">
              <a:buNone/>
            </a:pPr>
            <a:r>
              <a:rPr lang="en-US" sz="1800" dirty="0"/>
              <a:t>The harness is everything around it.</a:t>
            </a:r>
          </a:p>
        </p:txBody>
      </p:sp>
    </p:spTree>
    <p:extLst>
      <p:ext uri="{BB962C8B-B14F-4D97-AF65-F5344CB8AC3E}">
        <p14:creationId xmlns:p14="http://schemas.microsoft.com/office/powerpoint/2010/main" val="42573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67EF9F0-4409-5A27-9565-6E0C219D4E68}"/>
              </a:ext>
            </a:extLst>
          </p:cNvPr>
          <p:cNvSpPr>
            <a:spLocks noGrp="1"/>
          </p:cNvSpPr>
          <p:nvPr>
            <p:ph type="title"/>
          </p:nvPr>
        </p:nvSpPr>
        <p:spPr/>
        <p:txBody>
          <a:bodyPr/>
          <a:lstStyle/>
          <a:p>
            <a:r>
              <a:rPr lang="en-US"/>
              <a:t>The Harness Loop</a:t>
            </a:r>
            <a:endParaRPr lang="en-US" dirty="0"/>
          </a:p>
        </p:txBody>
      </p:sp>
      <p:sp>
        <p:nvSpPr>
          <p:cNvPr id="3" name="내용 개체 틀 2">
            <a:extLst>
              <a:ext uri="{FF2B5EF4-FFF2-40B4-BE49-F238E27FC236}">
                <a16:creationId xmlns:a16="http://schemas.microsoft.com/office/drawing/2014/main" id="{F7E8EF9F-228F-CB92-4412-40FF9FCDAB43}"/>
              </a:ext>
            </a:extLst>
          </p:cNvPr>
          <p:cNvSpPr>
            <a:spLocks noGrp="1"/>
          </p:cNvSpPr>
          <p:nvPr>
            <p:ph idx="1"/>
          </p:nvPr>
        </p:nvSpPr>
        <p:spPr/>
        <p:txBody>
          <a:bodyPr/>
          <a:lstStyle/>
          <a:p>
            <a:pPr>
              <a:buNone/>
            </a:pPr>
            <a:r>
              <a:rPr lang="en-US" sz="1800" b="1" dirty="0"/>
              <a:t>LLM Call → parse() → coerce() → validate() → feedback → retry</a:t>
            </a:r>
          </a:p>
          <a:p>
            <a:pPr>
              <a:buNone/>
            </a:pPr>
            <a:endParaRPr lang="en-US" sz="800" dirty="0"/>
          </a:p>
          <a:p>
            <a:pPr>
              <a:buFont typeface="Arial"/>
              <a:buChar char="•"/>
            </a:pPr>
            <a:r>
              <a:rPr lang="en-US" sz="1800" b="1" dirty="0"/>
              <a:t>parse()</a:t>
            </a:r>
            <a:r>
              <a:rPr lang="en-US" sz="1800" dirty="0"/>
              <a:t> — recovers broken JSON, strips markdown, closes brackets</a:t>
            </a:r>
          </a:p>
          <a:p>
            <a:pPr>
              <a:buFont typeface="Arial"/>
              <a:buChar char="•"/>
            </a:pPr>
            <a:r>
              <a:rPr lang="en-US" sz="1800" b="1" dirty="0"/>
              <a:t>coerce()</a:t>
            </a:r>
            <a:r>
              <a:rPr lang="en-US" sz="1800" dirty="0"/>
              <a:t> — "42" → 42, "true" → true, unwraps double-stringify</a:t>
            </a:r>
          </a:p>
          <a:p>
            <a:pPr>
              <a:buFont typeface="Arial"/>
              <a:buChar char="•"/>
            </a:pPr>
            <a:r>
              <a:rPr lang="en-US" sz="1800" b="1" dirty="0"/>
              <a:t>validate()</a:t>
            </a:r>
            <a:r>
              <a:rPr lang="en-US" sz="1800" dirty="0"/>
              <a:t> — exact path + expected type + actual value</a:t>
            </a:r>
          </a:p>
          <a:p>
            <a:pPr>
              <a:buFont typeface="Arial"/>
              <a:buChar char="•"/>
            </a:pPr>
            <a:r>
              <a:rPr lang="en-US" sz="1800" b="1" dirty="0"/>
              <a:t>feedback</a:t>
            </a:r>
            <a:r>
              <a:rPr lang="en-US" sz="1800" dirty="0"/>
              <a:t> — // ❌ inline annotations on the LLM's own JSON</a:t>
            </a:r>
          </a:p>
          <a:p>
            <a:pPr>
              <a:buFont typeface="Arial"/>
              <a:buChar char="•"/>
            </a:pPr>
            <a:r>
              <a:rPr lang="en-US" sz="1800" b="1" dirty="0"/>
              <a:t>retry</a:t>
            </a:r>
            <a:r>
              <a:rPr lang="en-US" sz="1800" dirty="0"/>
              <a:t> — LLM corrects only the flagged fields</a:t>
            </a:r>
          </a:p>
          <a:p>
            <a:pPr>
              <a:buNone/>
            </a:pPr>
            <a:endParaRPr lang="en-US" sz="800" dirty="0"/>
          </a:p>
          <a:p>
            <a:pPr>
              <a:buNone/>
            </a:pPr>
            <a:r>
              <a:rPr lang="en-US" sz="1800" b="1" dirty="0"/>
              <a:t>This is the complete engine that turns 6.75% into 100%.</a:t>
            </a:r>
          </a:p>
        </p:txBody>
      </p:sp>
    </p:spTree>
    <p:extLst>
      <p:ext uri="{BB962C8B-B14F-4D97-AF65-F5344CB8AC3E}">
        <p14:creationId xmlns:p14="http://schemas.microsoft.com/office/powerpoint/2010/main" val="634764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7F071FCC-F169-B831-AD6A-798DA5EE49B0}"/>
              </a:ext>
            </a:extLst>
          </p:cNvPr>
          <p:cNvSpPr>
            <a:spLocks noGrp="1"/>
          </p:cNvSpPr>
          <p:nvPr>
            <p:ph type="title"/>
          </p:nvPr>
        </p:nvSpPr>
        <p:spPr/>
        <p:txBody>
          <a:bodyPr/>
          <a:lstStyle/>
          <a:p>
            <a:r>
              <a:rPr lang="en-US" dirty="0"/>
              <a:t>Function Calling</a:t>
            </a:r>
          </a:p>
        </p:txBody>
      </p:sp>
      <p:sp>
        <p:nvSpPr>
          <p:cNvPr id="5" name="텍스트 개체 틀 4">
            <a:extLst>
              <a:ext uri="{FF2B5EF4-FFF2-40B4-BE49-F238E27FC236}">
                <a16:creationId xmlns:a16="http://schemas.microsoft.com/office/drawing/2014/main" id="{3BC3F71E-05C6-D697-4F24-D4CF0784978D}"/>
              </a:ext>
            </a:extLst>
          </p:cNvPr>
          <p:cNvSpPr>
            <a:spLocks noGrp="1"/>
          </p:cNvSpPr>
          <p:nvPr>
            <p:ph type="body" idx="1"/>
          </p:nvPr>
        </p:nvSpPr>
        <p:spPr/>
        <p:txBody>
          <a:bodyPr/>
          <a:lstStyle/>
          <a:p>
            <a:pPr algn="ctr">
              <a:buNone/>
            </a:pPr>
            <a:r>
              <a:rPr lang="en-US" dirty="0"/>
              <a:t>Types eliminate ambiguity; schemas constrain through absence</a:t>
            </a:r>
          </a:p>
          <a:p>
            <a:pPr algn="ctr">
              <a:buNone/>
            </a:pPr>
            <a:r>
              <a:rPr lang="en-US" dirty="0"/>
              <a:t>Model-neutral, mechanically verifiable, deterministically convergent</a:t>
            </a:r>
          </a:p>
        </p:txBody>
      </p:sp>
    </p:spTree>
    <p:extLst>
      <p:ext uri="{BB962C8B-B14F-4D97-AF65-F5344CB8AC3E}">
        <p14:creationId xmlns:p14="http://schemas.microsoft.com/office/powerpoint/2010/main" val="348868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015786B-EDF9-4D06-86F8-138A81A37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AC3B7FA-53FD-4D89-BFA4-2DE5AB860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제목 1">
            <a:extLst>
              <a:ext uri="{FF2B5EF4-FFF2-40B4-BE49-F238E27FC236}">
                <a16:creationId xmlns:a16="http://schemas.microsoft.com/office/drawing/2014/main" id="{6F7E1FAF-75C5-FC3D-963F-5F77D744713B}"/>
              </a:ext>
            </a:extLst>
          </p:cNvPr>
          <p:cNvSpPr>
            <a:spLocks noGrp="1"/>
          </p:cNvSpPr>
          <p:nvPr>
            <p:ph type="title"/>
          </p:nvPr>
        </p:nvSpPr>
        <p:spPr>
          <a:xfrm>
            <a:off x="1143000" y="609600"/>
            <a:ext cx="6858000" cy="1356360"/>
          </a:xfrm>
        </p:spPr>
        <p:txBody>
          <a:bodyPr vert="horz" lIns="91440" tIns="45720" rIns="91440" bIns="45720" rtlCol="0" anchor="ctr">
            <a:normAutofit/>
          </a:bodyPr>
          <a:lstStyle/>
          <a:p>
            <a:r>
              <a:rPr lang="en-US" dirty="0"/>
              <a:t>TL;DR</a:t>
            </a:r>
          </a:p>
        </p:txBody>
      </p:sp>
      <p:sp>
        <p:nvSpPr>
          <p:cNvPr id="3" name="내용 개체 틀 2">
            <a:extLst>
              <a:ext uri="{FF2B5EF4-FFF2-40B4-BE49-F238E27FC236}">
                <a16:creationId xmlns:a16="http://schemas.microsoft.com/office/drawing/2014/main" id="{1C4DE4F3-BCCF-FE54-AE5D-CF4606D911A2}"/>
              </a:ext>
            </a:extLst>
          </p:cNvPr>
          <p:cNvSpPr>
            <a:spLocks noGrp="1"/>
          </p:cNvSpPr>
          <p:nvPr>
            <p:ph sz="half" idx="1"/>
          </p:nvPr>
        </p:nvSpPr>
        <p:spPr>
          <a:xfrm>
            <a:off x="1143001" y="2057400"/>
            <a:ext cx="6858000" cy="4038600"/>
          </a:xfrm>
        </p:spPr>
        <p:txBody>
          <a:bodyPr vert="horz" lIns="91440" tIns="45720" rIns="91440" bIns="45720" rtlCol="0">
            <a:normAutofit/>
          </a:bodyPr>
          <a:lstStyle/>
          <a:p>
            <a:r>
              <a:rPr lang="en-US" dirty="0"/>
              <a:t>Function Calling</a:t>
            </a:r>
          </a:p>
          <a:p>
            <a:endParaRPr lang="en-US" dirty="0"/>
          </a:p>
          <a:p>
            <a:r>
              <a:rPr lang="en-US" dirty="0"/>
              <a:t>No ambiguity</a:t>
            </a:r>
          </a:p>
          <a:p>
            <a:r>
              <a:rPr lang="en-US" dirty="0"/>
              <a:t>Model neutral</a:t>
            </a:r>
          </a:p>
          <a:p>
            <a:r>
              <a:rPr lang="en-US" dirty="0"/>
              <a:t>Mechanically Verifiable</a:t>
            </a:r>
          </a:p>
          <a:p>
            <a:r>
              <a:rPr lang="en-US" dirty="0"/>
              <a:t>Deterministically Convergent</a:t>
            </a:r>
          </a:p>
          <a:p>
            <a:endParaRPr lang="en-US" dirty="0"/>
          </a:p>
        </p:txBody>
      </p:sp>
      <p:pic>
        <p:nvPicPr>
          <p:cNvPr id="9" name="내용 개체 틀 8">
            <a:extLst>
              <a:ext uri="{FF2B5EF4-FFF2-40B4-BE49-F238E27FC236}">
                <a16:creationId xmlns:a16="http://schemas.microsoft.com/office/drawing/2014/main" id="{A550F7D4-6F8E-527E-61E1-F261BAE5FE2B}"/>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226" r="26607" b="-2"/>
          <a:stretch>
            <a:fillRect/>
          </a:stretch>
        </p:blipFill>
        <p:spPr>
          <a:xfrm>
            <a:off x="8301386" y="243840"/>
            <a:ext cx="3646837" cy="6377939"/>
          </a:xfrm>
          <a:prstGeom prst="rect">
            <a:avLst/>
          </a:prstGeom>
        </p:spPr>
      </p:pic>
      <p:sp>
        <p:nvSpPr>
          <p:cNvPr id="19" name="Rectangle 18">
            <a:extLst>
              <a:ext uri="{FF2B5EF4-FFF2-40B4-BE49-F238E27FC236}">
                <a16:creationId xmlns:a16="http://schemas.microsoft.com/office/drawing/2014/main" id="{E3C6F6B7-7899-41D8-AB85-2854E032D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54225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48A5411-B2F4-5F32-6EB1-19BE2AEC747C}"/>
              </a:ext>
            </a:extLst>
          </p:cNvPr>
          <p:cNvSpPr>
            <a:spLocks noGrp="1"/>
          </p:cNvSpPr>
          <p:nvPr>
            <p:ph type="title"/>
          </p:nvPr>
        </p:nvSpPr>
        <p:spPr/>
        <p:txBody>
          <a:bodyPr>
            <a:normAutofit/>
          </a:bodyPr>
          <a:lstStyle/>
          <a:p>
            <a:r>
              <a:rPr lang="en-US" dirty="0"/>
              <a:t>4.1. Natural Language vs Types</a:t>
            </a:r>
          </a:p>
        </p:txBody>
      </p:sp>
      <p:sp>
        <p:nvSpPr>
          <p:cNvPr id="3" name="내용 개체 틀 2">
            <a:extLst>
              <a:ext uri="{FF2B5EF4-FFF2-40B4-BE49-F238E27FC236}">
                <a16:creationId xmlns:a16="http://schemas.microsoft.com/office/drawing/2014/main" id="{1FBA0717-BF22-A901-5514-2746EC8C428E}"/>
              </a:ext>
            </a:extLst>
          </p:cNvPr>
          <p:cNvSpPr>
            <a:spLocks noGrp="1"/>
          </p:cNvSpPr>
          <p:nvPr>
            <p:ph idx="1"/>
          </p:nvPr>
        </p:nvSpPr>
        <p:spPr/>
        <p:txBody>
          <a:bodyPr>
            <a:normAutofit/>
          </a:bodyPr>
          <a:lstStyle/>
          <a:p>
            <a:r>
              <a:rPr lang="en-US" dirty="0"/>
              <a:t>Types eliminate ambiguity</a:t>
            </a:r>
          </a:p>
          <a:p>
            <a:pPr lvl="1"/>
            <a:r>
              <a:rPr lang="en-US" dirty="0"/>
              <a:t>ExclusiveMinimum&lt;18&gt; vs "greater than 18"</a:t>
            </a:r>
          </a:p>
          <a:p>
            <a:endParaRPr lang="en-US" dirty="0"/>
          </a:p>
          <a:p>
            <a:r>
              <a:rPr lang="en-US" dirty="0"/>
              <a:t>Schemas constrain by absence, not prohibition</a:t>
            </a:r>
          </a:p>
          <a:p>
            <a:pPr lvl="1"/>
            <a:r>
              <a:rPr lang="en-US" dirty="0"/>
              <a:t>No "any" in schema → can't generate it</a:t>
            </a:r>
          </a:p>
          <a:p>
            <a:endParaRPr lang="en-US" dirty="0"/>
          </a:p>
          <a:p>
            <a:r>
              <a:rPr lang="en-US" dirty="0"/>
              <a:t>Model-neutral: same schema, any model</a:t>
            </a:r>
          </a:p>
          <a:p>
            <a:r>
              <a:rPr lang="en-US" dirty="0"/>
              <a:t>Deterministically convergent: 6.75% → 100%</a:t>
            </a:r>
          </a:p>
        </p:txBody>
      </p:sp>
    </p:spTree>
    <p:extLst>
      <p:ext uri="{BB962C8B-B14F-4D97-AF65-F5344CB8AC3E}">
        <p14:creationId xmlns:p14="http://schemas.microsoft.com/office/powerpoint/2010/main" val="2461741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4.1. Natural Language vs Types</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a:xfrm>
            <a:off x="1143000" y="2057400"/>
            <a:ext cx="4953000" cy="4038600"/>
          </a:xfrm>
        </p:spPr>
        <p:txBody>
          <a:bodyPr>
            <a:normAutofit/>
          </a:bodyPr>
          <a:lstStyle/>
          <a:p>
            <a:r>
              <a:rPr lang="en-US" dirty="0"/>
              <a:t>Via Prompt:</a:t>
            </a:r>
          </a:p>
          <a:p>
            <a:pPr lvl="1"/>
            <a:r>
              <a:rPr lang="en-US" dirty="0"/>
              <a:t>"The age field must be a positive integer greater than 18. Don't use string types for numeric fields. All required fields must be present..."</a:t>
            </a:r>
          </a:p>
          <a:p>
            <a:endParaRPr lang="en-US" dirty="0"/>
          </a:p>
          <a:p>
            <a:r>
              <a:rPr lang="en-US" dirty="0"/>
              <a:t>Problems:</a:t>
            </a:r>
          </a:p>
          <a:p>
            <a:pPr lvl="1"/>
            <a:r>
              <a:rPr lang="en-US" dirty="0"/>
              <a:t>Is "&gt;18" or "≥18"? No way to verify</a:t>
            </a:r>
          </a:p>
          <a:p>
            <a:pPr lvl="1"/>
            <a:r>
              <a:rPr lang="en-US" dirty="0"/>
              <a:t>Rules multiply endlessly as schemas grow</a:t>
            </a:r>
          </a:p>
        </p:txBody>
      </p:sp>
      <p:sp>
        <p:nvSpPr>
          <p:cNvPr id="4" name="사각형: 둥근 모서리 3">
            <a:extLst>
              <a:ext uri="{FF2B5EF4-FFF2-40B4-BE49-F238E27FC236}">
                <a16:creationId xmlns:a16="http://schemas.microsoft.com/office/drawing/2014/main" id="{176F7788-94AE-4E05-84B1-A2823EE762E5}"/>
              </a:ext>
            </a:extLst>
          </p:cNvPr>
          <p:cNvSpPr/>
          <p:nvPr/>
        </p:nvSpPr>
        <p:spPr>
          <a:xfrm>
            <a:off x="6273800" y="2057400"/>
            <a:ext cx="4749800" cy="4038600"/>
          </a:xfrm>
          <a:prstGeom prst="roundRect">
            <a:avLst/>
          </a:prstGeom>
          <a:solidFill>
            <a:srgbClr val="1E1E1E"/>
          </a:solidFill>
          <a:ln w="19050" cap="flat" cmpd="sng" algn="ctr">
            <a:solidFill>
              <a:srgbClr val="569CD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72000" tIns="54000" rIns="72000" bIns="54000" rtlCol="0" anchor="t"/>
          <a:lstStyle/>
          <a:p>
            <a:pPr algn="l">
              <a:buNone/>
            </a:pPr>
            <a:r>
              <a:rPr lang="en-US" sz="1600" dirty="0">
                <a:solidFill>
                  <a:srgbClr val="D4D4D4"/>
                </a:solidFill>
                <a:latin typeface="Consolas"/>
              </a:rPr>
              <a:t>Via Type:</a:t>
            </a:r>
          </a:p>
          <a:p>
            <a:pPr algn="l">
              <a:buNone/>
            </a:pPr>
            <a:r>
              <a:rPr lang="en-US" sz="1600" dirty="0">
                <a:solidFill>
                  <a:srgbClr val="569CD6"/>
                </a:solidFill>
                <a:latin typeface="Consolas"/>
              </a:rPr>
              <a:t>interface </a:t>
            </a:r>
            <a:r>
              <a:rPr lang="en-US" sz="1600" dirty="0">
                <a:solidFill>
                  <a:srgbClr val="4EC9B0"/>
                </a:solidFill>
                <a:latin typeface="Consolas"/>
              </a:rPr>
              <a:t>IMember</a:t>
            </a:r>
            <a:r>
              <a:rPr lang="en-US" sz="1600" dirty="0">
                <a:solidFill>
                  <a:srgbClr val="D4D4D4"/>
                </a:solidFill>
                <a:latin typeface="Consolas"/>
              </a:rPr>
              <a:t> {</a:t>
            </a:r>
          </a:p>
          <a:p>
            <a:pPr algn="l">
              <a:buNone/>
            </a:pPr>
            <a:r>
              <a:rPr lang="en-US" sz="1600" dirty="0">
                <a:solidFill>
                  <a:srgbClr val="D4D4D4"/>
                </a:solidFill>
                <a:latin typeface="Consolas"/>
              </a:rPr>
              <a:t>  age: </a:t>
            </a:r>
            <a:r>
              <a:rPr lang="en-US" sz="1600" dirty="0">
                <a:solidFill>
                  <a:srgbClr val="4EC9B0"/>
                </a:solidFill>
                <a:latin typeface="Consolas"/>
              </a:rPr>
              <a:t>number</a:t>
            </a:r>
          </a:p>
          <a:p>
            <a:pPr algn="l">
              <a:buNone/>
            </a:pPr>
            <a:r>
              <a:rPr lang="en-US" sz="1600" dirty="0">
                <a:solidFill>
                  <a:srgbClr val="D4D4D4"/>
                </a:solidFill>
                <a:latin typeface="Consolas"/>
              </a:rPr>
              <a:t>    &amp; </a:t>
            </a:r>
            <a:r>
              <a:rPr lang="en-US" sz="1600" dirty="0">
                <a:solidFill>
                  <a:srgbClr val="4EC9B0"/>
                </a:solidFill>
                <a:latin typeface="Consolas"/>
              </a:rPr>
              <a:t>Type</a:t>
            </a:r>
            <a:r>
              <a:rPr lang="en-US" sz="1600" dirty="0">
                <a:solidFill>
                  <a:srgbClr val="D4D4D4"/>
                </a:solidFill>
                <a:latin typeface="Consolas"/>
              </a:rPr>
              <a:t>&lt;</a:t>
            </a:r>
            <a:r>
              <a:rPr lang="en-US" sz="1600" dirty="0">
                <a:solidFill>
                  <a:srgbClr val="CE9178"/>
                </a:solidFill>
                <a:latin typeface="Consolas"/>
              </a:rPr>
              <a:t>"uint32"</a:t>
            </a:r>
            <a:r>
              <a:rPr lang="en-US" sz="1600" dirty="0">
                <a:solidFill>
                  <a:srgbClr val="D4D4D4"/>
                </a:solidFill>
                <a:latin typeface="Consolas"/>
              </a:rPr>
              <a:t>&gt;</a:t>
            </a:r>
          </a:p>
          <a:p>
            <a:pPr algn="l">
              <a:buNone/>
            </a:pPr>
            <a:r>
              <a:rPr lang="en-US" sz="1600" dirty="0">
                <a:solidFill>
                  <a:srgbClr val="D4D4D4"/>
                </a:solidFill>
                <a:latin typeface="Consolas"/>
              </a:rPr>
              <a:t>    &amp; </a:t>
            </a:r>
            <a:r>
              <a:rPr lang="en-US" sz="1600" dirty="0">
                <a:solidFill>
                  <a:srgbClr val="4EC9B0"/>
                </a:solidFill>
                <a:latin typeface="Consolas"/>
              </a:rPr>
              <a:t>ExclusiveMinimum</a:t>
            </a:r>
            <a:r>
              <a:rPr lang="en-US" sz="1600" dirty="0">
                <a:solidFill>
                  <a:srgbClr val="D4D4D4"/>
                </a:solidFill>
                <a:latin typeface="Consolas"/>
              </a:rPr>
              <a:t>&lt;18&gt;;</a:t>
            </a:r>
          </a:p>
          <a:p>
            <a:pPr algn="l">
              <a:buNone/>
            </a:pPr>
            <a:r>
              <a:rPr lang="en-US" sz="1600" dirty="0">
                <a:solidFill>
                  <a:srgbClr val="D4D4D4"/>
                </a:solidFill>
                <a:latin typeface="Consolas"/>
              </a:rPr>
              <a:t>}</a:t>
            </a:r>
          </a:p>
          <a:p>
            <a:pPr algn="l">
              <a:buNone/>
            </a:pPr>
            <a:endParaRPr lang="en-US" sz="1600" dirty="0">
              <a:solidFill>
                <a:srgbClr val="D4D4D4"/>
              </a:solidFill>
              <a:latin typeface="Consolas"/>
            </a:endParaRPr>
          </a:p>
          <a:p>
            <a:pPr algn="l">
              <a:buNone/>
            </a:pPr>
            <a:r>
              <a:rPr lang="en-US" sz="1600" dirty="0">
                <a:solidFill>
                  <a:srgbClr val="6A9955"/>
                </a:solidFill>
                <a:latin typeface="Consolas"/>
              </a:rPr>
              <a:t>// ✓ Mechanically verifiable</a:t>
            </a:r>
          </a:p>
          <a:p>
            <a:pPr algn="l">
              <a:buNone/>
            </a:pPr>
            <a:r>
              <a:rPr lang="en-US" sz="1600" dirty="0">
                <a:solidFill>
                  <a:srgbClr val="6A9955"/>
                </a:solidFill>
                <a:latin typeface="Consolas"/>
              </a:rPr>
              <a:t>// ExclusiveMinimum&lt;18&gt; is &gt;18.</a:t>
            </a:r>
          </a:p>
          <a:p>
            <a:pPr algn="l">
              <a:buNone/>
            </a:pPr>
            <a:r>
              <a:rPr lang="en-US" sz="1600" dirty="0">
                <a:solidFill>
                  <a:srgbClr val="6A9955"/>
                </a:solidFill>
                <a:latin typeface="Consolas"/>
              </a:rPr>
              <a:t>// It's an integer. It's required.</a:t>
            </a:r>
          </a:p>
          <a:p>
            <a:pPr algn="l">
              <a:buNone/>
            </a:pPr>
            <a:r>
              <a:rPr lang="en-US" sz="1600" dirty="0">
                <a:solidFill>
                  <a:srgbClr val="6A9955"/>
                </a:solidFill>
                <a:latin typeface="Consolas"/>
              </a:rPr>
              <a:t>// No ambiguity.</a:t>
            </a:r>
          </a:p>
        </p:txBody>
      </p:sp>
    </p:spTree>
    <p:extLst>
      <p:ext uri="{BB962C8B-B14F-4D97-AF65-F5344CB8AC3E}">
        <p14:creationId xmlns:p14="http://schemas.microsoft.com/office/powerpoint/2010/main" val="2102043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3015786B-EDF9-4D06-86F8-138A81A37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12">
            <a:extLst>
              <a:ext uri="{FF2B5EF4-FFF2-40B4-BE49-F238E27FC236}">
                <a16:creationId xmlns:a16="http://schemas.microsoft.com/office/drawing/2014/main" id="{8AC3B7FA-53FD-4D89-BFA4-2DE5AB860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a:xfrm>
            <a:off x="1143000" y="609600"/>
            <a:ext cx="6858000" cy="1356360"/>
          </a:xfrm>
        </p:spPr>
        <p:txBody>
          <a:bodyPr vert="horz" lIns="91440" tIns="45720" rIns="91440" bIns="45720" rtlCol="0" anchor="ctr">
            <a:normAutofit/>
          </a:bodyPr>
          <a:lstStyle/>
          <a:p>
            <a:r>
              <a:rPr lang="en-US" dirty="0"/>
              <a:t>4.2. Pink Elephant Problem</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sz="half" idx="1"/>
          </p:nvPr>
        </p:nvSpPr>
        <p:spPr>
          <a:xfrm>
            <a:off x="1143001" y="2057400"/>
            <a:ext cx="6858000" cy="4038600"/>
          </a:xfrm>
        </p:spPr>
        <p:txBody>
          <a:bodyPr vert="horz" lIns="91440" tIns="45720" rIns="91440" bIns="45720" rtlCol="0">
            <a:normAutofit/>
          </a:bodyPr>
          <a:lstStyle/>
          <a:p>
            <a:r>
              <a:rPr lang="en-US" sz="1800" dirty="0"/>
              <a:t>"Don't think of a pink elephant“</a:t>
            </a:r>
          </a:p>
          <a:p>
            <a:pPr lvl="1"/>
            <a:r>
              <a:rPr lang="en-US" sz="1600" dirty="0"/>
              <a:t>"Don't do X" places X at the center of attention</a:t>
            </a:r>
          </a:p>
          <a:p>
            <a:pPr lvl="1"/>
            <a:r>
              <a:rPr lang="en-US" sz="1600" dirty="0"/>
              <a:t>Paradoxically</a:t>
            </a:r>
            <a:r>
              <a:rPr lang="ko-KR" altLang="en-US" sz="1600" dirty="0"/>
              <a:t> </a:t>
            </a:r>
            <a:r>
              <a:rPr lang="en-US" altLang="ko-KR" sz="1600" dirty="0"/>
              <a:t>increases</a:t>
            </a:r>
            <a:r>
              <a:rPr lang="ko-KR" altLang="en-US" sz="1600" dirty="0"/>
              <a:t> </a:t>
            </a:r>
            <a:r>
              <a:rPr lang="en-US" altLang="ko-KR" sz="1600" dirty="0"/>
              <a:t>generation</a:t>
            </a:r>
            <a:r>
              <a:rPr lang="ko-KR" altLang="en-US" sz="1600" dirty="0"/>
              <a:t> </a:t>
            </a:r>
            <a:r>
              <a:rPr lang="en-US" altLang="ko-KR" sz="1600" dirty="0"/>
              <a:t>probability</a:t>
            </a:r>
          </a:p>
          <a:p>
            <a:pPr lvl="1"/>
            <a:endParaRPr lang="en-US" sz="1800" dirty="0"/>
          </a:p>
          <a:p>
            <a:r>
              <a:rPr lang="en-US" sz="1800" dirty="0"/>
              <a:t>With schemas, this problem disappears</a:t>
            </a:r>
          </a:p>
          <a:p>
            <a:pPr lvl="1"/>
            <a:r>
              <a:rPr lang="en-US" sz="1600" dirty="0"/>
              <a:t>No "any" in schema → LLM cannot generate it</a:t>
            </a:r>
          </a:p>
          <a:p>
            <a:pPr lvl="1"/>
            <a:r>
              <a:rPr lang="en-US" sz="1600" dirty="0"/>
              <a:t>Field types limited to 7 choices → no "varchar“</a:t>
            </a:r>
          </a:p>
          <a:p>
            <a:pPr lvl="1"/>
            <a:endParaRPr lang="en-US" sz="1800" dirty="0"/>
          </a:p>
          <a:p>
            <a:r>
              <a:rPr lang="en-US" sz="1800" dirty="0"/>
              <a:t>Not prohibition, but absence</a:t>
            </a:r>
          </a:p>
          <a:p>
            <a:pPr lvl="1"/>
            <a:r>
              <a:rPr lang="en-US" sz="1600" dirty="0"/>
              <a:t>Prompts prohibit what you don't want</a:t>
            </a:r>
          </a:p>
          <a:p>
            <a:pPr lvl="1"/>
            <a:r>
              <a:rPr lang="en-US" sz="1600" dirty="0"/>
              <a:t>Schemas allow only what you do want</a:t>
            </a:r>
          </a:p>
        </p:txBody>
      </p:sp>
      <p:pic>
        <p:nvPicPr>
          <p:cNvPr id="6" name="내용 개체 틀 5">
            <a:extLst>
              <a:ext uri="{FF2B5EF4-FFF2-40B4-BE49-F238E27FC236}">
                <a16:creationId xmlns:a16="http://schemas.microsoft.com/office/drawing/2014/main" id="{B5942124-FF8B-D9BD-7304-3FDC6CBF3AD5}"/>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669" r="26877"/>
          <a:stretch>
            <a:fillRect/>
          </a:stretch>
        </p:blipFill>
        <p:spPr>
          <a:xfrm>
            <a:off x="8301386" y="243840"/>
            <a:ext cx="3646837" cy="6377939"/>
          </a:xfrm>
          <a:prstGeom prst="rect">
            <a:avLst/>
          </a:prstGeom>
        </p:spPr>
      </p:pic>
      <p:sp>
        <p:nvSpPr>
          <p:cNvPr id="10" name="Rectangle 14">
            <a:extLst>
              <a:ext uri="{FF2B5EF4-FFF2-40B4-BE49-F238E27FC236}">
                <a16:creationId xmlns:a16="http://schemas.microsoft.com/office/drawing/2014/main" id="{E3C6F6B7-7899-41D8-AB85-2854E032D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92449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4.2. Pink Elephant Problem</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a:xfrm>
            <a:off x="1143000" y="2057400"/>
            <a:ext cx="4953000" cy="4038600"/>
          </a:xfrm>
        </p:spPr>
        <p:txBody>
          <a:bodyPr>
            <a:normAutofit/>
          </a:bodyPr>
          <a:lstStyle/>
          <a:p>
            <a:r>
              <a:rPr lang="en-US" dirty="0"/>
              <a:t>Prompt:</a:t>
            </a:r>
          </a:p>
          <a:p>
            <a:pPr lvl="1"/>
            <a:r>
              <a:rPr lang="en-US" dirty="0"/>
              <a:t>"Don't use the any type"</a:t>
            </a:r>
          </a:p>
          <a:p>
            <a:endParaRPr lang="en-US" dirty="0"/>
          </a:p>
          <a:p>
            <a:r>
              <a:rPr lang="en-US" dirty="0"/>
              <a:t>Schema:</a:t>
            </a:r>
          </a:p>
          <a:p>
            <a:pPr lvl="1"/>
            <a:r>
              <a:rPr lang="en-US" dirty="0"/>
              <a:t>IJsonSchema = 10 variants</a:t>
            </a:r>
          </a:p>
          <a:p>
            <a:pPr lvl="1"/>
            <a:r>
              <a:rPr lang="en-US" dirty="0"/>
              <a:t>No "any" in the union</a:t>
            </a:r>
          </a:p>
          <a:p>
            <a:pPr lvl="1"/>
            <a:r>
              <a:rPr lang="en-US" dirty="0"/>
              <a:t>→ Can't generate it</a:t>
            </a:r>
          </a:p>
        </p:txBody>
      </p:sp>
      <p:sp>
        <p:nvSpPr>
          <p:cNvPr id="4" name="사각형: 둥근 모서리 3">
            <a:extLst>
              <a:ext uri="{FF2B5EF4-FFF2-40B4-BE49-F238E27FC236}">
                <a16:creationId xmlns:a16="http://schemas.microsoft.com/office/drawing/2014/main" id="{F8702D85-A6E1-4B85-A971-D080F22BD8B5}"/>
              </a:ext>
            </a:extLst>
          </p:cNvPr>
          <p:cNvSpPr/>
          <p:nvPr/>
        </p:nvSpPr>
        <p:spPr>
          <a:xfrm>
            <a:off x="6273800" y="2057400"/>
            <a:ext cx="4749800" cy="4038600"/>
          </a:xfrm>
          <a:prstGeom prst="roundRect">
            <a:avLst/>
          </a:prstGeom>
          <a:solidFill>
            <a:srgbClr val="1E1E1E"/>
          </a:solidFill>
          <a:ln w="19050" cap="flat" cmpd="sng" algn="ctr">
            <a:solidFill>
              <a:srgbClr val="569CD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72000" tIns="54000" rIns="72000" bIns="54000" rtlCol="0" anchor="t"/>
          <a:lstStyle/>
          <a:p>
            <a:pPr algn="l">
              <a:buNone/>
            </a:pPr>
            <a:r>
              <a:rPr lang="en-US" sz="1600" dirty="0">
                <a:solidFill>
                  <a:srgbClr val="569CD6"/>
                </a:solidFill>
                <a:latin typeface="Consolas"/>
              </a:rPr>
              <a:t>export type </a:t>
            </a:r>
            <a:r>
              <a:rPr lang="en-US" sz="1600" dirty="0">
                <a:solidFill>
                  <a:srgbClr val="4EC9B0"/>
                </a:solidFill>
                <a:latin typeface="Consolas"/>
              </a:rPr>
              <a:t>IJsonSchema</a:t>
            </a:r>
            <a:r>
              <a:rPr lang="en-US" sz="1600" dirty="0">
                <a:solidFill>
                  <a:srgbClr val="D4D4D4"/>
                </a:solidFill>
                <a:latin typeface="Consolas"/>
              </a:rPr>
              <a:t> =</a:t>
            </a:r>
          </a:p>
          <a:p>
            <a:pPr algn="l">
              <a:buNone/>
            </a:pPr>
            <a:r>
              <a:rPr lang="en-US" sz="1600" dirty="0">
                <a:solidFill>
                  <a:srgbClr val="D4D4D4"/>
                </a:solidFill>
                <a:latin typeface="Consolas"/>
              </a:rPr>
              <a:t>  | </a:t>
            </a:r>
            <a:r>
              <a:rPr lang="en-US" sz="1600" dirty="0">
                <a:solidFill>
                  <a:srgbClr val="4EC9B0"/>
                </a:solidFill>
                <a:latin typeface="Consolas"/>
              </a:rPr>
              <a:t>IJsonSchema.IConstant</a:t>
            </a:r>
          </a:p>
          <a:p>
            <a:pPr algn="l">
              <a:buNone/>
            </a:pPr>
            <a:r>
              <a:rPr lang="en-US" sz="1600" dirty="0">
                <a:solidFill>
                  <a:srgbClr val="D4D4D4"/>
                </a:solidFill>
                <a:latin typeface="Consolas"/>
              </a:rPr>
              <a:t>  | </a:t>
            </a:r>
            <a:r>
              <a:rPr lang="en-US" sz="1600" dirty="0">
                <a:solidFill>
                  <a:srgbClr val="4EC9B0"/>
                </a:solidFill>
                <a:latin typeface="Consolas"/>
              </a:rPr>
              <a:t>IJsonSchema.IBoolean</a:t>
            </a:r>
          </a:p>
          <a:p>
            <a:pPr algn="l">
              <a:buNone/>
            </a:pPr>
            <a:r>
              <a:rPr lang="en-US" sz="1600" dirty="0">
                <a:solidFill>
                  <a:srgbClr val="D4D4D4"/>
                </a:solidFill>
                <a:latin typeface="Consolas"/>
              </a:rPr>
              <a:t>  | </a:t>
            </a:r>
            <a:r>
              <a:rPr lang="en-US" sz="1600" dirty="0">
                <a:solidFill>
                  <a:srgbClr val="4EC9B0"/>
                </a:solidFill>
                <a:latin typeface="Consolas"/>
              </a:rPr>
              <a:t>IJsonSchema.IInteger</a:t>
            </a:r>
          </a:p>
          <a:p>
            <a:pPr algn="l">
              <a:buNone/>
            </a:pPr>
            <a:r>
              <a:rPr lang="en-US" sz="1600" dirty="0">
                <a:solidFill>
                  <a:srgbClr val="D4D4D4"/>
                </a:solidFill>
                <a:latin typeface="Consolas"/>
              </a:rPr>
              <a:t>  | </a:t>
            </a:r>
            <a:r>
              <a:rPr lang="en-US" sz="1600" dirty="0">
                <a:solidFill>
                  <a:srgbClr val="4EC9B0"/>
                </a:solidFill>
                <a:latin typeface="Consolas"/>
              </a:rPr>
              <a:t>IJsonSchema.INumber</a:t>
            </a:r>
          </a:p>
          <a:p>
            <a:pPr algn="l">
              <a:buNone/>
            </a:pPr>
            <a:r>
              <a:rPr lang="en-US" sz="1600" dirty="0">
                <a:solidFill>
                  <a:srgbClr val="D4D4D4"/>
                </a:solidFill>
                <a:latin typeface="Consolas"/>
              </a:rPr>
              <a:t>  | </a:t>
            </a:r>
            <a:r>
              <a:rPr lang="en-US" sz="1600" dirty="0">
                <a:solidFill>
                  <a:srgbClr val="4EC9B0"/>
                </a:solidFill>
                <a:latin typeface="Consolas"/>
              </a:rPr>
              <a:t>IJsonSchema.IString</a:t>
            </a:r>
          </a:p>
          <a:p>
            <a:pPr algn="l">
              <a:buNone/>
            </a:pPr>
            <a:r>
              <a:rPr lang="en-US" sz="1600" dirty="0">
                <a:solidFill>
                  <a:srgbClr val="D4D4D4"/>
                </a:solidFill>
                <a:latin typeface="Consolas"/>
              </a:rPr>
              <a:t>  | </a:t>
            </a:r>
            <a:r>
              <a:rPr lang="en-US" sz="1600" dirty="0">
                <a:solidFill>
                  <a:srgbClr val="4EC9B0"/>
                </a:solidFill>
                <a:latin typeface="Consolas"/>
              </a:rPr>
              <a:t>IJsonSchema.IArray</a:t>
            </a:r>
          </a:p>
          <a:p>
            <a:pPr algn="l">
              <a:buNone/>
            </a:pPr>
            <a:r>
              <a:rPr lang="en-US" sz="1600" dirty="0">
                <a:solidFill>
                  <a:srgbClr val="D4D4D4"/>
                </a:solidFill>
                <a:latin typeface="Consolas"/>
              </a:rPr>
              <a:t>  | </a:t>
            </a:r>
            <a:r>
              <a:rPr lang="en-US" sz="1600" dirty="0">
                <a:solidFill>
                  <a:srgbClr val="4EC9B0"/>
                </a:solidFill>
                <a:latin typeface="Consolas"/>
              </a:rPr>
              <a:t>IJsonSchema.IObject</a:t>
            </a:r>
          </a:p>
          <a:p>
            <a:pPr algn="l">
              <a:buNone/>
            </a:pPr>
            <a:r>
              <a:rPr lang="en-US" sz="1600" dirty="0">
                <a:solidFill>
                  <a:srgbClr val="D4D4D4"/>
                </a:solidFill>
                <a:latin typeface="Consolas"/>
              </a:rPr>
              <a:t>  | </a:t>
            </a:r>
            <a:r>
              <a:rPr lang="en-US" sz="1600" dirty="0">
                <a:solidFill>
                  <a:srgbClr val="4EC9B0"/>
                </a:solidFill>
                <a:latin typeface="Consolas"/>
              </a:rPr>
              <a:t>IJsonSchema.IReference</a:t>
            </a:r>
          </a:p>
          <a:p>
            <a:pPr algn="l">
              <a:buNone/>
            </a:pPr>
            <a:r>
              <a:rPr lang="en-US" sz="1600" dirty="0">
                <a:solidFill>
                  <a:srgbClr val="D4D4D4"/>
                </a:solidFill>
                <a:latin typeface="Consolas"/>
              </a:rPr>
              <a:t>  | </a:t>
            </a:r>
            <a:r>
              <a:rPr lang="en-US" sz="1600" dirty="0">
                <a:solidFill>
                  <a:srgbClr val="4EC9B0"/>
                </a:solidFill>
                <a:latin typeface="Consolas"/>
              </a:rPr>
              <a:t>IJsonSchema.IOneOf</a:t>
            </a:r>
          </a:p>
          <a:p>
            <a:pPr algn="l">
              <a:buNone/>
            </a:pPr>
            <a:r>
              <a:rPr lang="en-US" sz="1600" dirty="0">
                <a:solidFill>
                  <a:srgbClr val="D4D4D4"/>
                </a:solidFill>
                <a:latin typeface="Consolas"/>
              </a:rPr>
              <a:t>  | </a:t>
            </a:r>
            <a:r>
              <a:rPr lang="en-US" sz="1600" dirty="0">
                <a:solidFill>
                  <a:srgbClr val="4EC9B0"/>
                </a:solidFill>
                <a:latin typeface="Consolas"/>
              </a:rPr>
              <a:t>IJsonSchema.INull</a:t>
            </a:r>
            <a:r>
              <a:rPr lang="en-US" sz="1600" dirty="0">
                <a:solidFill>
                  <a:srgbClr val="D4D4D4"/>
                </a:solidFill>
                <a:latin typeface="Consolas"/>
              </a:rPr>
              <a:t>;</a:t>
            </a:r>
          </a:p>
          <a:p>
            <a:pPr algn="l">
              <a:buNone/>
            </a:pPr>
            <a:endParaRPr lang="en-US" sz="1600" dirty="0">
              <a:latin typeface="Consolas"/>
            </a:endParaRPr>
          </a:p>
          <a:p>
            <a:pPr algn="l">
              <a:buNone/>
            </a:pPr>
            <a:r>
              <a:rPr lang="en-US" sz="1600" dirty="0">
                <a:solidFill>
                  <a:srgbClr val="6A9955"/>
                </a:solidFill>
                <a:latin typeface="Consolas"/>
              </a:rPr>
              <a:t>// 10 variants. No "any".</a:t>
            </a:r>
          </a:p>
          <a:p>
            <a:pPr algn="l">
              <a:buNone/>
            </a:pPr>
            <a:r>
              <a:rPr lang="en-US" sz="1600" dirty="0">
                <a:solidFill>
                  <a:srgbClr val="6A9955"/>
                </a:solidFill>
                <a:latin typeface="Consolas"/>
              </a:rPr>
              <a:t>// Can't generate what doesn't exist.</a:t>
            </a:r>
          </a:p>
        </p:txBody>
      </p:sp>
    </p:spTree>
    <p:extLst>
      <p:ext uri="{BB962C8B-B14F-4D97-AF65-F5344CB8AC3E}">
        <p14:creationId xmlns:p14="http://schemas.microsoft.com/office/powerpoint/2010/main" val="45112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4.2. Pink Elephant Problem</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a:xfrm>
            <a:off x="1143000" y="2057400"/>
            <a:ext cx="4953000" cy="4038600"/>
          </a:xfrm>
        </p:spPr>
        <p:txBody>
          <a:bodyPr>
            <a:normAutofit/>
          </a:bodyPr>
          <a:lstStyle/>
          <a:p>
            <a:r>
              <a:rPr lang="en-US" dirty="0"/>
              <a:t>Prompt:</a:t>
            </a:r>
          </a:p>
          <a:p>
            <a:pPr lvl="1"/>
            <a:r>
              <a:rPr lang="en-US" dirty="0"/>
              <a:t>"Don't make object type as literal type"</a:t>
            </a:r>
          </a:p>
          <a:p>
            <a:endParaRPr lang="en-US" dirty="0"/>
          </a:p>
          <a:p>
            <a:r>
              <a:rPr lang="en-US" dirty="0"/>
              <a:t>Schema:</a:t>
            </a:r>
          </a:p>
          <a:p>
            <a:pPr lvl="1"/>
            <a:r>
              <a:rPr lang="en-US" dirty="0"/>
              <a:t>Exclude&lt;IJsonSchema, IObject&gt;</a:t>
            </a:r>
          </a:p>
          <a:p>
            <a:pPr lvl="1"/>
            <a:r>
              <a:rPr lang="en-US" dirty="0"/>
              <a:t>Inline object excluded by type</a:t>
            </a:r>
          </a:p>
          <a:p>
            <a:pPr lvl="1"/>
            <a:r>
              <a:rPr lang="en-US" dirty="0"/>
              <a:t>→ Can't generate it</a:t>
            </a:r>
          </a:p>
        </p:txBody>
      </p:sp>
      <p:sp>
        <p:nvSpPr>
          <p:cNvPr id="4" name="사각형: 둥근 모서리 3">
            <a:extLst>
              <a:ext uri="{FF2B5EF4-FFF2-40B4-BE49-F238E27FC236}">
                <a16:creationId xmlns:a16="http://schemas.microsoft.com/office/drawing/2014/main" id="{3FF25A35-1385-41C0-8E18-D4F5958DDCF9}"/>
              </a:ext>
            </a:extLst>
          </p:cNvPr>
          <p:cNvSpPr/>
          <p:nvPr/>
        </p:nvSpPr>
        <p:spPr>
          <a:xfrm>
            <a:off x="6080760" y="2057400"/>
            <a:ext cx="5730240" cy="4399280"/>
          </a:xfrm>
          <a:prstGeom prst="roundRect">
            <a:avLst/>
          </a:prstGeom>
          <a:solidFill>
            <a:srgbClr val="1E1E1E"/>
          </a:solidFill>
          <a:ln w="19050" cap="flat" cmpd="sng" algn="ctr">
            <a:solidFill>
              <a:srgbClr val="569CD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72000" tIns="54000" rIns="72000" bIns="54000" rtlCol="0" anchor="t"/>
          <a:lstStyle/>
          <a:p>
            <a:pPr algn="l">
              <a:buNone/>
            </a:pPr>
            <a:r>
              <a:rPr lang="en-US" sz="1400" dirty="0">
                <a:solidFill>
                  <a:srgbClr val="569CD6"/>
                </a:solidFill>
                <a:latin typeface="Consolas"/>
              </a:rPr>
              <a:t>export namespace </a:t>
            </a:r>
            <a:r>
              <a:rPr lang="en-US" sz="1400" dirty="0">
                <a:solidFill>
                  <a:srgbClr val="4EC9B0"/>
                </a:solidFill>
                <a:latin typeface="Consolas"/>
              </a:rPr>
              <a:t>IJsonSchema</a:t>
            </a:r>
            <a:r>
              <a:rPr lang="en-US" sz="1400" dirty="0">
                <a:solidFill>
                  <a:srgbClr val="D4D4D4"/>
                </a:solidFill>
                <a:latin typeface="Consolas"/>
              </a:rPr>
              <a:t> {</a:t>
            </a:r>
          </a:p>
          <a:p>
            <a:pPr algn="l">
              <a:buNone/>
            </a:pPr>
            <a:r>
              <a:rPr lang="en-US" sz="1400" dirty="0">
                <a:solidFill>
                  <a:srgbClr val="569CD6"/>
                </a:solidFill>
                <a:latin typeface="Consolas"/>
              </a:rPr>
              <a:t>  export interface </a:t>
            </a:r>
            <a:r>
              <a:rPr lang="en-US" sz="1400" dirty="0">
                <a:solidFill>
                  <a:srgbClr val="4EC9B0"/>
                </a:solidFill>
                <a:latin typeface="Consolas"/>
              </a:rPr>
              <a:t>IObject</a:t>
            </a:r>
            <a:r>
              <a:rPr lang="en-US" sz="1400" dirty="0">
                <a:solidFill>
                  <a:srgbClr val="D4D4D4"/>
                </a:solidFill>
                <a:latin typeface="Consolas"/>
              </a:rPr>
              <a:t> {</a:t>
            </a:r>
          </a:p>
          <a:p>
            <a:pPr algn="l">
              <a:buNone/>
            </a:pPr>
            <a:r>
              <a:rPr lang="en-US" sz="1400" dirty="0">
                <a:solidFill>
                  <a:srgbClr val="D4D4D4"/>
                </a:solidFill>
                <a:latin typeface="Consolas"/>
              </a:rPr>
              <a:t>    type: </a:t>
            </a:r>
            <a:r>
              <a:rPr lang="en-US" sz="1400" dirty="0">
                <a:solidFill>
                  <a:srgbClr val="CE9178"/>
                </a:solidFill>
                <a:latin typeface="Consolas"/>
              </a:rPr>
              <a:t>"object"</a:t>
            </a:r>
            <a:r>
              <a:rPr lang="en-US" sz="1400" dirty="0">
                <a:solidFill>
                  <a:srgbClr val="D4D4D4"/>
                </a:solidFill>
                <a:latin typeface="Consolas"/>
              </a:rPr>
              <a:t>;</a:t>
            </a:r>
          </a:p>
          <a:p>
            <a:pPr algn="l">
              <a:buNone/>
            </a:pPr>
            <a:r>
              <a:rPr lang="en-US" sz="1400" dirty="0">
                <a:solidFill>
                  <a:srgbClr val="D4D4D4"/>
                </a:solidFill>
                <a:latin typeface="Consolas"/>
              </a:rPr>
              <a:t>    properties?: </a:t>
            </a:r>
            <a:r>
              <a:rPr lang="en-US" sz="1400" dirty="0">
                <a:solidFill>
                  <a:srgbClr val="4EC9B0"/>
                </a:solidFill>
                <a:latin typeface="Consolas"/>
              </a:rPr>
              <a:t>Record</a:t>
            </a:r>
            <a:r>
              <a:rPr lang="en-US" sz="1400" dirty="0">
                <a:solidFill>
                  <a:srgbClr val="D4D4D4"/>
                </a:solidFill>
                <a:latin typeface="Consolas"/>
              </a:rPr>
              <a:t>&lt;</a:t>
            </a:r>
          </a:p>
          <a:p>
            <a:pPr algn="l">
              <a:buNone/>
            </a:pPr>
            <a:r>
              <a:rPr lang="en-US" sz="1400" dirty="0">
                <a:solidFill>
                  <a:srgbClr val="D4D4D4"/>
                </a:solidFill>
                <a:latin typeface="Consolas"/>
              </a:rPr>
              <a:t>      </a:t>
            </a:r>
            <a:r>
              <a:rPr lang="en-US" sz="1400" dirty="0">
                <a:solidFill>
                  <a:srgbClr val="4EC9B0"/>
                </a:solidFill>
                <a:latin typeface="Consolas"/>
              </a:rPr>
              <a:t>string</a:t>
            </a:r>
            <a:r>
              <a:rPr lang="en-US" sz="1400" dirty="0">
                <a:solidFill>
                  <a:srgbClr val="D4D4D4"/>
                </a:solidFill>
                <a:latin typeface="Consolas"/>
              </a:rPr>
              <a:t>, </a:t>
            </a:r>
          </a:p>
          <a:p>
            <a:pPr algn="l">
              <a:buNone/>
            </a:pPr>
            <a:r>
              <a:rPr lang="en-US" sz="1400" dirty="0">
                <a:solidFill>
                  <a:srgbClr val="D4D4D4"/>
                </a:solidFill>
                <a:latin typeface="Consolas"/>
              </a:rPr>
              <a:t>      </a:t>
            </a:r>
            <a:r>
              <a:rPr lang="en-US" sz="1400" b="1" dirty="0">
                <a:solidFill>
                  <a:srgbClr val="4EC9B0"/>
                </a:solidFill>
                <a:latin typeface="Consolas"/>
              </a:rPr>
              <a:t>Exclude</a:t>
            </a:r>
            <a:r>
              <a:rPr lang="en-US" sz="1400" b="1" dirty="0">
                <a:solidFill>
                  <a:srgbClr val="D4D4D4"/>
                </a:solidFill>
                <a:latin typeface="Consolas"/>
              </a:rPr>
              <a:t>&lt;</a:t>
            </a:r>
            <a:r>
              <a:rPr lang="en-US" sz="1400" b="1" dirty="0" err="1">
                <a:solidFill>
                  <a:srgbClr val="4EC9B0"/>
                </a:solidFill>
                <a:latin typeface="Consolas"/>
              </a:rPr>
              <a:t>IJsonSchema</a:t>
            </a:r>
            <a:r>
              <a:rPr lang="en-US" sz="1400" b="1" dirty="0">
                <a:solidFill>
                  <a:srgbClr val="D4D4D4"/>
                </a:solidFill>
                <a:latin typeface="Consolas"/>
              </a:rPr>
              <a:t>, </a:t>
            </a:r>
            <a:r>
              <a:rPr lang="en-US" sz="1400" b="1" dirty="0" err="1">
                <a:solidFill>
                  <a:srgbClr val="4EC9B0"/>
                </a:solidFill>
                <a:latin typeface="Consolas"/>
              </a:rPr>
              <a:t>IJsonSchema.IObject</a:t>
            </a:r>
            <a:r>
              <a:rPr lang="en-US" sz="1400" b="1" dirty="0">
                <a:solidFill>
                  <a:srgbClr val="D4D4D4"/>
                </a:solidFill>
                <a:latin typeface="Consolas"/>
              </a:rPr>
              <a:t>&gt;</a:t>
            </a:r>
          </a:p>
          <a:p>
            <a:pPr algn="l">
              <a:buNone/>
            </a:pPr>
            <a:r>
              <a:rPr lang="en-US" sz="1400" dirty="0">
                <a:solidFill>
                  <a:srgbClr val="D4D4D4"/>
                </a:solidFill>
                <a:latin typeface="Consolas"/>
              </a:rPr>
              <a:t>    &gt;;</a:t>
            </a:r>
          </a:p>
          <a:p>
            <a:pPr algn="l">
              <a:buNone/>
            </a:pPr>
            <a:r>
              <a:rPr lang="en-US" sz="1400" dirty="0">
                <a:solidFill>
                  <a:srgbClr val="D4D4D4"/>
                </a:solidFill>
                <a:latin typeface="Consolas"/>
              </a:rPr>
              <a:t>    additionalProperties?: </a:t>
            </a:r>
          </a:p>
          <a:p>
            <a:pPr algn="l">
              <a:buNone/>
            </a:pPr>
            <a:r>
              <a:rPr lang="en-US" sz="1400" dirty="0">
                <a:solidFill>
                  <a:srgbClr val="D4D4D4"/>
                </a:solidFill>
                <a:latin typeface="Consolas"/>
              </a:rPr>
              <a:t>      | </a:t>
            </a:r>
            <a:r>
              <a:rPr lang="en-US" sz="1400" dirty="0" err="1">
                <a:solidFill>
                  <a:srgbClr val="4EC9B0"/>
                </a:solidFill>
                <a:latin typeface="Consolas"/>
              </a:rPr>
              <a:t>boolean</a:t>
            </a:r>
            <a:r>
              <a:rPr lang="en-US" sz="1400" dirty="0">
                <a:solidFill>
                  <a:srgbClr val="D4D4D4"/>
                </a:solidFill>
                <a:latin typeface="Consolas"/>
              </a:rPr>
              <a:t> </a:t>
            </a:r>
          </a:p>
          <a:p>
            <a:pPr algn="l">
              <a:buNone/>
            </a:pPr>
            <a:r>
              <a:rPr lang="en-US" sz="1400" dirty="0">
                <a:solidFill>
                  <a:srgbClr val="D4D4D4"/>
                </a:solidFill>
                <a:latin typeface="Consolas"/>
              </a:rPr>
              <a:t>      | </a:t>
            </a:r>
            <a:r>
              <a:rPr lang="en-US" sz="1400" b="1" dirty="0">
                <a:solidFill>
                  <a:srgbClr val="4EC9B0"/>
                </a:solidFill>
                <a:latin typeface="Consolas"/>
              </a:rPr>
              <a:t>Exclude</a:t>
            </a:r>
            <a:r>
              <a:rPr lang="en-US" sz="1400" b="1" dirty="0">
                <a:solidFill>
                  <a:srgbClr val="D4D4D4"/>
                </a:solidFill>
                <a:latin typeface="Consolas"/>
              </a:rPr>
              <a:t>&lt;</a:t>
            </a:r>
            <a:r>
              <a:rPr lang="en-US" sz="1400" b="1" dirty="0" err="1">
                <a:solidFill>
                  <a:srgbClr val="4EC9B0"/>
                </a:solidFill>
                <a:latin typeface="Consolas"/>
              </a:rPr>
              <a:t>IJsonSchema</a:t>
            </a:r>
            <a:r>
              <a:rPr lang="en-US" sz="1400" b="1" dirty="0">
                <a:solidFill>
                  <a:srgbClr val="D4D4D4"/>
                </a:solidFill>
                <a:latin typeface="Consolas"/>
              </a:rPr>
              <a:t>, </a:t>
            </a:r>
            <a:r>
              <a:rPr lang="en-US" sz="1400" b="1" dirty="0" err="1">
                <a:solidFill>
                  <a:srgbClr val="4EC9B0"/>
                </a:solidFill>
                <a:latin typeface="Consolas"/>
              </a:rPr>
              <a:t>IJsonSchema.IObject</a:t>
            </a:r>
            <a:r>
              <a:rPr lang="en-US" sz="1400" b="1" dirty="0">
                <a:solidFill>
                  <a:srgbClr val="D4D4D4"/>
                </a:solidFill>
                <a:latin typeface="Consolas"/>
              </a:rPr>
              <a:t>&gt;</a:t>
            </a:r>
            <a:r>
              <a:rPr lang="en-US" sz="1400" dirty="0">
                <a:solidFill>
                  <a:srgbClr val="D4D4D4"/>
                </a:solidFill>
                <a:latin typeface="Consolas"/>
              </a:rPr>
              <a:t>;</a:t>
            </a:r>
          </a:p>
          <a:p>
            <a:pPr algn="l">
              <a:buNone/>
            </a:pPr>
            <a:r>
              <a:rPr lang="en-US" sz="1400" dirty="0">
                <a:solidFill>
                  <a:srgbClr val="D4D4D4"/>
                </a:solidFill>
                <a:latin typeface="Consolas"/>
              </a:rPr>
              <a:t>    required?: </a:t>
            </a:r>
            <a:r>
              <a:rPr lang="en-US" sz="1400" dirty="0">
                <a:solidFill>
                  <a:srgbClr val="4EC9B0"/>
                </a:solidFill>
                <a:latin typeface="Consolas"/>
              </a:rPr>
              <a:t>string</a:t>
            </a:r>
            <a:r>
              <a:rPr lang="en-US" sz="1400" dirty="0">
                <a:solidFill>
                  <a:srgbClr val="D4D4D4"/>
                </a:solidFill>
                <a:latin typeface="Consolas"/>
              </a:rPr>
              <a:t>[];</a:t>
            </a:r>
          </a:p>
          <a:p>
            <a:pPr algn="l">
              <a:buNone/>
            </a:pPr>
            <a:r>
              <a:rPr lang="en-US" sz="1400" dirty="0">
                <a:solidFill>
                  <a:srgbClr val="D4D4D4"/>
                </a:solidFill>
                <a:latin typeface="Consolas"/>
              </a:rPr>
              <a:t>    description?: </a:t>
            </a:r>
            <a:r>
              <a:rPr lang="en-US" sz="1400" dirty="0">
                <a:solidFill>
                  <a:srgbClr val="4EC9B0"/>
                </a:solidFill>
                <a:latin typeface="Consolas"/>
              </a:rPr>
              <a:t>string</a:t>
            </a:r>
            <a:r>
              <a:rPr lang="en-US" sz="1400" dirty="0">
                <a:solidFill>
                  <a:srgbClr val="D4D4D4"/>
                </a:solidFill>
                <a:latin typeface="Consolas"/>
              </a:rPr>
              <a:t> | </a:t>
            </a:r>
            <a:r>
              <a:rPr lang="en-US" sz="1400" dirty="0">
                <a:solidFill>
                  <a:srgbClr val="4EC9B0"/>
                </a:solidFill>
                <a:latin typeface="Consolas"/>
              </a:rPr>
              <a:t>undefined</a:t>
            </a:r>
            <a:r>
              <a:rPr lang="en-US" sz="1400" dirty="0">
                <a:solidFill>
                  <a:srgbClr val="D4D4D4"/>
                </a:solidFill>
                <a:latin typeface="Consolas"/>
              </a:rPr>
              <a:t>;</a:t>
            </a:r>
          </a:p>
          <a:p>
            <a:pPr algn="l">
              <a:buNone/>
            </a:pPr>
            <a:r>
              <a:rPr lang="en-US" sz="1400" dirty="0">
                <a:solidFill>
                  <a:srgbClr val="D4D4D4"/>
                </a:solidFill>
                <a:latin typeface="Consolas"/>
              </a:rPr>
              <a:t>  }</a:t>
            </a:r>
          </a:p>
          <a:p>
            <a:pPr algn="l">
              <a:buNone/>
            </a:pPr>
            <a:r>
              <a:rPr lang="en-US" sz="1400" dirty="0">
                <a:solidFill>
                  <a:srgbClr val="D4D4D4"/>
                </a:solidFill>
                <a:latin typeface="Consolas"/>
              </a:rPr>
              <a:t>}</a:t>
            </a:r>
          </a:p>
        </p:txBody>
      </p:sp>
    </p:spTree>
    <p:extLst>
      <p:ext uri="{BB962C8B-B14F-4D97-AF65-F5344CB8AC3E}">
        <p14:creationId xmlns:p14="http://schemas.microsoft.com/office/powerpoint/2010/main" val="293513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4.3. Model Neutrality</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lnSpcReduction="10000"/>
          </a:bodyPr>
          <a:lstStyle/>
          <a:p>
            <a:r>
              <a:rPr lang="en-US" dirty="0"/>
              <a:t>Prompt engineering is inherently model-dependent</a:t>
            </a:r>
          </a:p>
          <a:p>
            <a:pPr lvl="1"/>
            <a:r>
              <a:rPr lang="en-US" sz="1900" dirty="0"/>
              <a:t>Optimized for GPT ≠ works on Claude ≠ works on Qwen</a:t>
            </a:r>
          </a:p>
          <a:p>
            <a:endParaRPr lang="en-US" dirty="0"/>
          </a:p>
          <a:p>
            <a:r>
              <a:rPr lang="en-US" dirty="0"/>
              <a:t>Function calling is model-neutral</a:t>
            </a:r>
          </a:p>
          <a:p>
            <a:pPr lvl="1"/>
            <a:r>
              <a:rPr lang="en-US" sz="1900" dirty="0"/>
              <a:t>JSON Schema means the same regardless of model</a:t>
            </a:r>
          </a:p>
          <a:p>
            <a:pPr lvl="1"/>
            <a:r>
              <a:rPr lang="en-US" sz="1900" dirty="0"/>
              <a:t>Strong models: 1–2 attempts, weaker: 3–4, both → 100%</a:t>
            </a:r>
          </a:p>
          <a:p>
            <a:endParaRPr lang="en-US" dirty="0"/>
          </a:p>
          <a:p>
            <a:r>
              <a:rPr lang="en-US" dirty="0"/>
              <a:t>Same schema, same pipeline → 100% on all models</a:t>
            </a:r>
          </a:p>
          <a:p>
            <a:pPr lvl="1"/>
            <a:r>
              <a:rPr lang="en-US" sz="1900" dirty="0"/>
              <a:t>Qwen, GLM, DeepSeek, OpenAI — no model-specific tuning</a:t>
            </a:r>
          </a:p>
          <a:p>
            <a:pPr lvl="1"/>
            <a:r>
              <a:rPr lang="en-US" sz="1900" dirty="0"/>
              <a:t>"Can this model do it?" → "Which is most cost-effective?"</a:t>
            </a:r>
          </a:p>
          <a:p>
            <a:pPr lvl="1"/>
            <a:r>
              <a:rPr lang="en-US" sz="1900" dirty="0"/>
              <a:t>Cost = avg retries × tokens/attempt × cost/token</a:t>
            </a:r>
          </a:p>
        </p:txBody>
      </p:sp>
    </p:spTree>
    <p:extLst>
      <p:ext uri="{BB962C8B-B14F-4D97-AF65-F5344CB8AC3E}">
        <p14:creationId xmlns:p14="http://schemas.microsoft.com/office/powerpoint/2010/main" val="2619785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4.3. Model Neutrality</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lnSpcReduction="10000"/>
          </a:bodyPr>
          <a:lstStyle/>
          <a:p>
            <a:pPr>
              <a:buNone/>
            </a:pPr>
            <a:r>
              <a:rPr lang="en-US" sz="1800" b="1" dirty="0"/>
              <a:t>Prompt Fragility — OpenAI Cases</a:t>
            </a:r>
          </a:p>
          <a:p>
            <a:endParaRPr lang="en-US" sz="1800" dirty="0"/>
          </a:p>
          <a:p>
            <a:r>
              <a:rPr lang="en-US" sz="1800" dirty="0"/>
              <a:t>GPT-4 → GPT-4o: same prompts suddenly fail</a:t>
            </a:r>
          </a:p>
          <a:p>
            <a:pPr lvl="1"/>
            <a:r>
              <a:rPr lang="en-US" sz="1800" u="sng" dirty="0">
                <a:solidFill>
                  <a:srgbClr val="4A86C8"/>
                </a:solidFill>
              </a:rPr>
              <a:t>github.com/chapman4444/gpt4o-regression-report</a:t>
            </a:r>
            <a:endParaRPr lang="en-US" sz="1800" dirty="0"/>
          </a:p>
          <a:p>
            <a:endParaRPr lang="en-US" sz="1800" dirty="0"/>
          </a:p>
          <a:p>
            <a:r>
              <a:rPr lang="en-US" sz="1800" dirty="0"/>
              <a:t>GPT-4 → GPT-5: prompt rewrite required</a:t>
            </a:r>
          </a:p>
          <a:p>
            <a:pPr lvl="1"/>
            <a:r>
              <a:rPr lang="en-US" sz="1800" dirty="0"/>
              <a:t>OpenAI had to ship a Prompt Optimizer tool</a:t>
            </a:r>
          </a:p>
          <a:p>
            <a:pPr lvl="1"/>
            <a:r>
              <a:rPr lang="en-US" sz="1800" u="sng" dirty="0">
                <a:solidFill>
                  <a:srgbClr val="4A86C8"/>
                </a:solidFill>
              </a:rPr>
              <a:t>cookbook.openai.com/examples/gpt-5</a:t>
            </a:r>
            <a:endParaRPr lang="en-US" sz="1800" dirty="0"/>
          </a:p>
          <a:p>
            <a:endParaRPr lang="en-US" sz="1800" dirty="0"/>
          </a:p>
          <a:p>
            <a:r>
              <a:rPr lang="en-US" sz="1800" dirty="0"/>
              <a:t>GPT-4o retirement (2026.03.31): API endpoints shut down</a:t>
            </a:r>
          </a:p>
          <a:p>
            <a:pPr lvl="1"/>
            <a:r>
              <a:rPr lang="en-US" sz="1800" u="sng" dirty="0">
                <a:solidFill>
                  <a:srgbClr val="4A86C8"/>
                </a:solidFill>
              </a:rPr>
              <a:t>echostash.app/blog/gpt-4o-retirement</a:t>
            </a:r>
            <a:endParaRPr lang="en-US" sz="1800" dirty="0"/>
          </a:p>
        </p:txBody>
      </p:sp>
    </p:spTree>
    <p:extLst>
      <p:ext uri="{BB962C8B-B14F-4D97-AF65-F5344CB8AC3E}">
        <p14:creationId xmlns:p14="http://schemas.microsoft.com/office/powerpoint/2010/main" val="3736143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4.3. Model Neutrality</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lnSpcReduction="10000"/>
          </a:bodyPr>
          <a:lstStyle/>
          <a:p>
            <a:pPr>
              <a:buNone/>
            </a:pPr>
            <a:r>
              <a:rPr lang="en-US" sz="1800" b="1" dirty="0"/>
              <a:t>Prompt Fragility — Anthropic + Conclusion</a:t>
            </a:r>
          </a:p>
          <a:p>
            <a:endParaRPr lang="en-US" sz="1800" dirty="0"/>
          </a:p>
          <a:p>
            <a:r>
              <a:rPr lang="en-US" sz="1800" dirty="0"/>
              <a:t>Claude 3.x → 4.x: breaking changes every major version</a:t>
            </a:r>
          </a:p>
          <a:p>
            <a:pPr lvl="1"/>
            <a:r>
              <a:rPr lang="en-US" sz="1800" dirty="0"/>
              <a:t>Prefill removed, tool versions changed, style shifted</a:t>
            </a:r>
          </a:p>
          <a:p>
            <a:pPr lvl="1"/>
            <a:r>
              <a:rPr lang="en-US" sz="1800" u="sng" dirty="0">
                <a:solidFill>
                  <a:srgbClr val="4A86C8"/>
                </a:solidFill>
              </a:rPr>
              <a:t>docs.anthropic.com/en/docs/about-claude/models/migrating-to-claude-4</a:t>
            </a:r>
            <a:endParaRPr lang="en-US" sz="1800" dirty="0"/>
          </a:p>
          <a:p>
            <a:endParaRPr lang="en-US" sz="1800" dirty="0"/>
          </a:p>
          <a:p>
            <a:r>
              <a:rPr lang="en-US" sz="1800" dirty="0"/>
              <a:t>Every vendor, every version: prompts must be rewritten</a:t>
            </a:r>
          </a:p>
          <a:p>
            <a:pPr lvl="1"/>
            <a:r>
              <a:rPr lang="en-US" sz="1800" dirty="0"/>
              <a:t>Model-specific tricks = vendor lock-in + technical debt</a:t>
            </a:r>
          </a:p>
          <a:p>
            <a:endParaRPr lang="en-US" sz="1800" dirty="0"/>
          </a:p>
          <a:p>
            <a:r>
              <a:rPr lang="en-US" sz="1800" b="1" dirty="0"/>
              <a:t>Type schemas don't break across versions.</a:t>
            </a:r>
          </a:p>
          <a:p>
            <a:r>
              <a:rPr lang="en-US" sz="1800" b="1" dirty="0"/>
              <a:t>JSON Schema is an industry standard — zero rewrite.</a:t>
            </a:r>
          </a:p>
        </p:txBody>
      </p:sp>
    </p:spTree>
    <p:extLst>
      <p:ext uri="{BB962C8B-B14F-4D97-AF65-F5344CB8AC3E}">
        <p14:creationId xmlns:p14="http://schemas.microsoft.com/office/powerpoint/2010/main" val="2318650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4.4. The Core: Verifiability</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a:bodyPr>
          <a:lstStyle/>
          <a:p>
            <a:r>
              <a:rPr lang="en-US" dirty="0"/>
              <a:t>Function calling brings LLM output into software engineering</a:t>
            </a:r>
          </a:p>
          <a:p>
            <a:endParaRPr lang="en-US" dirty="0"/>
          </a:p>
          <a:p>
            <a:r>
              <a:rPr lang="en-US" dirty="0"/>
              <a:t>Structured output → engineering problem</a:t>
            </a:r>
          </a:p>
          <a:p>
            <a:pPr lvl="1"/>
            <a:r>
              <a:rPr lang="en-US" dirty="0"/>
              <a:t>Validation is deterministic — pass/fail</a:t>
            </a:r>
          </a:p>
          <a:p>
            <a:pPr lvl="1"/>
            <a:r>
              <a:rPr lang="en-US" dirty="0"/>
              <a:t>Feedback is precise — "Field X should be Y but got Z"</a:t>
            </a:r>
          </a:p>
          <a:p>
            <a:pPr lvl="1"/>
            <a:r>
              <a:rPr lang="en-US" dirty="0"/>
              <a:t>Correction converges — fix only that part</a:t>
            </a:r>
          </a:p>
          <a:p>
            <a:endParaRPr lang="en-US" dirty="0"/>
          </a:p>
          <a:p>
            <a:r>
              <a:rPr lang="en-US" dirty="0"/>
              <a:t>Type schema + deterministic validator + structured feedback</a:t>
            </a:r>
          </a:p>
          <a:p>
            <a:pPr lvl="1"/>
            <a:r>
              <a:rPr lang="en-US" dirty="0"/>
              <a:t>= harness</a:t>
            </a:r>
          </a:p>
          <a:p>
            <a:pPr lvl="1"/>
            <a:r>
              <a:rPr lang="en-US" dirty="0"/>
              <a:t>6.75% → 100%</a:t>
            </a:r>
          </a:p>
        </p:txBody>
      </p:sp>
    </p:spTree>
    <p:extLst>
      <p:ext uri="{BB962C8B-B14F-4D97-AF65-F5344CB8AC3E}">
        <p14:creationId xmlns:p14="http://schemas.microsoft.com/office/powerpoint/2010/main" val="4258964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4.4. The Core: Verifiability</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a:bodyPr>
          <a:lstStyle/>
          <a:p>
            <a:r>
              <a:rPr lang="en-US" dirty="0"/>
              <a:t>Type Schema</a:t>
            </a:r>
          </a:p>
          <a:p>
            <a:r>
              <a:rPr lang="en-US" dirty="0"/>
              <a:t>+ Deterministic Validator</a:t>
            </a:r>
          </a:p>
          <a:p>
            <a:r>
              <a:rPr lang="en-US" dirty="0"/>
              <a:t>+ Structured Feedback</a:t>
            </a:r>
          </a:p>
          <a:p>
            <a:endParaRPr lang="en-US" dirty="0"/>
          </a:p>
          <a:p>
            <a:r>
              <a:rPr lang="en-US" dirty="0"/>
              <a:t>Prompt engineering tries to make the probabilistic part reliable.</a:t>
            </a:r>
          </a:p>
          <a:p>
            <a:r>
              <a:rPr lang="en-US" dirty="0"/>
              <a:t>The harness makes the deterministic part airtight.</a:t>
            </a:r>
          </a:p>
          <a:p>
            <a:endParaRPr lang="en-US" dirty="0"/>
          </a:p>
          <a:p>
            <a:r>
              <a:rPr lang="en-US" dirty="0"/>
              <a:t>In domains that demand precision: 6.75% → 100%</a:t>
            </a:r>
          </a:p>
        </p:txBody>
      </p:sp>
    </p:spTree>
    <p:extLst>
      <p:ext uri="{BB962C8B-B14F-4D97-AF65-F5344CB8AC3E}">
        <p14:creationId xmlns:p14="http://schemas.microsoft.com/office/powerpoint/2010/main" val="325933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015786B-EDF9-4D06-86F8-138A81A37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8AC3B7FA-53FD-4D89-BFA4-2DE5AB860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제목 1">
            <a:extLst>
              <a:ext uri="{FF2B5EF4-FFF2-40B4-BE49-F238E27FC236}">
                <a16:creationId xmlns:a16="http://schemas.microsoft.com/office/drawing/2014/main" id="{CE44119D-98CF-2E7F-ABA4-781698F3DAA0}"/>
              </a:ext>
            </a:extLst>
          </p:cNvPr>
          <p:cNvSpPr>
            <a:spLocks noGrp="1"/>
          </p:cNvSpPr>
          <p:nvPr>
            <p:ph type="title"/>
          </p:nvPr>
        </p:nvSpPr>
        <p:spPr>
          <a:xfrm>
            <a:off x="1143000" y="609600"/>
            <a:ext cx="6858000" cy="1356360"/>
          </a:xfrm>
        </p:spPr>
        <p:txBody>
          <a:bodyPr vert="horz" lIns="91440" tIns="45720" rIns="91440" bIns="45720" rtlCol="0" anchor="ctr">
            <a:normAutofit/>
          </a:bodyPr>
          <a:lstStyle/>
          <a:p>
            <a:r>
              <a:rPr lang="en-US" dirty="0"/>
              <a:t>TL;DR</a:t>
            </a:r>
          </a:p>
        </p:txBody>
      </p:sp>
      <p:sp>
        <p:nvSpPr>
          <p:cNvPr id="3" name="내용 개체 틀 2">
            <a:extLst>
              <a:ext uri="{FF2B5EF4-FFF2-40B4-BE49-F238E27FC236}">
                <a16:creationId xmlns:a16="http://schemas.microsoft.com/office/drawing/2014/main" id="{1E33D8BE-A99B-5643-CE6D-077D2B2ED721}"/>
              </a:ext>
            </a:extLst>
          </p:cNvPr>
          <p:cNvSpPr>
            <a:spLocks noGrp="1"/>
          </p:cNvSpPr>
          <p:nvPr>
            <p:ph sz="half" idx="1"/>
          </p:nvPr>
        </p:nvSpPr>
        <p:spPr>
          <a:xfrm>
            <a:off x="1143001" y="2057400"/>
            <a:ext cx="6858000" cy="4038600"/>
          </a:xfrm>
        </p:spPr>
        <p:txBody>
          <a:bodyPr vert="horz" lIns="91440" tIns="45720" rIns="91440" bIns="45720" rtlCol="0">
            <a:normAutofit/>
          </a:bodyPr>
          <a:lstStyle/>
          <a:p>
            <a:r>
              <a:rPr lang="en-US" dirty="0"/>
              <a:t>Qwen Series</a:t>
            </a:r>
          </a:p>
          <a:p>
            <a:pPr lvl="1"/>
            <a:r>
              <a:rPr lang="en-US" dirty="0"/>
              <a:t>The best performance for tool calling</a:t>
            </a:r>
          </a:p>
          <a:p>
            <a:pPr lvl="1"/>
            <a:r>
              <a:rPr lang="en-US" dirty="0"/>
              <a:t>In small/middle size models</a:t>
            </a:r>
          </a:p>
          <a:p>
            <a:pPr lvl="2"/>
            <a:r>
              <a:rPr lang="en-US" dirty="0"/>
              <a:t>qwen3-coder-next (80b-a3b)</a:t>
            </a:r>
          </a:p>
          <a:p>
            <a:pPr lvl="2"/>
            <a:r>
              <a:rPr lang="en-US" dirty="0"/>
              <a:t>qwen3.5-35b-a3b</a:t>
            </a:r>
          </a:p>
          <a:p>
            <a:pPr lvl="2"/>
            <a:r>
              <a:rPr lang="en-US" dirty="0"/>
              <a:t>qwen3.5-24b</a:t>
            </a:r>
          </a:p>
          <a:p>
            <a:pPr lvl="2"/>
            <a:r>
              <a:rPr lang="en-US" dirty="0"/>
              <a:t>qwen3.5-122b-a10b</a:t>
            </a:r>
          </a:p>
          <a:p>
            <a:r>
              <a:rPr lang="en-US" dirty="0"/>
              <a:t>Smaller models are the Best for QA</a:t>
            </a:r>
          </a:p>
          <a:p>
            <a:pPr lvl="1"/>
            <a:r>
              <a:rPr lang="en-US" dirty="0"/>
              <a:t>Take more mistakes</a:t>
            </a:r>
          </a:p>
          <a:p>
            <a:pPr lvl="1"/>
            <a:r>
              <a:rPr lang="en-US" dirty="0"/>
              <a:t>Expose system vulnerabilities</a:t>
            </a:r>
          </a:p>
          <a:p>
            <a:pPr lvl="1"/>
            <a:r>
              <a:rPr lang="en-US" dirty="0"/>
              <a:t>Suitable for debugging</a:t>
            </a:r>
          </a:p>
        </p:txBody>
      </p:sp>
      <p:pic>
        <p:nvPicPr>
          <p:cNvPr id="7" name="내용 개체 틀 6">
            <a:extLst>
              <a:ext uri="{FF2B5EF4-FFF2-40B4-BE49-F238E27FC236}">
                <a16:creationId xmlns:a16="http://schemas.microsoft.com/office/drawing/2014/main" id="{C991E99E-2170-AA7E-758F-E7D5C75FD6AB}"/>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093" r="42739" b="-2"/>
          <a:stretch>
            <a:fillRect/>
          </a:stretch>
        </p:blipFill>
        <p:spPr>
          <a:xfrm>
            <a:off x="8301386" y="243840"/>
            <a:ext cx="3646837" cy="6377939"/>
          </a:xfrm>
          <a:prstGeom prst="rect">
            <a:avLst/>
          </a:prstGeom>
        </p:spPr>
      </p:pic>
      <p:sp>
        <p:nvSpPr>
          <p:cNvPr id="25" name="Rectangle 24">
            <a:extLst>
              <a:ext uri="{FF2B5EF4-FFF2-40B4-BE49-F238E27FC236}">
                <a16:creationId xmlns:a16="http://schemas.microsoft.com/office/drawing/2014/main" id="{E3C6F6B7-7899-41D8-AB85-2854E032D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62375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4.4. The Core: Verifiability</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a:bodyPr>
          <a:lstStyle/>
          <a:p>
            <a:r>
              <a:rPr lang="en-US" dirty="0"/>
              <a:t>"The LLM doesn't need to be accurate.</a:t>
            </a:r>
          </a:p>
          <a:p>
            <a:r>
              <a:rPr lang="en-US" dirty="0"/>
              <a:t>It just needs to be harnessed."</a:t>
            </a:r>
          </a:p>
          <a:p>
            <a:endParaRPr lang="en-US" dirty="0"/>
          </a:p>
          <a:p>
            <a:r>
              <a:rPr lang="en-US" dirty="0"/>
              <a:t>Correctability is not a property of the model —</a:t>
            </a:r>
          </a:p>
          <a:p>
            <a:r>
              <a:rPr lang="en-US" dirty="0"/>
              <a:t>it's a property of the validation infrastructure.</a:t>
            </a:r>
          </a:p>
        </p:txBody>
      </p:sp>
    </p:spTree>
    <p:extLst>
      <p:ext uri="{BB962C8B-B14F-4D97-AF65-F5344CB8AC3E}">
        <p14:creationId xmlns:p14="http://schemas.microsoft.com/office/powerpoint/2010/main" val="4228977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4.5. This Pattern Is Universal</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a:bodyPr>
          <a:lstStyle/>
          <a:p>
            <a:r>
              <a:rPr lang="en-US" dirty="0"/>
              <a:t>Every domain where output is mechanically verifiable</a:t>
            </a:r>
          </a:p>
          <a:p>
            <a:endParaRPr lang="en-US" dirty="0"/>
          </a:p>
          <a:p>
            <a:r>
              <a:rPr lang="en-US" dirty="0"/>
              <a:t>Applicable Domains</a:t>
            </a:r>
          </a:p>
          <a:p>
            <a:pPr lvl="1"/>
            <a:r>
              <a:rPr lang="en-US" dirty="0"/>
              <a:t>Software: type check → compilation → test execution</a:t>
            </a:r>
          </a:p>
          <a:p>
            <a:pPr lvl="1"/>
            <a:r>
              <a:rPr lang="en-US" dirty="0"/>
              <a:t>Semiconductor: DRC → LVS → SPICE simulation</a:t>
            </a:r>
          </a:p>
          <a:p>
            <a:pPr lvl="1"/>
            <a:r>
              <a:rPr lang="en-US" dirty="0"/>
              <a:t>Chemical Process: mass balance → energy balance → simulation</a:t>
            </a:r>
          </a:p>
          <a:p>
            <a:pPr lvl="1"/>
            <a:r>
              <a:rPr lang="en-US" dirty="0"/>
              <a:t>Control Systems: transfer function → stability → time-domain</a:t>
            </a:r>
          </a:p>
          <a:p>
            <a:endParaRPr lang="en-US" dirty="0"/>
          </a:p>
          <a:p>
            <a:r>
              <a:rPr lang="en-US" dirty="0"/>
              <a:t>Inapplicable: creative writing, strategic decisions</a:t>
            </a:r>
          </a:p>
          <a:p>
            <a:pPr lvl="1"/>
            <a:r>
              <a:rPr lang="en-US" dirty="0"/>
              <a:t>No validator → no feedback loop → no convergence</a:t>
            </a:r>
          </a:p>
        </p:txBody>
      </p:sp>
    </p:spTree>
    <p:extLst>
      <p:ext uri="{BB962C8B-B14F-4D97-AF65-F5344CB8AC3E}">
        <p14:creationId xmlns:p14="http://schemas.microsoft.com/office/powerpoint/2010/main" val="3150081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4.5. This Pattern Is Universal</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a:xfrm>
            <a:off x="1143000" y="2057400"/>
            <a:ext cx="4953000" cy="4038600"/>
          </a:xfrm>
        </p:spPr>
        <p:txBody>
          <a:bodyPr>
            <a:normAutofit/>
          </a:bodyPr>
          <a:lstStyle/>
          <a:p>
            <a:r>
              <a:rPr lang="en-US" dirty="0"/>
              <a:t>Semiconductors</a:t>
            </a:r>
          </a:p>
          <a:p>
            <a:endParaRPr lang="en-US" dirty="0"/>
          </a:p>
          <a:p>
            <a:r>
              <a:rPr lang="en-US" dirty="0"/>
              <a:t>Physical rules of chip design are non-negotiable</a:t>
            </a:r>
          </a:p>
          <a:p>
            <a:r>
              <a:rPr lang="en-US" dirty="0"/>
              <a:t>DRC, LVS, SPICE simulation</a:t>
            </a:r>
          </a:p>
          <a:p>
            <a:pPr lvl="1"/>
            <a:r>
              <a:rPr lang="en-US" dirty="0"/>
              <a:t>All deterministic validators</a:t>
            </a:r>
          </a:p>
          <a:p>
            <a:r>
              <a:rPr lang="en-US" dirty="0"/>
              <a:t>Same recursive union + tree structure as AutoBe's IJsonSchema</a:t>
            </a:r>
          </a:p>
        </p:txBody>
      </p:sp>
      <p:sp>
        <p:nvSpPr>
          <p:cNvPr id="4" name="사각형: 둥근 모서리 3">
            <a:extLst>
              <a:ext uri="{FF2B5EF4-FFF2-40B4-BE49-F238E27FC236}">
                <a16:creationId xmlns:a16="http://schemas.microsoft.com/office/drawing/2014/main" id="{E74B9AC9-91C5-404C-AA6A-13C519C17880}"/>
              </a:ext>
            </a:extLst>
          </p:cNvPr>
          <p:cNvSpPr/>
          <p:nvPr/>
        </p:nvSpPr>
        <p:spPr>
          <a:xfrm>
            <a:off x="6273800" y="2057400"/>
            <a:ext cx="4749800" cy="4038600"/>
          </a:xfrm>
          <a:prstGeom prst="roundRect">
            <a:avLst/>
          </a:prstGeom>
          <a:solidFill>
            <a:srgbClr val="1E1E1E"/>
          </a:solidFill>
          <a:ln w="19050" cap="flat" cmpd="sng" algn="ctr">
            <a:solidFill>
              <a:srgbClr val="569CD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72000" tIns="54000" rIns="72000" bIns="54000" rtlCol="0" anchor="t"/>
          <a:lstStyle/>
          <a:p>
            <a:pPr algn="l">
              <a:buNone/>
            </a:pPr>
            <a:r>
              <a:rPr lang="en-US" sz="1600" dirty="0">
                <a:solidFill>
                  <a:srgbClr val="569CD6"/>
                </a:solidFill>
                <a:latin typeface="Consolas"/>
              </a:rPr>
              <a:t>interface </a:t>
            </a:r>
            <a:r>
              <a:rPr lang="en-US" sz="1600" dirty="0">
                <a:solidFill>
                  <a:srgbClr val="4EC9B0"/>
                </a:solidFill>
                <a:latin typeface="Consolas"/>
              </a:rPr>
              <a:t>IBlock</a:t>
            </a:r>
            <a:r>
              <a:rPr lang="en-US" sz="1600" dirty="0">
                <a:solidFill>
                  <a:srgbClr val="D4D4D4"/>
                </a:solidFill>
                <a:latin typeface="Consolas"/>
              </a:rPr>
              <a:t> {</a:t>
            </a:r>
          </a:p>
          <a:p>
            <a:pPr algn="l">
              <a:buNone/>
            </a:pPr>
            <a:r>
              <a:rPr lang="en-US" sz="1600" dirty="0">
                <a:solidFill>
                  <a:srgbClr val="D4D4D4"/>
                </a:solidFill>
                <a:latin typeface="Consolas"/>
              </a:rPr>
              <a:t>  type: </a:t>
            </a:r>
            <a:r>
              <a:rPr lang="en-US" sz="1600" dirty="0">
                <a:solidFill>
                  <a:srgbClr val="CE9178"/>
                </a:solidFill>
                <a:latin typeface="Consolas"/>
              </a:rPr>
              <a:t>"logic"</a:t>
            </a:r>
            <a:r>
              <a:rPr lang="en-US" sz="1600" dirty="0">
                <a:solidFill>
                  <a:srgbClr val="D4D4D4"/>
                </a:solidFill>
                <a:latin typeface="Consolas"/>
              </a:rPr>
              <a:t> | </a:t>
            </a:r>
            <a:r>
              <a:rPr lang="en-US" sz="1600" dirty="0">
                <a:solidFill>
                  <a:srgbClr val="CE9178"/>
                </a:solidFill>
                <a:latin typeface="Consolas"/>
              </a:rPr>
              <a:t>"memory"</a:t>
            </a:r>
            <a:r>
              <a:rPr lang="en-US" sz="1600" dirty="0">
                <a:solidFill>
                  <a:srgbClr val="D4D4D4"/>
                </a:solidFill>
                <a:latin typeface="Consolas"/>
              </a:rPr>
              <a:t> | </a:t>
            </a:r>
            <a:r>
              <a:rPr lang="en-US" sz="1600" dirty="0">
                <a:solidFill>
                  <a:srgbClr val="CE9178"/>
                </a:solidFill>
                <a:latin typeface="Consolas"/>
              </a:rPr>
              <a:t>"io"</a:t>
            </a:r>
          </a:p>
          <a:p>
            <a:pPr algn="l">
              <a:buNone/>
            </a:pPr>
            <a:r>
              <a:rPr lang="en-US" sz="1600" dirty="0">
                <a:solidFill>
                  <a:srgbClr val="D4D4D4"/>
                </a:solidFill>
                <a:latin typeface="Consolas"/>
              </a:rPr>
              <a:t>    | </a:t>
            </a:r>
            <a:r>
              <a:rPr lang="en-US" sz="1600" dirty="0">
                <a:solidFill>
                  <a:srgbClr val="CE9178"/>
                </a:solidFill>
                <a:latin typeface="Consolas"/>
              </a:rPr>
              <a:t>"analog"</a:t>
            </a:r>
            <a:r>
              <a:rPr lang="en-US" sz="1600" dirty="0">
                <a:solidFill>
                  <a:srgbClr val="D4D4D4"/>
                </a:solidFill>
                <a:latin typeface="Consolas"/>
              </a:rPr>
              <a:t> | </a:t>
            </a:r>
            <a:r>
              <a:rPr lang="en-US" sz="1600" dirty="0">
                <a:solidFill>
                  <a:srgbClr val="CE9178"/>
                </a:solidFill>
                <a:latin typeface="Consolas"/>
              </a:rPr>
              <a:t>"pll"</a:t>
            </a:r>
            <a:r>
              <a:rPr lang="en-US" sz="1600" dirty="0">
                <a:solidFill>
                  <a:srgbClr val="D4D4D4"/>
                </a:solidFill>
                <a:latin typeface="Consolas"/>
              </a:rPr>
              <a:t>;</a:t>
            </a:r>
          </a:p>
          <a:p>
            <a:pPr algn="l">
              <a:buNone/>
            </a:pPr>
            <a:r>
              <a:rPr lang="en-US" sz="1600" dirty="0">
                <a:solidFill>
                  <a:srgbClr val="D4D4D4"/>
                </a:solidFill>
                <a:latin typeface="Consolas"/>
              </a:rPr>
              <a:t>  position: </a:t>
            </a:r>
            <a:r>
              <a:rPr lang="en-US" sz="1600" dirty="0">
                <a:solidFill>
                  <a:srgbClr val="4EC9B0"/>
                </a:solidFill>
                <a:latin typeface="Consolas"/>
              </a:rPr>
              <a:t>IPoint2D</a:t>
            </a:r>
            <a:r>
              <a:rPr lang="en-US" sz="1600" dirty="0">
                <a:solidFill>
                  <a:srgbClr val="D4D4D4"/>
                </a:solidFill>
                <a:latin typeface="Consolas"/>
              </a:rPr>
              <a:t>;</a:t>
            </a:r>
          </a:p>
          <a:p>
            <a:pPr algn="l">
              <a:buNone/>
            </a:pPr>
            <a:r>
              <a:rPr lang="en-US" sz="1600" dirty="0">
                <a:solidFill>
                  <a:srgbClr val="D4D4D4"/>
                </a:solidFill>
                <a:latin typeface="Consolas"/>
              </a:rPr>
              <a:t>  dimensions: </a:t>
            </a:r>
            <a:r>
              <a:rPr lang="en-US" sz="1600" dirty="0">
                <a:solidFill>
                  <a:srgbClr val="4EC9B0"/>
                </a:solidFill>
                <a:latin typeface="Consolas"/>
              </a:rPr>
              <a:t>IDimension</a:t>
            </a:r>
            <a:r>
              <a:rPr lang="en-US" sz="1600" dirty="0">
                <a:solidFill>
                  <a:srgbClr val="D4D4D4"/>
                </a:solidFill>
                <a:latin typeface="Consolas"/>
              </a:rPr>
              <a:t>;</a:t>
            </a:r>
          </a:p>
          <a:p>
            <a:pPr algn="l">
              <a:buNone/>
            </a:pPr>
            <a:r>
              <a:rPr lang="en-US" sz="1600" dirty="0">
                <a:solidFill>
                  <a:srgbClr val="D4D4D4"/>
                </a:solidFill>
                <a:latin typeface="Consolas"/>
              </a:rPr>
              <a:t>  sub_blocks: </a:t>
            </a:r>
            <a:r>
              <a:rPr lang="en-US" sz="1600" dirty="0">
                <a:solidFill>
                  <a:srgbClr val="4EC9B0"/>
                </a:solidFill>
                <a:latin typeface="Consolas"/>
              </a:rPr>
              <a:t>IBlock</a:t>
            </a:r>
            <a:r>
              <a:rPr lang="en-US" sz="1600" dirty="0">
                <a:solidFill>
                  <a:srgbClr val="D4D4D4"/>
                </a:solidFill>
                <a:latin typeface="Consolas"/>
              </a:rPr>
              <a:t>[];</a:t>
            </a:r>
            <a:r>
              <a:rPr lang="en-US" sz="1600" dirty="0">
                <a:solidFill>
                  <a:srgbClr val="6A9955"/>
                </a:solidFill>
                <a:latin typeface="Consolas"/>
              </a:rPr>
              <a:t>  // recursive</a:t>
            </a:r>
          </a:p>
          <a:p>
            <a:pPr algn="l">
              <a:buNone/>
            </a:pPr>
            <a:r>
              <a:rPr lang="en-US" sz="1600" dirty="0">
                <a:solidFill>
                  <a:srgbClr val="D4D4D4"/>
                </a:solidFill>
                <a:latin typeface="Consolas"/>
              </a:rPr>
              <a:t>}</a:t>
            </a:r>
          </a:p>
          <a:p>
            <a:pPr algn="l">
              <a:buNone/>
            </a:pPr>
            <a:r>
              <a:rPr lang="en-US" sz="1600" dirty="0">
                <a:solidFill>
                  <a:srgbClr val="6A9955"/>
                </a:solidFill>
                <a:latin typeface="Consolas"/>
              </a:rPr>
              <a:t>// DRC (fast) → LVS (med) → SPICE (deep)</a:t>
            </a:r>
          </a:p>
        </p:txBody>
      </p:sp>
    </p:spTree>
    <p:extLst>
      <p:ext uri="{BB962C8B-B14F-4D97-AF65-F5344CB8AC3E}">
        <p14:creationId xmlns:p14="http://schemas.microsoft.com/office/powerpoint/2010/main" val="2535464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4.5. This Pattern Is Universal</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a:xfrm>
            <a:off x="1143000" y="2057400"/>
            <a:ext cx="4953000" cy="4038600"/>
          </a:xfrm>
        </p:spPr>
        <p:txBody>
          <a:bodyPr>
            <a:normAutofit/>
          </a:bodyPr>
          <a:lstStyle/>
          <a:p>
            <a:r>
              <a:rPr lang="en-US" dirty="0"/>
              <a:t>Chemical Process</a:t>
            </a:r>
          </a:p>
          <a:p>
            <a:endParaRPr lang="en-US" dirty="0"/>
          </a:p>
          <a:p>
            <a:r>
              <a:rPr lang="en-US" dirty="0"/>
              <a:t>Conservation laws are absolute validators</a:t>
            </a:r>
          </a:p>
          <a:p>
            <a:r>
              <a:rPr lang="en-US" dirty="0"/>
              <a:t>ASPEN and HYSYS: deterministic validation for 40+ years</a:t>
            </a:r>
          </a:p>
          <a:p>
            <a:r>
              <a:rPr lang="en-US" dirty="0"/>
              <a:t>Mass bal → Energy bal → Process sim</a:t>
            </a:r>
          </a:p>
        </p:txBody>
      </p:sp>
      <p:sp>
        <p:nvSpPr>
          <p:cNvPr id="4" name="사각형: 둥근 모서리 3">
            <a:extLst>
              <a:ext uri="{FF2B5EF4-FFF2-40B4-BE49-F238E27FC236}">
                <a16:creationId xmlns:a16="http://schemas.microsoft.com/office/drawing/2014/main" id="{8F108FF3-3CDC-4DF3-8D6B-F758EA10415A}"/>
              </a:ext>
            </a:extLst>
          </p:cNvPr>
          <p:cNvSpPr/>
          <p:nvPr/>
        </p:nvSpPr>
        <p:spPr>
          <a:xfrm>
            <a:off x="6273800" y="2057400"/>
            <a:ext cx="4749800" cy="4038600"/>
          </a:xfrm>
          <a:prstGeom prst="roundRect">
            <a:avLst/>
          </a:prstGeom>
          <a:solidFill>
            <a:srgbClr val="1E1E1E"/>
          </a:solidFill>
          <a:ln w="19050" cap="flat" cmpd="sng" algn="ctr">
            <a:solidFill>
              <a:srgbClr val="569CD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72000" tIns="54000" rIns="72000" bIns="54000" rtlCol="0" anchor="t"/>
          <a:lstStyle/>
          <a:p>
            <a:pPr algn="l">
              <a:buNone/>
            </a:pPr>
            <a:r>
              <a:rPr lang="en-US" sz="1600" dirty="0">
                <a:solidFill>
                  <a:srgbClr val="569CD6"/>
                </a:solidFill>
                <a:latin typeface="Consolas"/>
              </a:rPr>
              <a:t>interface </a:t>
            </a:r>
            <a:r>
              <a:rPr lang="en-US" sz="1600" dirty="0">
                <a:solidFill>
                  <a:srgbClr val="4EC9B0"/>
                </a:solidFill>
                <a:latin typeface="Consolas"/>
              </a:rPr>
              <a:t>IUnitOperation</a:t>
            </a:r>
            <a:r>
              <a:rPr lang="en-US" sz="1600" dirty="0">
                <a:solidFill>
                  <a:srgbClr val="D4D4D4"/>
                </a:solidFill>
                <a:latin typeface="Consolas"/>
              </a:rPr>
              <a:t> {</a:t>
            </a:r>
          </a:p>
          <a:p>
            <a:pPr algn="l">
              <a:buNone/>
            </a:pPr>
            <a:r>
              <a:rPr lang="en-US" sz="1600" dirty="0">
                <a:solidFill>
                  <a:srgbClr val="D4D4D4"/>
                </a:solidFill>
                <a:latin typeface="Consolas"/>
              </a:rPr>
              <a:t>  type: </a:t>
            </a:r>
            <a:r>
              <a:rPr lang="en-US" sz="1600" dirty="0">
                <a:solidFill>
                  <a:srgbClr val="CE9178"/>
                </a:solidFill>
                <a:latin typeface="Consolas"/>
              </a:rPr>
              <a:t>"reactor"</a:t>
            </a:r>
            <a:r>
              <a:rPr lang="en-US" sz="1600" dirty="0">
                <a:solidFill>
                  <a:srgbClr val="D4D4D4"/>
                </a:solidFill>
                <a:latin typeface="Consolas"/>
              </a:rPr>
              <a:t> | </a:t>
            </a:r>
            <a:r>
              <a:rPr lang="en-US" sz="1600" dirty="0">
                <a:solidFill>
                  <a:srgbClr val="CE9178"/>
                </a:solidFill>
                <a:latin typeface="Consolas"/>
              </a:rPr>
              <a:t>"distillation"</a:t>
            </a:r>
          </a:p>
          <a:p>
            <a:pPr algn="l">
              <a:buNone/>
            </a:pPr>
            <a:r>
              <a:rPr lang="en-US" sz="1600" dirty="0">
                <a:solidFill>
                  <a:srgbClr val="D4D4D4"/>
                </a:solidFill>
                <a:latin typeface="Consolas"/>
              </a:rPr>
              <a:t>    | </a:t>
            </a:r>
            <a:r>
              <a:rPr lang="en-US" sz="1600" dirty="0">
                <a:solidFill>
                  <a:srgbClr val="CE9178"/>
                </a:solidFill>
                <a:latin typeface="Consolas"/>
              </a:rPr>
              <a:t>"heat_exchanger"</a:t>
            </a:r>
            <a:r>
              <a:rPr lang="en-US" sz="1600" dirty="0">
                <a:solidFill>
                  <a:srgbClr val="D4D4D4"/>
                </a:solidFill>
                <a:latin typeface="Consolas"/>
              </a:rPr>
              <a:t> | </a:t>
            </a:r>
            <a:r>
              <a:rPr lang="en-US" sz="1600" dirty="0">
                <a:solidFill>
                  <a:srgbClr val="CE9178"/>
                </a:solidFill>
                <a:latin typeface="Consolas"/>
              </a:rPr>
              <a:t>"pump"</a:t>
            </a:r>
            <a:r>
              <a:rPr lang="en-US" sz="1600" dirty="0">
                <a:solidFill>
                  <a:srgbClr val="D4D4D4"/>
                </a:solidFill>
                <a:latin typeface="Consolas"/>
              </a:rPr>
              <a:t>;</a:t>
            </a:r>
          </a:p>
          <a:p>
            <a:pPr algn="l">
              <a:buNone/>
            </a:pPr>
            <a:r>
              <a:rPr lang="en-US" sz="1600" dirty="0">
                <a:solidFill>
                  <a:srgbClr val="D4D4D4"/>
                </a:solidFill>
                <a:latin typeface="Consolas"/>
              </a:rPr>
              <a:t>  inlet_streams: </a:t>
            </a:r>
            <a:r>
              <a:rPr lang="en-US" sz="1600" dirty="0">
                <a:solidFill>
                  <a:srgbClr val="4EC9B0"/>
                </a:solidFill>
                <a:latin typeface="Consolas"/>
              </a:rPr>
              <a:t>IProcessStream</a:t>
            </a:r>
            <a:r>
              <a:rPr lang="en-US" sz="1600" dirty="0">
                <a:solidFill>
                  <a:srgbClr val="D4D4D4"/>
                </a:solidFill>
                <a:latin typeface="Consolas"/>
              </a:rPr>
              <a:t>[];</a:t>
            </a:r>
          </a:p>
          <a:p>
            <a:pPr algn="l">
              <a:buNone/>
            </a:pPr>
            <a:r>
              <a:rPr lang="en-US" sz="1600" dirty="0">
                <a:solidFill>
                  <a:srgbClr val="D4D4D4"/>
                </a:solidFill>
                <a:latin typeface="Consolas"/>
              </a:rPr>
              <a:t>  outlet_streams: </a:t>
            </a:r>
            <a:r>
              <a:rPr lang="en-US" sz="1600" dirty="0">
                <a:solidFill>
                  <a:srgbClr val="4EC9B0"/>
                </a:solidFill>
                <a:latin typeface="Consolas"/>
              </a:rPr>
              <a:t>IProcessStream</a:t>
            </a:r>
            <a:r>
              <a:rPr lang="en-US" sz="1600" dirty="0">
                <a:solidFill>
                  <a:srgbClr val="D4D4D4"/>
                </a:solidFill>
                <a:latin typeface="Consolas"/>
              </a:rPr>
              <a:t>[];</a:t>
            </a:r>
          </a:p>
          <a:p>
            <a:pPr algn="l">
              <a:buNone/>
            </a:pPr>
            <a:r>
              <a:rPr lang="en-US" sz="1600" dirty="0">
                <a:solidFill>
                  <a:srgbClr val="6A9955"/>
                </a:solidFill>
                <a:latin typeface="Consolas"/>
              </a:rPr>
              <a:t>  // Σ inlet = Σ outlet (mass bal)</a:t>
            </a:r>
          </a:p>
          <a:p>
            <a:pPr algn="l">
              <a:buNone/>
            </a:pPr>
            <a:r>
              <a:rPr lang="en-US" sz="1600" dirty="0">
                <a:solidFill>
                  <a:srgbClr val="D4D4D4"/>
                </a:solidFill>
                <a:latin typeface="Consolas"/>
              </a:rPr>
              <a:t>}</a:t>
            </a:r>
          </a:p>
          <a:p>
            <a:pPr algn="l">
              <a:buNone/>
            </a:pPr>
            <a:r>
              <a:rPr lang="en-US" sz="1600" dirty="0">
                <a:solidFill>
                  <a:srgbClr val="6A9955"/>
                </a:solidFill>
                <a:latin typeface="Consolas"/>
              </a:rPr>
              <a:t>// Mass bal (fast) → Energy bal (med)</a:t>
            </a:r>
          </a:p>
          <a:p>
            <a:pPr algn="l">
              <a:buNone/>
            </a:pPr>
            <a:r>
              <a:rPr lang="en-US" sz="1600" dirty="0">
                <a:solidFill>
                  <a:srgbClr val="6A9955"/>
                </a:solidFill>
                <a:latin typeface="Consolas"/>
              </a:rPr>
              <a:t>// → Process sim (deep)</a:t>
            </a:r>
          </a:p>
        </p:txBody>
      </p:sp>
    </p:spTree>
    <p:extLst>
      <p:ext uri="{BB962C8B-B14F-4D97-AF65-F5344CB8AC3E}">
        <p14:creationId xmlns:p14="http://schemas.microsoft.com/office/powerpoint/2010/main" val="556586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4.5. This Pattern Is Universal</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a:xfrm>
            <a:off x="1143000" y="2057400"/>
            <a:ext cx="4953000" cy="4038600"/>
          </a:xfrm>
        </p:spPr>
        <p:txBody>
          <a:bodyPr>
            <a:normAutofit/>
          </a:bodyPr>
          <a:lstStyle/>
          <a:p>
            <a:r>
              <a:rPr lang="en-US" dirty="0"/>
              <a:t>Interior Design</a:t>
            </a:r>
          </a:p>
          <a:p>
            <a:endParaRPr lang="en-US" dirty="0"/>
          </a:p>
          <a:p>
            <a:r>
              <a:rPr lang="en-US" dirty="0"/>
              <a:t>Minimum passage width, door accessibility, fire regulations</a:t>
            </a:r>
          </a:p>
          <a:p>
            <a:r>
              <a:rPr lang="en-US" dirty="0"/>
              <a:t>BIM tools like Revit: collision detection for decades</a:t>
            </a:r>
          </a:p>
          <a:p>
            <a:r>
              <a:rPr lang="en-US" dirty="0"/>
              <a:t>Clearance → Building codes → Lighting/HVAC sim</a:t>
            </a:r>
          </a:p>
        </p:txBody>
      </p:sp>
      <p:sp>
        <p:nvSpPr>
          <p:cNvPr id="4" name="사각형: 둥근 모서리 3">
            <a:extLst>
              <a:ext uri="{FF2B5EF4-FFF2-40B4-BE49-F238E27FC236}">
                <a16:creationId xmlns:a16="http://schemas.microsoft.com/office/drawing/2014/main" id="{E2B262AC-5B44-450F-8E81-DBD2BBC6CADB}"/>
              </a:ext>
            </a:extLst>
          </p:cNvPr>
          <p:cNvSpPr/>
          <p:nvPr/>
        </p:nvSpPr>
        <p:spPr>
          <a:xfrm>
            <a:off x="6273800" y="2057400"/>
            <a:ext cx="4749800" cy="4038600"/>
          </a:xfrm>
          <a:prstGeom prst="roundRect">
            <a:avLst/>
          </a:prstGeom>
          <a:solidFill>
            <a:srgbClr val="1E1E1E"/>
          </a:solidFill>
          <a:ln w="19050" cap="flat" cmpd="sng" algn="ctr">
            <a:solidFill>
              <a:srgbClr val="569CD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72000" tIns="54000" rIns="72000" bIns="54000" rtlCol="0" anchor="t"/>
          <a:lstStyle/>
          <a:p>
            <a:pPr algn="l">
              <a:buNone/>
            </a:pPr>
            <a:r>
              <a:rPr lang="en-US" sz="1600" dirty="0">
                <a:solidFill>
                  <a:srgbClr val="569CD6"/>
                </a:solidFill>
                <a:latin typeface="Consolas"/>
              </a:rPr>
              <a:t>interface </a:t>
            </a:r>
            <a:r>
              <a:rPr lang="en-US" sz="1600" dirty="0">
                <a:solidFill>
                  <a:srgbClr val="4EC9B0"/>
                </a:solidFill>
                <a:latin typeface="Consolas"/>
              </a:rPr>
              <a:t>IFixture</a:t>
            </a:r>
            <a:r>
              <a:rPr lang="en-US" sz="1600" dirty="0">
                <a:solidFill>
                  <a:srgbClr val="D4D4D4"/>
                </a:solidFill>
                <a:latin typeface="Consolas"/>
              </a:rPr>
              <a:t> {</a:t>
            </a:r>
          </a:p>
          <a:p>
            <a:pPr algn="l">
              <a:buNone/>
            </a:pPr>
            <a:r>
              <a:rPr lang="en-US" sz="1600" dirty="0">
                <a:solidFill>
                  <a:srgbClr val="D4D4D4"/>
                </a:solidFill>
                <a:latin typeface="Consolas"/>
              </a:rPr>
              <a:t>  type: </a:t>
            </a:r>
            <a:r>
              <a:rPr lang="en-US" sz="1600" dirty="0">
                <a:solidFill>
                  <a:srgbClr val="CE9178"/>
                </a:solidFill>
                <a:latin typeface="Consolas"/>
              </a:rPr>
              <a:t>"cabinet"</a:t>
            </a:r>
            <a:r>
              <a:rPr lang="en-US" sz="1600" dirty="0">
                <a:solidFill>
                  <a:srgbClr val="D4D4D4"/>
                </a:solidFill>
                <a:latin typeface="Consolas"/>
              </a:rPr>
              <a:t> | </a:t>
            </a:r>
            <a:r>
              <a:rPr lang="en-US" sz="1600" dirty="0">
                <a:solidFill>
                  <a:srgbClr val="CE9178"/>
                </a:solidFill>
                <a:latin typeface="Consolas"/>
              </a:rPr>
              <a:t>"counter"</a:t>
            </a:r>
          </a:p>
          <a:p>
            <a:pPr algn="l">
              <a:buNone/>
            </a:pPr>
            <a:r>
              <a:rPr lang="en-US" sz="1600" dirty="0">
                <a:solidFill>
                  <a:srgbClr val="D4D4D4"/>
                </a:solidFill>
                <a:latin typeface="Consolas"/>
              </a:rPr>
              <a:t>    | </a:t>
            </a:r>
            <a:r>
              <a:rPr lang="en-US" sz="1600" dirty="0">
                <a:solidFill>
                  <a:srgbClr val="CE9178"/>
                </a:solidFill>
                <a:latin typeface="Consolas"/>
              </a:rPr>
              <a:t>"appliance"</a:t>
            </a:r>
            <a:r>
              <a:rPr lang="en-US" sz="1600" dirty="0">
                <a:solidFill>
                  <a:srgbClr val="D4D4D4"/>
                </a:solidFill>
                <a:latin typeface="Consolas"/>
              </a:rPr>
              <a:t> | </a:t>
            </a:r>
            <a:r>
              <a:rPr lang="en-US" sz="1600" dirty="0">
                <a:solidFill>
                  <a:srgbClr val="CE9178"/>
                </a:solidFill>
                <a:latin typeface="Consolas"/>
              </a:rPr>
              <a:t>"furniture"</a:t>
            </a:r>
            <a:r>
              <a:rPr lang="en-US" sz="1600" dirty="0">
                <a:solidFill>
                  <a:srgbClr val="D4D4D4"/>
                </a:solidFill>
                <a:latin typeface="Consolas"/>
              </a:rPr>
              <a:t>;</a:t>
            </a:r>
          </a:p>
          <a:p>
            <a:pPr algn="l">
              <a:buNone/>
            </a:pPr>
            <a:r>
              <a:rPr lang="en-US" sz="1600" dirty="0">
                <a:solidFill>
                  <a:srgbClr val="D4D4D4"/>
                </a:solidFill>
                <a:latin typeface="Consolas"/>
              </a:rPr>
              <a:t>  position: </a:t>
            </a:r>
            <a:r>
              <a:rPr lang="en-US" sz="1600" dirty="0">
                <a:solidFill>
                  <a:srgbClr val="4EC9B0"/>
                </a:solidFill>
                <a:latin typeface="Consolas"/>
              </a:rPr>
              <a:t>IPoint3D</a:t>
            </a:r>
            <a:r>
              <a:rPr lang="en-US" sz="1600" dirty="0">
                <a:solidFill>
                  <a:srgbClr val="D4D4D4"/>
                </a:solidFill>
                <a:latin typeface="Consolas"/>
              </a:rPr>
              <a:t>;</a:t>
            </a:r>
          </a:p>
          <a:p>
            <a:pPr algn="l">
              <a:buNone/>
            </a:pPr>
            <a:r>
              <a:rPr lang="en-US" sz="1600" dirty="0">
                <a:solidFill>
                  <a:srgbClr val="D4D4D4"/>
                </a:solidFill>
                <a:latin typeface="Consolas"/>
              </a:rPr>
              <a:t>  dimensions: </a:t>
            </a:r>
            <a:r>
              <a:rPr lang="en-US" sz="1600" dirty="0">
                <a:solidFill>
                  <a:srgbClr val="4EC9B0"/>
                </a:solidFill>
                <a:latin typeface="Consolas"/>
              </a:rPr>
              <a:t>IDimension3D</a:t>
            </a:r>
            <a:r>
              <a:rPr lang="en-US" sz="1600" dirty="0">
                <a:solidFill>
                  <a:srgbClr val="D4D4D4"/>
                </a:solidFill>
                <a:latin typeface="Consolas"/>
              </a:rPr>
              <a:t>;</a:t>
            </a:r>
          </a:p>
          <a:p>
            <a:pPr algn="l">
              <a:buNone/>
            </a:pPr>
            <a:r>
              <a:rPr lang="en-US" sz="1600" dirty="0">
                <a:solidFill>
                  <a:srgbClr val="D4D4D4"/>
                </a:solidFill>
                <a:latin typeface="Consolas"/>
              </a:rPr>
              <a:t>  clearance_required: </a:t>
            </a:r>
            <a:r>
              <a:rPr lang="en-US" sz="1600" dirty="0">
                <a:solidFill>
                  <a:srgbClr val="4EC9B0"/>
                </a:solidFill>
                <a:latin typeface="Consolas"/>
              </a:rPr>
              <a:t>number</a:t>
            </a:r>
            <a:r>
              <a:rPr lang="en-US" sz="1600" dirty="0">
                <a:solidFill>
                  <a:srgbClr val="D4D4D4"/>
                </a:solidFill>
                <a:latin typeface="Consolas"/>
              </a:rPr>
              <a:t>;</a:t>
            </a:r>
          </a:p>
          <a:p>
            <a:pPr algn="l">
              <a:buNone/>
            </a:pPr>
            <a:r>
              <a:rPr lang="en-US" sz="1600" dirty="0">
                <a:solidFill>
                  <a:srgbClr val="D4D4D4"/>
                </a:solidFill>
                <a:latin typeface="Consolas"/>
              </a:rPr>
              <a:t>}</a:t>
            </a:r>
          </a:p>
          <a:p>
            <a:pPr algn="l">
              <a:buNone/>
            </a:pPr>
            <a:r>
              <a:rPr lang="en-US" sz="1600" dirty="0">
                <a:solidFill>
                  <a:srgbClr val="6A9955"/>
                </a:solidFill>
                <a:latin typeface="Consolas"/>
              </a:rPr>
              <a:t>// Clearance (fast) → Building codes (med)</a:t>
            </a:r>
          </a:p>
          <a:p>
            <a:pPr algn="l">
              <a:buNone/>
            </a:pPr>
            <a:r>
              <a:rPr lang="en-US" sz="1600" dirty="0">
                <a:solidFill>
                  <a:srgbClr val="6A9955"/>
                </a:solidFill>
                <a:latin typeface="Consolas"/>
              </a:rPr>
              <a:t>// → Lighting/HVAC sim (deep)</a:t>
            </a:r>
          </a:p>
        </p:txBody>
      </p:sp>
    </p:spTree>
    <p:extLst>
      <p:ext uri="{BB962C8B-B14F-4D97-AF65-F5344CB8AC3E}">
        <p14:creationId xmlns:p14="http://schemas.microsoft.com/office/powerpoint/2010/main" val="16993648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4.5. This Pattern Is Universal</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a:xfrm>
            <a:off x="1143000" y="2057400"/>
            <a:ext cx="4953000" cy="4038600"/>
          </a:xfrm>
        </p:spPr>
        <p:txBody>
          <a:bodyPr>
            <a:normAutofit/>
          </a:bodyPr>
          <a:lstStyle/>
          <a:p>
            <a:r>
              <a:rPr lang="en-US" dirty="0"/>
              <a:t>Control Systems</a:t>
            </a:r>
          </a:p>
          <a:p>
            <a:endParaRPr lang="en-US" dirty="0"/>
          </a:p>
          <a:p>
            <a:r>
              <a:rPr lang="en-US" dirty="0"/>
              <a:t>Bode plots, Nyquist plots, pole placement: 60+ years of analysis tools</a:t>
            </a:r>
          </a:p>
          <a:p>
            <a:r>
              <a:rPr lang="en-US" dirty="0"/>
              <a:t>Stability is mathematically provable</a:t>
            </a:r>
          </a:p>
          <a:p>
            <a:r>
              <a:rPr lang="en-US" dirty="0"/>
              <a:t>Transfer fn → Stability → Time-domain sim</a:t>
            </a:r>
          </a:p>
        </p:txBody>
      </p:sp>
      <p:sp>
        <p:nvSpPr>
          <p:cNvPr id="4" name="사각형: 둥근 모서리 3">
            <a:extLst>
              <a:ext uri="{FF2B5EF4-FFF2-40B4-BE49-F238E27FC236}">
                <a16:creationId xmlns:a16="http://schemas.microsoft.com/office/drawing/2014/main" id="{FE549054-57D3-4832-9303-3C93F5F3322D}"/>
              </a:ext>
            </a:extLst>
          </p:cNvPr>
          <p:cNvSpPr/>
          <p:nvPr/>
        </p:nvSpPr>
        <p:spPr>
          <a:xfrm>
            <a:off x="6273800" y="2057400"/>
            <a:ext cx="4749800" cy="4038600"/>
          </a:xfrm>
          <a:prstGeom prst="roundRect">
            <a:avLst/>
          </a:prstGeom>
          <a:solidFill>
            <a:srgbClr val="1E1E1E"/>
          </a:solidFill>
          <a:ln w="19050" cap="flat" cmpd="sng" algn="ctr">
            <a:solidFill>
              <a:srgbClr val="569CD6"/>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72000" tIns="54000" rIns="72000" bIns="54000" rtlCol="0" anchor="t"/>
          <a:lstStyle/>
          <a:p>
            <a:pPr algn="l">
              <a:buNone/>
            </a:pPr>
            <a:r>
              <a:rPr lang="en-US" sz="1600" dirty="0">
                <a:solidFill>
                  <a:srgbClr val="569CD6"/>
                </a:solidFill>
                <a:latin typeface="Consolas"/>
              </a:rPr>
              <a:t>interface </a:t>
            </a:r>
            <a:r>
              <a:rPr lang="en-US" sz="1600" dirty="0">
                <a:solidFill>
                  <a:srgbClr val="4EC9B0"/>
                </a:solidFill>
                <a:latin typeface="Consolas"/>
              </a:rPr>
              <a:t>IControlLoop</a:t>
            </a:r>
            <a:r>
              <a:rPr lang="en-US" sz="1600" dirty="0">
                <a:solidFill>
                  <a:srgbClr val="D4D4D4"/>
                </a:solidFill>
                <a:latin typeface="Consolas"/>
              </a:rPr>
              <a:t> {</a:t>
            </a:r>
          </a:p>
          <a:p>
            <a:pPr algn="l">
              <a:buNone/>
            </a:pPr>
            <a:r>
              <a:rPr lang="en-US" sz="1600" dirty="0">
                <a:solidFill>
                  <a:srgbClr val="D4D4D4"/>
                </a:solidFill>
                <a:latin typeface="Consolas"/>
              </a:rPr>
              <a:t>  type: </a:t>
            </a:r>
            <a:r>
              <a:rPr lang="en-US" sz="1600" dirty="0">
                <a:solidFill>
                  <a:srgbClr val="CE9178"/>
                </a:solidFill>
                <a:latin typeface="Consolas"/>
              </a:rPr>
              <a:t>"PID"</a:t>
            </a:r>
            <a:r>
              <a:rPr lang="en-US" sz="1600" dirty="0">
                <a:solidFill>
                  <a:srgbClr val="D4D4D4"/>
                </a:solidFill>
                <a:latin typeface="Consolas"/>
              </a:rPr>
              <a:t> | </a:t>
            </a:r>
            <a:r>
              <a:rPr lang="en-US" sz="1600" dirty="0">
                <a:solidFill>
                  <a:srgbClr val="CE9178"/>
                </a:solidFill>
                <a:latin typeface="Consolas"/>
              </a:rPr>
              <a:t>"MPC"</a:t>
            </a:r>
            <a:r>
              <a:rPr lang="en-US" sz="1600" dirty="0">
                <a:solidFill>
                  <a:srgbClr val="D4D4D4"/>
                </a:solidFill>
                <a:latin typeface="Consolas"/>
              </a:rPr>
              <a:t> | </a:t>
            </a:r>
            <a:r>
              <a:rPr lang="en-US" sz="1600" dirty="0">
                <a:solidFill>
                  <a:srgbClr val="CE9178"/>
                </a:solidFill>
                <a:latin typeface="Consolas"/>
              </a:rPr>
              <a:t>"LQR"</a:t>
            </a:r>
          </a:p>
          <a:p>
            <a:pPr algn="l">
              <a:buNone/>
            </a:pPr>
            <a:r>
              <a:rPr lang="en-US" sz="1600" dirty="0">
                <a:solidFill>
                  <a:srgbClr val="D4D4D4"/>
                </a:solidFill>
                <a:latin typeface="Consolas"/>
              </a:rPr>
              <a:t>    | </a:t>
            </a:r>
            <a:r>
              <a:rPr lang="en-US" sz="1600" dirty="0">
                <a:solidFill>
                  <a:srgbClr val="CE9178"/>
                </a:solidFill>
                <a:latin typeface="Consolas"/>
              </a:rPr>
              <a:t>"feedforward"</a:t>
            </a:r>
            <a:r>
              <a:rPr lang="en-US" sz="1600" dirty="0">
                <a:solidFill>
                  <a:srgbClr val="D4D4D4"/>
                </a:solidFill>
                <a:latin typeface="Consolas"/>
              </a:rPr>
              <a:t> | </a:t>
            </a:r>
            <a:r>
              <a:rPr lang="en-US" sz="1600" dirty="0">
                <a:solidFill>
                  <a:srgbClr val="CE9178"/>
                </a:solidFill>
                <a:latin typeface="Consolas"/>
              </a:rPr>
              <a:t>"cascade"</a:t>
            </a:r>
            <a:r>
              <a:rPr lang="en-US" sz="1600" dirty="0">
                <a:solidFill>
                  <a:srgbClr val="D4D4D4"/>
                </a:solidFill>
                <a:latin typeface="Consolas"/>
              </a:rPr>
              <a:t>;</a:t>
            </a:r>
          </a:p>
          <a:p>
            <a:pPr algn="l">
              <a:buNone/>
            </a:pPr>
            <a:r>
              <a:rPr lang="en-US" sz="1600" dirty="0">
                <a:solidFill>
                  <a:srgbClr val="D4D4D4"/>
                </a:solidFill>
                <a:latin typeface="Consolas"/>
              </a:rPr>
              <a:t>  plant_model: </a:t>
            </a:r>
            <a:r>
              <a:rPr lang="en-US" sz="1600" dirty="0">
                <a:solidFill>
                  <a:srgbClr val="4EC9B0"/>
                </a:solidFill>
                <a:latin typeface="Consolas"/>
              </a:rPr>
              <a:t>ITransferFunction</a:t>
            </a:r>
            <a:r>
              <a:rPr lang="en-US" sz="1600" dirty="0">
                <a:solidFill>
                  <a:srgbClr val="D4D4D4"/>
                </a:solidFill>
                <a:latin typeface="Consolas"/>
              </a:rPr>
              <a:t>;</a:t>
            </a:r>
          </a:p>
          <a:p>
            <a:pPr algn="l">
              <a:buNone/>
            </a:pPr>
            <a:r>
              <a:rPr lang="en-US" sz="1600" dirty="0">
                <a:solidFill>
                  <a:srgbClr val="D4D4D4"/>
                </a:solidFill>
                <a:latin typeface="Consolas"/>
              </a:rPr>
              <a:t>  sampling_rate: </a:t>
            </a:r>
            <a:r>
              <a:rPr lang="en-US" sz="1600" dirty="0">
                <a:solidFill>
                  <a:srgbClr val="4EC9B0"/>
                </a:solidFill>
                <a:latin typeface="Consolas"/>
              </a:rPr>
              <a:t>number</a:t>
            </a:r>
            <a:r>
              <a:rPr lang="en-US" sz="1600" dirty="0">
                <a:solidFill>
                  <a:srgbClr val="D4D4D4"/>
                </a:solidFill>
                <a:latin typeface="Consolas"/>
              </a:rPr>
              <a:t>;</a:t>
            </a:r>
            <a:r>
              <a:rPr lang="en-US" sz="1600" dirty="0">
                <a:solidFill>
                  <a:srgbClr val="6A9955"/>
                </a:solidFill>
                <a:latin typeface="Consolas"/>
              </a:rPr>
              <a:t>  // Hz</a:t>
            </a:r>
          </a:p>
          <a:p>
            <a:pPr algn="l">
              <a:buNone/>
            </a:pPr>
            <a:r>
              <a:rPr lang="en-US" sz="1600" dirty="0">
                <a:solidFill>
                  <a:srgbClr val="D4D4D4"/>
                </a:solidFill>
                <a:latin typeface="Consolas"/>
              </a:rPr>
              <a:t>  constraints: </a:t>
            </a:r>
            <a:r>
              <a:rPr lang="en-US" sz="1600" dirty="0">
                <a:solidFill>
                  <a:srgbClr val="4EC9B0"/>
                </a:solidFill>
                <a:latin typeface="Consolas"/>
              </a:rPr>
              <a:t>IConstraint</a:t>
            </a:r>
            <a:r>
              <a:rPr lang="en-US" sz="1600" dirty="0">
                <a:solidFill>
                  <a:srgbClr val="D4D4D4"/>
                </a:solidFill>
                <a:latin typeface="Consolas"/>
              </a:rPr>
              <a:t>[];</a:t>
            </a:r>
          </a:p>
          <a:p>
            <a:pPr algn="l">
              <a:buNone/>
            </a:pPr>
            <a:r>
              <a:rPr lang="en-US" sz="1600" dirty="0">
                <a:solidFill>
                  <a:srgbClr val="D4D4D4"/>
                </a:solidFill>
                <a:latin typeface="Consolas"/>
              </a:rPr>
              <a:t>}</a:t>
            </a:r>
          </a:p>
          <a:p>
            <a:pPr algn="l">
              <a:buNone/>
            </a:pPr>
            <a:r>
              <a:rPr lang="en-US" sz="1600" dirty="0">
                <a:solidFill>
                  <a:srgbClr val="6A9955"/>
                </a:solidFill>
                <a:latin typeface="Consolas"/>
              </a:rPr>
              <a:t>// Transfer fn (fast) → Stability (med)</a:t>
            </a:r>
          </a:p>
          <a:p>
            <a:pPr algn="l">
              <a:buNone/>
            </a:pPr>
            <a:r>
              <a:rPr lang="en-US" sz="1600" dirty="0">
                <a:solidFill>
                  <a:srgbClr val="6A9955"/>
                </a:solidFill>
                <a:latin typeface="Consolas"/>
              </a:rPr>
              <a:t>// → Time-domain sim (deep)</a:t>
            </a:r>
          </a:p>
        </p:txBody>
      </p:sp>
    </p:spTree>
    <p:extLst>
      <p:ext uri="{BB962C8B-B14F-4D97-AF65-F5344CB8AC3E}">
        <p14:creationId xmlns:p14="http://schemas.microsoft.com/office/powerpoint/2010/main" val="482613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647F12C9-18FF-7C59-7315-790EF7901F9B}"/>
              </a:ext>
            </a:extLst>
          </p:cNvPr>
          <p:cNvSpPr>
            <a:spLocks noGrp="1"/>
          </p:cNvSpPr>
          <p:nvPr>
            <p:ph type="title"/>
          </p:nvPr>
        </p:nvSpPr>
        <p:spPr/>
        <p:txBody>
          <a:bodyPr/>
          <a:lstStyle/>
          <a:p>
            <a:r>
              <a:rPr lang="en-US" dirty="0"/>
              <a:t>Qwen Series</a:t>
            </a:r>
          </a:p>
        </p:txBody>
      </p:sp>
      <p:sp>
        <p:nvSpPr>
          <p:cNvPr id="5" name="텍스트 개체 틀 4">
            <a:extLst>
              <a:ext uri="{FF2B5EF4-FFF2-40B4-BE49-F238E27FC236}">
                <a16:creationId xmlns:a16="http://schemas.microsoft.com/office/drawing/2014/main" id="{6323321E-28F9-699E-09BA-2E50DA0067DA}"/>
              </a:ext>
            </a:extLst>
          </p:cNvPr>
          <p:cNvSpPr>
            <a:spLocks noGrp="1"/>
          </p:cNvSpPr>
          <p:nvPr>
            <p:ph type="body" idx="1"/>
          </p:nvPr>
        </p:nvSpPr>
        <p:spPr/>
        <p:txBody>
          <a:bodyPr/>
          <a:lstStyle/>
          <a:p>
            <a:r>
              <a:rPr lang="en-US" dirty="0"/>
              <a:t>Small Models and QA Engineering</a:t>
            </a:r>
          </a:p>
          <a:p>
            <a:r>
              <a:rPr lang="en-US" dirty="0"/>
              <a:t>Why Open Weights Changed Everything</a:t>
            </a:r>
          </a:p>
        </p:txBody>
      </p:sp>
    </p:spTree>
    <p:extLst>
      <p:ext uri="{BB962C8B-B14F-4D97-AF65-F5344CB8AC3E}">
        <p14:creationId xmlns:p14="http://schemas.microsoft.com/office/powerpoint/2010/main" val="3321302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5.1. Small/Medium Models Excel</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a:bodyPr>
          <a:lstStyle/>
          <a:p>
            <a:r>
              <a:rPr lang="en-US" dirty="0"/>
              <a:t>AutoBe's only criterion: how accurately a model fills complex JSON Schemas</a:t>
            </a:r>
          </a:p>
          <a:p>
            <a:endParaRPr lang="en-US" dirty="0"/>
          </a:p>
          <a:p>
            <a:r>
              <a:rPr lang="en-US" dirty="0"/>
              <a:t>GLM, Kimi — strong FC at large scale</a:t>
            </a:r>
          </a:p>
          <a:p>
            <a:r>
              <a:rPr lang="en-US" dirty="0"/>
              <a:t>At small/medium scale, Qwen was the only one</a:t>
            </a:r>
          </a:p>
          <a:p>
            <a:endParaRPr lang="en-US" dirty="0"/>
          </a:p>
          <a:p>
            <a:r>
              <a:rPr lang="en-US" dirty="0"/>
              <a:t>Even 3B active params supports tool choice</a:t>
            </a:r>
          </a:p>
          <a:p>
            <a:pPr lvl="1"/>
            <a:r>
              <a:rPr lang="en-US" dirty="0"/>
              <a:t>Handles 10+ variant recursive unions at 35B class</a:t>
            </a:r>
          </a:p>
        </p:txBody>
      </p:sp>
    </p:spTree>
    <p:extLst>
      <p:ext uri="{BB962C8B-B14F-4D97-AF65-F5344CB8AC3E}">
        <p14:creationId xmlns:p14="http://schemas.microsoft.com/office/powerpoint/2010/main" val="31576916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5.2. R&amp;D Cost: Users vs Developers</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a:bodyPr>
          <a:lstStyle/>
          <a:p>
            <a:r>
              <a:rPr lang="en-US" dirty="0"/>
              <a:t>For users: even the most expensive model is cheaper than hiring a backend developer</a:t>
            </a:r>
          </a:p>
          <a:p>
            <a:endParaRPr lang="en-US" dirty="0"/>
          </a:p>
          <a:p>
            <a:r>
              <a:rPr lang="en-US" dirty="0"/>
              <a:t>For developers: thousands of generate-compile-feedback cycles per feature</a:t>
            </a:r>
          </a:p>
          <a:p>
            <a:pPr lvl="1"/>
            <a:r>
              <a:rPr lang="en-US" dirty="0"/>
              <a:t>Commercial models at this scale = financial ruin</a:t>
            </a:r>
          </a:p>
          <a:p>
            <a:endParaRPr lang="en-US" dirty="0"/>
          </a:p>
          <a:p>
            <a:r>
              <a:rPr lang="en-US" dirty="0"/>
              <a:t>Local models make R&amp;D cycles possible</a:t>
            </a:r>
          </a:p>
          <a:p>
            <a:pPr lvl="1"/>
            <a:r>
              <a:rPr lang="en-US" dirty="0"/>
              <a:t>Experiment without limits, without cost</a:t>
            </a:r>
          </a:p>
          <a:p>
            <a:pPr lvl="1"/>
            <a:r>
              <a:rPr lang="en-US" dirty="0"/>
              <a:t>6.75% → 100% required hundreds of cycles — only possible with local models</a:t>
            </a:r>
          </a:p>
        </p:txBody>
      </p:sp>
    </p:spTree>
    <p:extLst>
      <p:ext uri="{BB962C8B-B14F-4D97-AF65-F5344CB8AC3E}">
        <p14:creationId xmlns:p14="http://schemas.microsoft.com/office/powerpoint/2010/main" val="9927551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5.3. Small Models = Best QA Engineers</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a:bodyPr>
          <a:lstStyle/>
          <a:p>
            <a:r>
              <a:rPr lang="en-US" dirty="0"/>
              <a:t>Large models' advantage = their blind spot</a:t>
            </a:r>
          </a:p>
          <a:p>
            <a:pPr lvl="1"/>
            <a:r>
              <a:rPr lang="en-US" dirty="0"/>
              <a:t>"Correctly guess" ambiguous schemas — our mistakes stay hidden</a:t>
            </a:r>
          </a:p>
          <a:p>
            <a:endParaRPr lang="en-US" dirty="0"/>
          </a:p>
          <a:p>
            <a:r>
              <a:rPr lang="en-US" dirty="0"/>
              <a:t>Small model results:</a:t>
            </a:r>
          </a:p>
          <a:p>
            <a:pPr lvl="1"/>
            <a:r>
              <a:rPr lang="en-US" dirty="0"/>
              <a:t>qwen3-30b-a3b (3B active): ~10% — found fundamental schema ambiguities</a:t>
            </a:r>
          </a:p>
          <a:p>
            <a:pPr lvl="1"/>
            <a:r>
              <a:rPr lang="en-US" dirty="0"/>
              <a:t>qwen3-next-80b-a3b (3B active): ~20% — found subtle type mismatches</a:t>
            </a:r>
          </a:p>
          <a:p>
            <a:endParaRPr lang="en-US" dirty="0"/>
          </a:p>
          <a:p>
            <a:r>
              <a:rPr lang="en-US" dirty="0"/>
              <a:t>10% success = most valuable result</a:t>
            </a:r>
          </a:p>
          <a:p>
            <a:pPr lvl="1"/>
            <a:r>
              <a:rPr lang="en-US" dirty="0"/>
              <a:t>Every failure → system vulnerability → fix for ALL models</a:t>
            </a:r>
          </a:p>
        </p:txBody>
      </p:sp>
    </p:spTree>
    <p:extLst>
      <p:ext uri="{BB962C8B-B14F-4D97-AF65-F5344CB8AC3E}">
        <p14:creationId xmlns:p14="http://schemas.microsoft.com/office/powerpoint/2010/main" val="162314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015786B-EDF9-4D06-86F8-138A81A37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내용 개체 틀 4">
            <a:extLst>
              <a:ext uri="{FF2B5EF4-FFF2-40B4-BE49-F238E27FC236}">
                <a16:creationId xmlns:a16="http://schemas.microsoft.com/office/drawing/2014/main" id="{D2011417-BF60-8960-E3B9-4B021295716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13"/>
          <a:stretch>
            <a:fillRect/>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F60C7704-7D68-4C16-8EA9-2E13DDE0C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alpha val="92000"/>
            </a:schemeClr>
          </a:solidFill>
          <a:ln w="12700">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제목 1">
            <a:extLst>
              <a:ext uri="{FF2B5EF4-FFF2-40B4-BE49-F238E27FC236}">
                <a16:creationId xmlns:a16="http://schemas.microsoft.com/office/drawing/2014/main" id="{3034AA81-6371-8F31-0BD7-FCBE65BE1E84}"/>
              </a:ext>
            </a:extLst>
          </p:cNvPr>
          <p:cNvSpPr>
            <a:spLocks noGrp="1"/>
          </p:cNvSpPr>
          <p:nvPr>
            <p:ph type="title"/>
          </p:nvPr>
        </p:nvSpPr>
        <p:spPr>
          <a:xfrm>
            <a:off x="1143000" y="609600"/>
            <a:ext cx="9875520" cy="1356360"/>
          </a:xfrm>
        </p:spPr>
        <p:txBody>
          <a:bodyPr vert="horz" lIns="91440" tIns="45720" rIns="91440" bIns="45720" rtlCol="0" anchor="ctr">
            <a:normAutofit/>
          </a:bodyPr>
          <a:lstStyle/>
          <a:p>
            <a:r>
              <a:rPr lang="en-US" dirty="0"/>
              <a:t>1. Preface</a:t>
            </a:r>
          </a:p>
        </p:txBody>
      </p:sp>
      <p:sp>
        <p:nvSpPr>
          <p:cNvPr id="6" name="내용 개체 틀 5">
            <a:extLst>
              <a:ext uri="{FF2B5EF4-FFF2-40B4-BE49-F238E27FC236}">
                <a16:creationId xmlns:a16="http://schemas.microsoft.com/office/drawing/2014/main" id="{8B2ACF5B-317C-63CE-466D-2768FA0EF1EF}"/>
              </a:ext>
            </a:extLst>
          </p:cNvPr>
          <p:cNvSpPr>
            <a:spLocks noGrp="1"/>
          </p:cNvSpPr>
          <p:nvPr>
            <p:ph sz="half" idx="1"/>
          </p:nvPr>
        </p:nvSpPr>
        <p:spPr>
          <a:xfrm>
            <a:off x="1143000" y="2057400"/>
            <a:ext cx="9872871" cy="4038600"/>
          </a:xfrm>
        </p:spPr>
        <p:txBody>
          <a:bodyPr vert="horz" lIns="91440" tIns="45720" rIns="91440" bIns="45720" rtlCol="0">
            <a:normAutofit/>
          </a:bodyPr>
          <a:lstStyle/>
          <a:p>
            <a:r>
              <a:rPr lang="en-US" dirty="0"/>
              <a:t>NESTFUL (EMNLP 2025)</a:t>
            </a:r>
          </a:p>
          <a:p>
            <a:pPr lvl="1"/>
            <a:r>
              <a:rPr lang="en-US" dirty="0"/>
              <a:t>GPT-4o: 28% accuracy on nested tool call sequences</a:t>
            </a:r>
          </a:p>
          <a:p>
            <a:pPr lvl="1"/>
            <a:r>
              <a:rPr lang="en-US" dirty="0">
                <a:hlinkClick r:id="rId4"/>
              </a:rPr>
              <a:t>https://arxiv.org/abs/2409.03797</a:t>
            </a:r>
            <a:endParaRPr lang="en-US" dirty="0"/>
          </a:p>
          <a:p>
            <a:r>
              <a:rPr lang="en-US"/>
              <a:t>JSONSchemaBench</a:t>
            </a:r>
            <a:r>
              <a:rPr lang="en-US" dirty="0"/>
              <a:t> (ICLR 2025)</a:t>
            </a:r>
          </a:p>
          <a:p>
            <a:pPr lvl="1"/>
            <a:r>
              <a:rPr lang="en-US" dirty="0"/>
              <a:t>3~41% </a:t>
            </a:r>
            <a:r>
              <a:rPr lang="en-US"/>
              <a:t>converage</a:t>
            </a:r>
            <a:r>
              <a:rPr lang="en-US" dirty="0"/>
              <a:t> on 10,000 real-world schemas (hardest tier)</a:t>
            </a:r>
          </a:p>
          <a:p>
            <a:pPr lvl="1"/>
            <a:r>
              <a:rPr lang="en-US" dirty="0">
                <a:hlinkClick r:id="rId5"/>
              </a:rPr>
              <a:t>https://arxiv.org/abs/2501.10868</a:t>
            </a:r>
            <a:endParaRPr lang="en-US" dirty="0"/>
          </a:p>
          <a:p>
            <a:r>
              <a:rPr lang="en-US"/>
              <a:t>BoundaryML</a:t>
            </a:r>
            <a:r>
              <a:rPr lang="en-US" dirty="0"/>
              <a:t> (Blog)</a:t>
            </a:r>
          </a:p>
          <a:p>
            <a:pPr lvl="1"/>
            <a:r>
              <a:rPr lang="en-US" dirty="0"/>
              <a:t>Structured outputs actively degrade model reasoning</a:t>
            </a:r>
          </a:p>
          <a:p>
            <a:pPr lvl="1"/>
            <a:r>
              <a:rPr lang="en-US" dirty="0">
                <a:hlinkClick r:id="rId6"/>
              </a:rPr>
              <a:t>https://boundaryml.com/blog/structured-outputs-create-false-confidence</a:t>
            </a:r>
            <a:endParaRPr lang="en-US" dirty="0"/>
          </a:p>
        </p:txBody>
      </p:sp>
    </p:spTree>
    <p:extLst>
      <p:ext uri="{BB962C8B-B14F-4D97-AF65-F5344CB8AC3E}">
        <p14:creationId xmlns:p14="http://schemas.microsoft.com/office/powerpoint/2010/main" val="41793717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5.4. No Vendor Lock-In</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a:bodyPr>
          <a:lstStyle/>
          <a:p>
            <a:r>
              <a:rPr lang="en-US" dirty="0"/>
              <a:t>Commercial API risks:</a:t>
            </a:r>
          </a:p>
          <a:p>
            <a:pPr lvl="1"/>
            <a:r>
              <a:rPr lang="en-US" dirty="0"/>
              <a:t>Pricing changes at vendor's discretion</a:t>
            </a:r>
          </a:p>
          <a:p>
            <a:pPr lvl="1"/>
            <a:r>
              <a:rPr lang="en-US" dirty="0"/>
              <a:t>Model deprecations — today's model could disappear tomorrow</a:t>
            </a:r>
          </a:p>
          <a:p>
            <a:pPr lvl="1"/>
            <a:r>
              <a:rPr lang="en-US" dirty="0"/>
              <a:t>Request limits</a:t>
            </a:r>
          </a:p>
          <a:p>
            <a:endParaRPr lang="en-US" dirty="0"/>
          </a:p>
          <a:p>
            <a:r>
              <a:rPr lang="en-US" dirty="0"/>
              <a:t>AutoBe's function calling schemas are model-neutral</a:t>
            </a:r>
          </a:p>
          <a:p>
            <a:pPr lvl="1"/>
            <a:r>
              <a:rPr lang="en-US" dirty="0"/>
              <a:t>No model-specific prompt tricks</a:t>
            </a:r>
          </a:p>
          <a:p>
            <a:pPr lvl="1"/>
            <a:r>
              <a:rPr lang="en-US" dirty="0"/>
              <a:t>JSON Schema + type-based validation = industry standards</a:t>
            </a:r>
          </a:p>
          <a:p>
            <a:pPr lvl="1"/>
            <a:r>
              <a:rPr lang="en-US" dirty="0"/>
              <a:t>System unchanged even when models change</a:t>
            </a:r>
          </a:p>
        </p:txBody>
      </p:sp>
    </p:spTree>
    <p:extLst>
      <p:ext uri="{BB962C8B-B14F-4D97-AF65-F5344CB8AC3E}">
        <p14:creationId xmlns:p14="http://schemas.microsoft.com/office/powerpoint/2010/main" val="4358926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5.5. Open Source + Open Weights: Virtuous Cycle</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a:bodyPr>
          <a:lstStyle/>
          <a:p>
            <a:r>
              <a:rPr lang="en-US" dirty="0"/>
              <a:t>AutoBe = open source (AGPL 3.0)</a:t>
            </a:r>
          </a:p>
          <a:p>
            <a:r>
              <a:rPr lang="en-US" dirty="0"/>
              <a:t>Qwen = open weight</a:t>
            </a:r>
          </a:p>
          <a:p>
            <a:endParaRPr lang="en-US" dirty="0"/>
          </a:p>
          <a:p>
            <a:r>
              <a:rPr lang="en-US" dirty="0"/>
              <a:t>The virtuous cycle:</a:t>
            </a:r>
          </a:p>
          <a:p>
            <a:pPr lvl="1"/>
            <a:r>
              <a:rPr lang="en-US" dirty="0"/>
              <a:t>AutoBe strengthens its system using Qwen</a:t>
            </a:r>
          </a:p>
          <a:p>
            <a:pPr lvl="1"/>
            <a:r>
              <a:rPr lang="en-US" dirty="0"/>
              <a:t>Strengthened system proves Qwen's production viability</a:t>
            </a:r>
          </a:p>
          <a:p>
            <a:pPr lvl="1"/>
            <a:r>
              <a:rPr lang="en-US" dirty="0"/>
              <a:t>Qwen's improvements raise AutoBe's performance</a:t>
            </a:r>
          </a:p>
          <a:p>
            <a:pPr lvl="1"/>
            <a:r>
              <a:rPr lang="en-US" dirty="0"/>
              <a:t>AutoBe's discoveries (e.g., double-stringify) can contribute to Qwen</a:t>
            </a:r>
          </a:p>
        </p:txBody>
      </p:sp>
    </p:spTree>
    <p:extLst>
      <p:ext uri="{BB962C8B-B14F-4D97-AF65-F5344CB8AC3E}">
        <p14:creationId xmlns:p14="http://schemas.microsoft.com/office/powerpoint/2010/main" val="3715137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647F12C9-18FF-7C59-7315-790EF7901F9B}"/>
              </a:ext>
            </a:extLst>
          </p:cNvPr>
          <p:cNvSpPr>
            <a:spLocks noGrp="1"/>
          </p:cNvSpPr>
          <p:nvPr>
            <p:ph type="title"/>
          </p:nvPr>
        </p:nvSpPr>
        <p:spPr/>
        <p:txBody>
          <a:bodyPr/>
          <a:lstStyle/>
          <a:p>
            <a:r>
              <a:rPr lang="en-US" dirty="0"/>
              <a:t>Conclusion</a:t>
            </a:r>
          </a:p>
        </p:txBody>
      </p:sp>
      <p:sp>
        <p:nvSpPr>
          <p:cNvPr id="5" name="텍스트 개체 틀 4">
            <a:extLst>
              <a:ext uri="{FF2B5EF4-FFF2-40B4-BE49-F238E27FC236}">
                <a16:creationId xmlns:a16="http://schemas.microsoft.com/office/drawing/2014/main" id="{6323321E-28F9-699E-09BA-2E50DA0067DA}"/>
              </a:ext>
            </a:extLst>
          </p:cNvPr>
          <p:cNvSpPr>
            <a:spLocks noGrp="1"/>
          </p:cNvSpPr>
          <p:nvPr>
            <p:ph type="body" idx="1"/>
          </p:nvPr>
        </p:nvSpPr>
        <p:spPr/>
        <p:txBody>
          <a:bodyPr/>
          <a:lstStyle/>
          <a:p>
            <a:r>
              <a:rPr lang="en-US" dirty="0"/>
              <a:t>6.75% → 100%</a:t>
            </a:r>
          </a:p>
        </p:txBody>
      </p:sp>
    </p:spTree>
    <p:extLst>
      <p:ext uri="{BB962C8B-B14F-4D97-AF65-F5344CB8AC3E}">
        <p14:creationId xmlns:p14="http://schemas.microsoft.com/office/powerpoint/2010/main" val="2853507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Conclusion</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a:bodyPr>
          <a:lstStyle/>
          <a:p>
            <a:r>
              <a:rPr lang="en-US" dirty="0"/>
              <a:t>➜ Communicate through types and there are no misunderstandings</a:t>
            </a:r>
          </a:p>
          <a:p>
            <a:r>
              <a:rPr lang="en-US" dirty="0"/>
              <a:t>➜ Constrain through schemas and there are no pink elephants</a:t>
            </a:r>
          </a:p>
          <a:p>
            <a:r>
              <a:rPr lang="en-US" dirty="0"/>
              <a:t>➜ With a deterministic loop, even 6.75% becomes 100%</a:t>
            </a:r>
          </a:p>
          <a:p>
            <a:r>
              <a:rPr lang="en-US" dirty="0"/>
              <a:t>➜ This pattern transfers to every domain with deterministic validators</a:t>
            </a:r>
          </a:p>
          <a:p>
            <a:endParaRPr lang="en-US" dirty="0"/>
          </a:p>
          <a:p>
            <a:r>
              <a:rPr lang="en-US" b="1" dirty="0"/>
              <a:t>Type Schema + Compiler + Feedback = Deterministic Loop</a:t>
            </a:r>
          </a:p>
        </p:txBody>
      </p:sp>
    </p:spTree>
    <p:extLst>
      <p:ext uri="{BB962C8B-B14F-4D97-AF65-F5344CB8AC3E}">
        <p14:creationId xmlns:p14="http://schemas.microsoft.com/office/powerpoint/2010/main" val="10786698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The Journey</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a:bodyPr>
          <a:lstStyle/>
          <a:p>
            <a:r>
              <a:rPr lang="en-US" dirty="0"/>
              <a:t>6.75%  Raw function calling success</a:t>
            </a:r>
          </a:p>
          <a:p>
            <a:pPr lvl="1"/>
            <a:r>
              <a:rPr lang="en-US" dirty="0"/>
              <a:t>↓</a:t>
            </a:r>
          </a:p>
          <a:p>
            <a:r>
              <a:rPr lang="en-US" dirty="0"/>
              <a:t>Typia  Parse → Coerce → Validate → Feedback</a:t>
            </a:r>
          </a:p>
          <a:p>
            <a:pPr lvl="1"/>
            <a:r>
              <a:rPr lang="en-US" dirty="0"/>
              <a:t>↓</a:t>
            </a:r>
          </a:p>
          <a:p>
            <a:r>
              <a:rPr lang="en-US" dirty="0"/>
              <a:t>Loop  Deterministic harness overcomes probabilistic LLM</a:t>
            </a:r>
          </a:p>
          <a:p>
            <a:pPr lvl="1"/>
            <a:r>
              <a:rPr lang="en-US" dirty="0"/>
              <a:t>↓</a:t>
            </a:r>
          </a:p>
          <a:p>
            <a:r>
              <a:rPr lang="en-US" dirty="0"/>
              <a:t>100%  All 4 Qwen models, same harness — transferable to all domains</a:t>
            </a:r>
          </a:p>
        </p:txBody>
      </p:sp>
    </p:spTree>
    <p:extLst>
      <p:ext uri="{BB962C8B-B14F-4D97-AF65-F5344CB8AC3E}">
        <p14:creationId xmlns:p14="http://schemas.microsoft.com/office/powerpoint/2010/main" val="27466347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Three Principles</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a:bodyPr>
          <a:lstStyle/>
          <a:p>
            <a:r>
              <a:rPr lang="en-US" dirty="0"/>
              <a:t>Types &gt; Prompts</a:t>
            </a:r>
          </a:p>
          <a:p>
            <a:endParaRPr lang="en-US" dirty="0"/>
          </a:p>
          <a:p>
            <a:r>
              <a:rPr lang="en-US" dirty="0"/>
              <a:t>Schemas &gt; Prohibition</a:t>
            </a:r>
          </a:p>
          <a:p>
            <a:endParaRPr lang="en-US" dirty="0"/>
          </a:p>
          <a:p>
            <a:r>
              <a:rPr lang="en-US" dirty="0"/>
              <a:t>Validation &gt; Accuracy</a:t>
            </a:r>
          </a:p>
        </p:txBody>
      </p:sp>
    </p:spTree>
    <p:extLst>
      <p:ext uri="{BB962C8B-B14F-4D97-AF65-F5344CB8AC3E}">
        <p14:creationId xmlns:p14="http://schemas.microsoft.com/office/powerpoint/2010/main" val="25078162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A59B9D-2723-4230-6F35-A8C6EDC31069}"/>
              </a:ext>
            </a:extLst>
          </p:cNvPr>
          <p:cNvSpPr>
            <a:spLocks noGrp="1"/>
          </p:cNvSpPr>
          <p:nvPr>
            <p:ph type="title"/>
          </p:nvPr>
        </p:nvSpPr>
        <p:spPr/>
        <p:txBody>
          <a:bodyPr>
            <a:normAutofit/>
          </a:bodyPr>
          <a:lstStyle/>
          <a:p>
            <a:r>
              <a:rPr lang="en-US" dirty="0"/>
              <a:t>6.75% is not a failure —</a:t>
            </a:r>
          </a:p>
        </p:txBody>
      </p:sp>
      <p:sp>
        <p:nvSpPr>
          <p:cNvPr id="3" name="내용 개체 틀 2">
            <a:extLst>
              <a:ext uri="{FF2B5EF4-FFF2-40B4-BE49-F238E27FC236}">
                <a16:creationId xmlns:a16="http://schemas.microsoft.com/office/drawing/2014/main" id="{6C71D8C8-83DC-F569-BA11-A4F133493935}"/>
              </a:ext>
            </a:extLst>
          </p:cNvPr>
          <p:cNvSpPr>
            <a:spLocks noGrp="1"/>
          </p:cNvSpPr>
          <p:nvPr>
            <p:ph idx="1"/>
          </p:nvPr>
        </p:nvSpPr>
        <p:spPr/>
        <p:txBody>
          <a:bodyPr>
            <a:normAutofit/>
          </a:bodyPr>
          <a:lstStyle/>
          <a:p>
            <a:r>
              <a:rPr lang="en-US" dirty="0"/>
              <a:t>it's the first input to the loop.</a:t>
            </a:r>
          </a:p>
          <a:p>
            <a:endParaRPr lang="en-US" dirty="0"/>
          </a:p>
          <a:p>
            <a:r>
              <a:rPr lang="en-US" dirty="0"/>
              <a:t>If you can verify, you converge.</a:t>
            </a:r>
          </a:p>
        </p:txBody>
      </p:sp>
    </p:spTree>
    <p:extLst>
      <p:ext uri="{BB962C8B-B14F-4D97-AF65-F5344CB8AC3E}">
        <p14:creationId xmlns:p14="http://schemas.microsoft.com/office/powerpoint/2010/main" val="34414719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4294EE26-2BE2-8517-F2AE-1EB8763A843D}"/>
              </a:ext>
            </a:extLst>
          </p:cNvPr>
          <p:cNvSpPr>
            <a:spLocks noGrp="1"/>
          </p:cNvSpPr>
          <p:nvPr>
            <p:ph type="title"/>
          </p:nvPr>
        </p:nvSpPr>
        <p:spPr/>
        <p:txBody>
          <a:bodyPr/>
          <a:lstStyle/>
          <a:p>
            <a:r>
              <a:rPr lang="en-US" dirty="0"/>
              <a:t>Thank You</a:t>
            </a:r>
          </a:p>
        </p:txBody>
      </p:sp>
      <p:sp>
        <p:nvSpPr>
          <p:cNvPr id="5" name="텍스트 개체 틀 4">
            <a:extLst>
              <a:ext uri="{FF2B5EF4-FFF2-40B4-BE49-F238E27FC236}">
                <a16:creationId xmlns:a16="http://schemas.microsoft.com/office/drawing/2014/main" id="{AF14B22B-4E98-263D-5291-3C89687F8085}"/>
              </a:ext>
            </a:extLst>
          </p:cNvPr>
          <p:cNvSpPr>
            <a:spLocks noGrp="1"/>
          </p:cNvSpPr>
          <p:nvPr>
            <p:ph type="body" idx="1"/>
          </p:nvPr>
        </p:nvSpPr>
        <p:spPr/>
        <p:txBody>
          <a:bodyPr>
            <a:normAutofit/>
          </a:bodyPr>
          <a:lstStyle/>
          <a:p>
            <a:r>
              <a:rPr lang="en-US" dirty="0"/>
              <a:t>Developed by Wrtn Technologies · wrtn.io</a:t>
            </a:r>
          </a:p>
          <a:p>
            <a:r>
              <a:rPr lang="en-US" dirty="0"/>
              <a:t>Function Calling Harness · Qwen Meetup Korea</a:t>
            </a:r>
          </a:p>
        </p:txBody>
      </p:sp>
    </p:spTree>
    <p:extLst>
      <p:ext uri="{BB962C8B-B14F-4D97-AF65-F5344CB8AC3E}">
        <p14:creationId xmlns:p14="http://schemas.microsoft.com/office/powerpoint/2010/main" val="25198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015786B-EDF9-4D06-86F8-138A81A37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6F94B7DC-18F5-4439-9488-E5B730BBB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제목 1">
            <a:extLst>
              <a:ext uri="{FF2B5EF4-FFF2-40B4-BE49-F238E27FC236}">
                <a16:creationId xmlns:a16="http://schemas.microsoft.com/office/drawing/2014/main" id="{10BB0A13-3BEC-0A01-5B45-4B8D50ED58DB}"/>
              </a:ext>
            </a:extLst>
          </p:cNvPr>
          <p:cNvSpPr>
            <a:spLocks noGrp="1"/>
          </p:cNvSpPr>
          <p:nvPr>
            <p:ph type="title"/>
          </p:nvPr>
        </p:nvSpPr>
        <p:spPr>
          <a:xfrm>
            <a:off x="4439242" y="609600"/>
            <a:ext cx="6579277" cy="1356360"/>
          </a:xfrm>
        </p:spPr>
        <p:txBody>
          <a:bodyPr vert="horz" lIns="91440" tIns="45720" rIns="91440" bIns="45720" rtlCol="0" anchor="ctr">
            <a:normAutofit/>
          </a:bodyPr>
          <a:lstStyle/>
          <a:p>
            <a:r>
              <a:rPr lang="en-US" dirty="0"/>
              <a:t>1. Preface</a:t>
            </a:r>
          </a:p>
        </p:txBody>
      </p:sp>
      <p:pic>
        <p:nvPicPr>
          <p:cNvPr id="9" name="내용 개체 틀 8">
            <a:extLst>
              <a:ext uri="{FF2B5EF4-FFF2-40B4-BE49-F238E27FC236}">
                <a16:creationId xmlns:a16="http://schemas.microsoft.com/office/drawing/2014/main" id="{9CE5FFA4-4316-6ABB-80C9-3BE97DA914AA}"/>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014" r="22808" b="1"/>
          <a:stretch>
            <a:fillRect/>
          </a:stretch>
        </p:blipFill>
        <p:spPr>
          <a:xfrm>
            <a:off x="232861" y="243840"/>
            <a:ext cx="3646837" cy="6377939"/>
          </a:xfrm>
          <a:prstGeom prst="rect">
            <a:avLst/>
          </a:prstGeom>
        </p:spPr>
      </p:pic>
      <p:sp>
        <p:nvSpPr>
          <p:cNvPr id="3" name="내용 개체 틀 2">
            <a:extLst>
              <a:ext uri="{FF2B5EF4-FFF2-40B4-BE49-F238E27FC236}">
                <a16:creationId xmlns:a16="http://schemas.microsoft.com/office/drawing/2014/main" id="{0B2450DD-D731-869C-D857-BF2966BAE39B}"/>
              </a:ext>
            </a:extLst>
          </p:cNvPr>
          <p:cNvSpPr>
            <a:spLocks noGrp="1"/>
          </p:cNvSpPr>
          <p:nvPr>
            <p:ph sz="half" idx="1"/>
          </p:nvPr>
        </p:nvSpPr>
        <p:spPr>
          <a:xfrm>
            <a:off x="4439242" y="2057400"/>
            <a:ext cx="6576629" cy="4038600"/>
          </a:xfrm>
        </p:spPr>
        <p:txBody>
          <a:bodyPr vert="horz" lIns="91440" tIns="45720" rIns="91440" bIns="45720" rtlCol="0">
            <a:normAutofit/>
          </a:bodyPr>
          <a:lstStyle/>
          <a:p>
            <a:r>
              <a:rPr lang="en-US" sz="2000"/>
              <a:t>In Engineering Field,</a:t>
            </a:r>
          </a:p>
          <a:p>
            <a:endParaRPr lang="en-US" sz="2000"/>
          </a:p>
          <a:p>
            <a:r>
              <a:rPr lang="en-US" sz="2000"/>
              <a:t>Free-form text cannot be mechanically verified</a:t>
            </a:r>
          </a:p>
          <a:p>
            <a:r>
              <a:rPr lang="en-US" sz="2000"/>
              <a:t>Without structure, there can't be mechanical feedback</a:t>
            </a:r>
          </a:p>
          <a:p>
            <a:r>
              <a:rPr lang="en-US" sz="2000"/>
              <a:t>Without mechanical feedback, no guarantee</a:t>
            </a:r>
          </a:p>
          <a:p>
            <a:endParaRPr lang="en-US" sz="2000"/>
          </a:p>
          <a:p>
            <a:r>
              <a:rPr lang="en-US" sz="2000"/>
              <a:t>So we have to make function calling work</a:t>
            </a:r>
          </a:p>
          <a:p>
            <a:r>
              <a:rPr lang="en-US" sz="2000"/>
              <a:t>There's no other path for engineering purpose</a:t>
            </a:r>
          </a:p>
        </p:txBody>
      </p:sp>
      <p:sp>
        <p:nvSpPr>
          <p:cNvPr id="27" name="Rectangle 26">
            <a:extLst>
              <a:ext uri="{FF2B5EF4-FFF2-40B4-BE49-F238E27FC236}">
                <a16:creationId xmlns:a16="http://schemas.microsoft.com/office/drawing/2014/main" id="{F4861B3C-221F-4FEE-BC20-58155E285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58455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015786B-EDF9-4D06-86F8-138A81A37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6F94B7DC-18F5-4439-9488-E5B730BBB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제목 1">
            <a:extLst>
              <a:ext uri="{FF2B5EF4-FFF2-40B4-BE49-F238E27FC236}">
                <a16:creationId xmlns:a16="http://schemas.microsoft.com/office/drawing/2014/main" id="{C745F241-382C-CA91-9CC9-2EE3E34BF765}"/>
              </a:ext>
            </a:extLst>
          </p:cNvPr>
          <p:cNvSpPr>
            <a:spLocks noGrp="1"/>
          </p:cNvSpPr>
          <p:nvPr>
            <p:ph type="title"/>
          </p:nvPr>
        </p:nvSpPr>
        <p:spPr>
          <a:xfrm>
            <a:off x="4439242" y="609600"/>
            <a:ext cx="6579277" cy="1356360"/>
          </a:xfrm>
        </p:spPr>
        <p:txBody>
          <a:bodyPr vert="horz" lIns="91440" tIns="45720" rIns="91440" bIns="45720" rtlCol="0" anchor="ctr">
            <a:normAutofit/>
          </a:bodyPr>
          <a:lstStyle/>
          <a:p>
            <a:r>
              <a:rPr lang="en-US" dirty="0"/>
              <a:t>1. Preface</a:t>
            </a:r>
          </a:p>
        </p:txBody>
      </p:sp>
      <p:pic>
        <p:nvPicPr>
          <p:cNvPr id="15" name="내용 개체 틀 14">
            <a:extLst>
              <a:ext uri="{FF2B5EF4-FFF2-40B4-BE49-F238E27FC236}">
                <a16:creationId xmlns:a16="http://schemas.microsoft.com/office/drawing/2014/main" id="{3A6919A3-5E4D-1621-5F26-71C4468901F3}"/>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538" r="32294" b="-2"/>
          <a:stretch>
            <a:fillRect/>
          </a:stretch>
        </p:blipFill>
        <p:spPr>
          <a:xfrm>
            <a:off x="232861" y="243840"/>
            <a:ext cx="3646837" cy="6377939"/>
          </a:xfrm>
          <a:prstGeom prst="rect">
            <a:avLst/>
          </a:prstGeom>
        </p:spPr>
      </p:pic>
      <p:sp>
        <p:nvSpPr>
          <p:cNvPr id="3" name="내용 개체 틀 2">
            <a:extLst>
              <a:ext uri="{FF2B5EF4-FFF2-40B4-BE49-F238E27FC236}">
                <a16:creationId xmlns:a16="http://schemas.microsoft.com/office/drawing/2014/main" id="{D623A6D3-0983-F134-05B3-80242D24CCD7}"/>
              </a:ext>
            </a:extLst>
          </p:cNvPr>
          <p:cNvSpPr>
            <a:spLocks noGrp="1"/>
          </p:cNvSpPr>
          <p:nvPr>
            <p:ph sz="half" idx="1"/>
          </p:nvPr>
        </p:nvSpPr>
        <p:spPr>
          <a:xfrm>
            <a:off x="4439242" y="2057400"/>
            <a:ext cx="7388485" cy="4038600"/>
          </a:xfrm>
        </p:spPr>
        <p:txBody>
          <a:bodyPr vert="horz" lIns="91440" tIns="45720" rIns="91440" bIns="45720" rtlCol="0">
            <a:normAutofit/>
          </a:bodyPr>
          <a:lstStyle/>
          <a:p>
            <a:r>
              <a:rPr lang="en-US" dirty="0"/>
              <a:t>Function Calling Success Rate for extremely complicate type</a:t>
            </a:r>
          </a:p>
          <a:p>
            <a:pPr lvl="1"/>
            <a:r>
              <a:rPr lang="en-US" dirty="0"/>
              <a:t>Qwen3-coder-next for DTO schema design: 6.75%</a:t>
            </a:r>
          </a:p>
          <a:p>
            <a:pPr lvl="1"/>
            <a:r>
              <a:rPr lang="en-US" dirty="0"/>
              <a:t>GPT 5.4 for API specification reviewing: 9.91%</a:t>
            </a:r>
          </a:p>
          <a:p>
            <a:r>
              <a:rPr lang="en-US" dirty="0"/>
              <a:t>The answer was not a better model or a smarter prompt</a:t>
            </a:r>
          </a:p>
          <a:p>
            <a:pPr lvl="1"/>
            <a:r>
              <a:rPr lang="en-US" dirty="0"/>
              <a:t>It was on the harness engineering</a:t>
            </a:r>
          </a:p>
          <a:p>
            <a:pPr lvl="1"/>
            <a:r>
              <a:rPr lang="en-US" dirty="0"/>
              <a:t>Combined with Compiler Skills</a:t>
            </a:r>
          </a:p>
          <a:p>
            <a:endParaRPr lang="en-US" dirty="0"/>
          </a:p>
        </p:txBody>
      </p:sp>
      <p:sp>
        <p:nvSpPr>
          <p:cNvPr id="24" name="Rectangle 23">
            <a:extLst>
              <a:ext uri="{FF2B5EF4-FFF2-40B4-BE49-F238E27FC236}">
                <a16:creationId xmlns:a16="http://schemas.microsoft.com/office/drawing/2014/main" id="{F4861B3C-221F-4FEE-BC20-58155E285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3964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015786B-EDF9-4D06-86F8-138A81A37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6F94B7DC-18F5-4439-9488-E5B730BBB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제목 1">
            <a:extLst>
              <a:ext uri="{FF2B5EF4-FFF2-40B4-BE49-F238E27FC236}">
                <a16:creationId xmlns:a16="http://schemas.microsoft.com/office/drawing/2014/main" id="{C745F241-382C-CA91-9CC9-2EE3E34BF765}"/>
              </a:ext>
            </a:extLst>
          </p:cNvPr>
          <p:cNvSpPr>
            <a:spLocks noGrp="1"/>
          </p:cNvSpPr>
          <p:nvPr>
            <p:ph type="title"/>
          </p:nvPr>
        </p:nvSpPr>
        <p:spPr>
          <a:xfrm>
            <a:off x="4439242" y="609600"/>
            <a:ext cx="6579277" cy="1356360"/>
          </a:xfrm>
        </p:spPr>
        <p:txBody>
          <a:bodyPr vert="horz" lIns="91440" tIns="45720" rIns="91440" bIns="45720" rtlCol="0" anchor="ctr">
            <a:normAutofit/>
          </a:bodyPr>
          <a:lstStyle/>
          <a:p>
            <a:r>
              <a:rPr lang="en-US" dirty="0"/>
              <a:t>100%</a:t>
            </a:r>
          </a:p>
        </p:txBody>
      </p:sp>
      <p:pic>
        <p:nvPicPr>
          <p:cNvPr id="15" name="내용 개체 틀 14">
            <a:extLst>
              <a:ext uri="{FF2B5EF4-FFF2-40B4-BE49-F238E27FC236}">
                <a16:creationId xmlns:a16="http://schemas.microsoft.com/office/drawing/2014/main" id="{3A6919A3-5E4D-1621-5F26-71C4468901F3}"/>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538" r="32294" b="-2"/>
          <a:stretch>
            <a:fillRect/>
          </a:stretch>
        </p:blipFill>
        <p:spPr>
          <a:xfrm>
            <a:off x="232861" y="243840"/>
            <a:ext cx="3646837" cy="6377939"/>
          </a:xfrm>
          <a:prstGeom prst="rect">
            <a:avLst/>
          </a:prstGeom>
        </p:spPr>
      </p:pic>
      <p:sp>
        <p:nvSpPr>
          <p:cNvPr id="3" name="내용 개체 틀 2">
            <a:extLst>
              <a:ext uri="{FF2B5EF4-FFF2-40B4-BE49-F238E27FC236}">
                <a16:creationId xmlns:a16="http://schemas.microsoft.com/office/drawing/2014/main" id="{D623A6D3-0983-F134-05B3-80242D24CCD7}"/>
              </a:ext>
            </a:extLst>
          </p:cNvPr>
          <p:cNvSpPr>
            <a:spLocks noGrp="1"/>
          </p:cNvSpPr>
          <p:nvPr>
            <p:ph sz="half" idx="1"/>
          </p:nvPr>
        </p:nvSpPr>
        <p:spPr>
          <a:xfrm>
            <a:off x="4439242" y="2057400"/>
            <a:ext cx="7388485" cy="4038600"/>
          </a:xfrm>
        </p:spPr>
        <p:txBody>
          <a:bodyPr vert="horz" lIns="91440" tIns="45720" rIns="91440" bIns="45720" rtlCol="0">
            <a:normAutofit/>
          </a:bodyPr>
          <a:lstStyle/>
          <a:p>
            <a:r>
              <a:rPr lang="en-US" dirty="0"/>
              <a:t>Compilation success — all four Qwen models</a:t>
            </a:r>
          </a:p>
          <a:p>
            <a:endParaRPr lang="en-US" dirty="0"/>
          </a:p>
          <a:p>
            <a:r>
              <a:rPr lang="en-US" dirty="0"/>
              <a:t>The answer was not a better model or a smarter prompt.</a:t>
            </a:r>
          </a:p>
          <a:p>
            <a:r>
              <a:rPr lang="en-US" b="1" dirty="0"/>
              <a:t>It was a harness.</a:t>
            </a:r>
          </a:p>
          <a:p>
            <a:endParaRPr lang="en-US" dirty="0"/>
          </a:p>
          <a:p>
            <a:r>
              <a:rPr lang="en-US" dirty="0"/>
              <a:t>Type schemas that constrain</a:t>
            </a:r>
          </a:p>
          <a:p>
            <a:r>
              <a:rPr lang="en-US" dirty="0"/>
              <a:t>+ compilers that verify</a:t>
            </a:r>
          </a:p>
          <a:p>
            <a:r>
              <a:rPr lang="en-US" dirty="0"/>
              <a:t>+ feedback that corrects</a:t>
            </a:r>
          </a:p>
        </p:txBody>
      </p:sp>
      <p:sp>
        <p:nvSpPr>
          <p:cNvPr id="24" name="Rectangle 23">
            <a:extLst>
              <a:ext uri="{FF2B5EF4-FFF2-40B4-BE49-F238E27FC236}">
                <a16:creationId xmlns:a16="http://schemas.microsoft.com/office/drawing/2014/main" id="{F4861B3C-221F-4FEE-BC20-58155E285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61944279"/>
      </p:ext>
    </p:extLst>
  </p:cSld>
  <p:clrMapOvr>
    <a:masterClrMapping/>
  </p:clrMapOvr>
</p:sld>
</file>

<file path=ppt/theme/theme1.xml><?xml version="1.0" encoding="utf-8"?>
<a:theme xmlns:a="http://schemas.openxmlformats.org/drawingml/2006/main" name="기본">
  <a:themeElements>
    <a:clrScheme name="기본">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기본">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기본">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기본 [1774069290905]">
  <a:themeElements>
    <a:clrScheme name="Harness Dark">
      <a:dk1>
        <a:srgbClr val="F0F0F0"/>
      </a:dk1>
      <a:lt1>
        <a:srgbClr val="0D1117"/>
      </a:lt1>
      <a:dk2>
        <a:srgbClr val="B0B0B0"/>
      </a:dk2>
      <a:lt2>
        <a:srgbClr val="161B22"/>
      </a:lt2>
      <a:accent1>
        <a:srgbClr val="00D4AA"/>
      </a:accent1>
      <a:accent2>
        <a:srgbClr val="FF6B6B"/>
      </a:accent2>
      <a:accent3>
        <a:srgbClr val="FFD93D"/>
      </a:accent3>
      <a:accent4>
        <a:srgbClr val="6C5CE7"/>
      </a:accent4>
      <a:accent5>
        <a:srgbClr val="74B9FF"/>
      </a:accent5>
      <a:accent6>
        <a:srgbClr val="A8E6CF"/>
      </a:accent6>
      <a:hlink>
        <a:srgbClr val="F59E00"/>
      </a:hlink>
      <a:folHlink>
        <a:srgbClr val="B2B2B2"/>
      </a:folHlink>
    </a:clrScheme>
    <a:fontScheme name="Harness">
      <a:majorFont>
        <a:latin typeface="Segoe UI Semibold"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goe UI"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기본">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8CBE745-F2E2-4DC4-86C5-90F295BEEB6B}">
  <we:reference id="wa200010001" version="1.0.0.1" store="en-US" storeType="OMEX"/>
  <we:alternateReferences>
    <we:reference id="WA200010001"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기본</Template>
  <TotalTime>504</TotalTime>
  <Words>5059</Words>
  <Application>Microsoft Office PowerPoint</Application>
  <PresentationFormat>와이드스크린</PresentationFormat>
  <Paragraphs>756</Paragraphs>
  <Slides>67</Slides>
  <Notes>7</Notes>
  <HiddenSlides>0</HiddenSlides>
  <MMClips>0</MMClips>
  <ScaleCrop>false</ScaleCrop>
  <HeadingPairs>
    <vt:vector size="6" baseType="variant">
      <vt:variant>
        <vt:lpstr>사용한 글꼴</vt:lpstr>
      </vt:variant>
      <vt:variant>
        <vt:i4>7</vt:i4>
      </vt:variant>
      <vt:variant>
        <vt:lpstr>테마</vt:lpstr>
      </vt:variant>
      <vt:variant>
        <vt:i4>2</vt:i4>
      </vt:variant>
      <vt:variant>
        <vt:lpstr>슬라이드 제목</vt:lpstr>
      </vt:variant>
      <vt:variant>
        <vt:i4>67</vt:i4>
      </vt:variant>
    </vt:vector>
  </HeadingPairs>
  <TitlesOfParts>
    <vt:vector size="76" baseType="lpstr">
      <vt:lpstr>맑은 고딕</vt:lpstr>
      <vt:lpstr>Aptos</vt:lpstr>
      <vt:lpstr>Arial</vt:lpstr>
      <vt:lpstr>Consolas</vt:lpstr>
      <vt:lpstr>Corbel</vt:lpstr>
      <vt:lpstr>Segoe UI</vt:lpstr>
      <vt:lpstr>Segoe UI Semibold</vt:lpstr>
      <vt:lpstr>기본</vt:lpstr>
      <vt:lpstr>기본 [1774069290905]</vt:lpstr>
      <vt:lpstr>Function Calling Harness</vt:lpstr>
      <vt:lpstr>TL;DR</vt:lpstr>
      <vt:lpstr>TL;DR</vt:lpstr>
      <vt:lpstr>TL;DR</vt:lpstr>
      <vt:lpstr>TL;DR</vt:lpstr>
      <vt:lpstr>1. Preface</vt:lpstr>
      <vt:lpstr>1. Preface</vt:lpstr>
      <vt:lpstr>1. Preface</vt:lpstr>
      <vt:lpstr>100%</vt:lpstr>
      <vt:lpstr>AutoBe</vt:lpstr>
      <vt:lpstr>2.1. What AutoBe Does</vt:lpstr>
      <vt:lpstr>2.2. LLMs Don’t Write Code</vt:lpstr>
      <vt:lpstr>PowerPoint 프레젠테이션</vt:lpstr>
      <vt:lpstr>PowerPoint 프레젠테이션</vt:lpstr>
      <vt:lpstr>2.3. Self-Healing Loops</vt:lpstr>
      <vt:lpstr>2.4. AST Specs Are Better</vt:lpstr>
      <vt:lpstr>2.5. Four Qwen Models, All 100%</vt:lpstr>
      <vt:lpstr>PowerPoint 프레젠테이션</vt:lpstr>
      <vt:lpstr>PowerPoint 프레젠테이션</vt:lpstr>
      <vt:lpstr>PowerPoint 프레젠테이션</vt:lpstr>
      <vt:lpstr>Typia</vt:lpstr>
      <vt:lpstr>2.1. What Is Typia</vt:lpstr>
      <vt:lpstr>PowerPoint 프레젠테이션</vt:lpstr>
      <vt:lpstr>PowerPoint 프레젠테이션</vt:lpstr>
      <vt:lpstr>JSDoc → LLM Description</vt:lpstr>
      <vt:lpstr>2.2. typia.llm.application&lt;Class&gt;()</vt:lpstr>
      <vt:lpstr>PowerPoint 프레젠테이션</vt:lpstr>
      <vt:lpstr>PowerPoint 프레젠테이션</vt:lpstr>
      <vt:lpstr>Why parse() Is Different</vt:lpstr>
      <vt:lpstr>PowerPoint 프레젠테이션</vt:lpstr>
      <vt:lpstr>The parse() coerce() Recursive Cycle</vt:lpstr>
      <vt:lpstr>Validation &amp; Precise Feedback</vt:lpstr>
      <vt:lpstr>PowerPoint 프레젠테이션</vt:lpstr>
      <vt:lpstr>The Complete Feedback Loop</vt:lpstr>
      <vt:lpstr>Harness Engineering: AutoBe + Typia</vt:lpstr>
      <vt:lpstr>One Type Does It All</vt:lpstr>
      <vt:lpstr> </vt:lpstr>
      <vt:lpstr>The Harness Loop</vt:lpstr>
      <vt:lpstr>Function Calling</vt:lpstr>
      <vt:lpstr>4.1. Natural Language vs Types</vt:lpstr>
      <vt:lpstr>4.1. Natural Language vs Types</vt:lpstr>
      <vt:lpstr>4.2. Pink Elephant Problem</vt:lpstr>
      <vt:lpstr>4.2. Pink Elephant Problem</vt:lpstr>
      <vt:lpstr>4.2. Pink Elephant Problem</vt:lpstr>
      <vt:lpstr>4.3. Model Neutrality</vt:lpstr>
      <vt:lpstr>4.3. Model Neutrality</vt:lpstr>
      <vt:lpstr>4.3. Model Neutrality</vt:lpstr>
      <vt:lpstr>4.4. The Core: Verifiability</vt:lpstr>
      <vt:lpstr>4.4. The Core: Verifiability</vt:lpstr>
      <vt:lpstr>4.4. The Core: Verifiability</vt:lpstr>
      <vt:lpstr>4.5. This Pattern Is Universal</vt:lpstr>
      <vt:lpstr>4.5. This Pattern Is Universal</vt:lpstr>
      <vt:lpstr>4.5. This Pattern Is Universal</vt:lpstr>
      <vt:lpstr>4.5. This Pattern Is Universal</vt:lpstr>
      <vt:lpstr>4.5. This Pattern Is Universal</vt:lpstr>
      <vt:lpstr>Qwen Series</vt:lpstr>
      <vt:lpstr>5.1. Small/Medium Models Excel</vt:lpstr>
      <vt:lpstr>5.2. R&amp;D Cost: Users vs Developers</vt:lpstr>
      <vt:lpstr>5.3. Small Models = Best QA Engineers</vt:lpstr>
      <vt:lpstr>5.4. No Vendor Lock-In</vt:lpstr>
      <vt:lpstr>5.5. Open Source + Open Weights: Virtuous Cycle</vt:lpstr>
      <vt:lpstr>Conclusion</vt:lpstr>
      <vt:lpstr>Conclusion</vt:lpstr>
      <vt:lpstr>The Journey</vt:lpstr>
      <vt:lpstr>Three Principles</vt:lpstr>
      <vt:lpstr>6.75% is not a failure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Jeongho Nam</dc:creator>
  <cp:lastModifiedBy>Jeongho Nam</cp:lastModifiedBy>
  <cp:revision>81</cp:revision>
  <dcterms:created xsi:type="dcterms:W3CDTF">2026-03-21T07:18:57Z</dcterms:created>
  <dcterms:modified xsi:type="dcterms:W3CDTF">2026-03-21T17:47:17Z</dcterms:modified>
</cp:coreProperties>
</file>